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621" r:id="rId3"/>
    <p:sldId id="635" r:id="rId4"/>
    <p:sldId id="636" r:id="rId5"/>
    <p:sldId id="637" r:id="rId6"/>
    <p:sldId id="638" r:id="rId7"/>
    <p:sldId id="639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bril, Halima" initials="JH" lastIdx="4" clrIdx="0">
    <p:extLst>
      <p:ext uri="{19B8F6BF-5375-455C-9EA6-DF929625EA0E}">
        <p15:presenceInfo xmlns:p15="http://schemas.microsoft.com/office/powerpoint/2012/main" userId="S-1-5-21-2438395736-3740210060-3320093022-50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6"/>
    <p:restoredTop sz="94669"/>
  </p:normalViewPr>
  <p:slideViewPr>
    <p:cSldViewPr>
      <p:cViewPr varScale="1">
        <p:scale>
          <a:sx n="108" d="100"/>
          <a:sy n="108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FC09-7C81-0246-AF41-72D6EF9640E5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2793A-78E8-2045-B812-5758A9C6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8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7328-D3AC-67F9-1D1F-D124D2F1C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83ADE-024D-F78F-2408-CE5AB7829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A13C2-E735-E2BC-92F3-56FB89C5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50443-1C8D-C15E-509A-5BD8AB40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9B6F-51CB-F86E-AF11-BEDE3203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03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1ED2-B248-DABE-60A9-12C2C4EB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2706C-37ED-5FF5-4D18-A53C0D863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7886-FA93-4D1F-2704-EBD47A77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4760-FA55-0DE0-11A3-05B266EF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0B4A5-669B-7550-4727-08175482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0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7D3A-4A3D-058C-7063-9F6DD07F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A4C01-87DC-99F8-A1FF-ECD309D1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2358-169E-001B-8DDB-354A6EF9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838FB-CB78-1334-2AA0-2FCF672F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53186-340C-1B97-BC92-D1559665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E236-1CFE-302E-98F4-774417F7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4B47-3080-F6C6-FFC5-CC97D6787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CEC52-29DC-533C-9BE4-72154EF0E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C8D2D-CCBC-B744-8D63-2FF61815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98825-46B2-0083-0193-A99AC42FC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BB8FE-E601-7C0A-5456-E21AC46B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0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CAD7-25B2-CAED-84B5-A7957239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B1D8-9E9D-A692-E53A-0714D6C3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BDF4E-5AD1-3313-6FFD-3805BDEC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3FE56-4FF8-6B2A-ED5C-12F6386D1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F9C0C-0339-D4B9-2051-984344517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6EE57-A42E-10EC-3B64-33EE7264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1F6AB-8B70-4753-E02D-C44C8DA1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2D401-363B-7A3B-3980-E731BEBA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8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4188-71F9-B60D-31AB-BDD500A8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1CDBB-E339-74B6-B845-C45A36F3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3B4FF-5176-C998-C7E7-10AB9711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B4841-1DC4-7BD9-4D45-4F3DDAF4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16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4049D-9BC9-46E8-D8EC-C92710E6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65C84-D940-8CBC-4211-4E786638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09365-B615-97AC-66A3-BCCBD1BD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1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BC51-9F3F-4F53-4180-208733BB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6EB77-1201-7D4F-C765-999C7AAB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F558B-4EAD-1E70-ADF0-655CCB5F8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4282A-3DEB-3421-BF77-502BD6F5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3A5CC-44AA-2FC4-943A-BFD93F64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47D69-E5FF-2918-D279-E5D18364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2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0157-99FB-7753-1B7F-3D879264E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5AAED-CC89-24FD-D9B8-61720718A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9A5C0-A343-8619-03EC-6BE3E026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5CBFF-4443-CF5B-60DF-F9845AF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4DD62-C27F-9378-C849-460671EE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9395C-56A8-462E-EE33-942120C1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18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92E1-1A24-4756-5D2B-9DB58794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6CBAE-296D-2AD8-88DF-501830408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0A4E-3C61-4140-4862-1927FA3E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42638-F398-7CAC-AF5B-6ED7FDC1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87947-CA46-9043-9690-5FE047D7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87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286BB-924F-5A2D-E4BE-0087927FA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5B29B-B3A4-8746-A1EB-B22A7AB5B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5AC14-DB1E-792B-7D95-459640E9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DC245-F4FD-BA3E-13B2-B73EC795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6B2E6-06E5-4F06-3404-0E02BCDC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8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0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4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9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9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C672-AC3A-412A-B4A5-3E8AFD8EAC7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D47B-01F3-475F-94D0-7DED117D887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62239"/>
            <a:ext cx="1952328" cy="8367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9550"/>
            <a:ext cx="91440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01D43-6DEC-5EC4-7CFA-EF0514A4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017C6-C6ED-209B-1725-096D96C36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FFAB2-8926-D71A-D511-C9577B0F9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0791-140E-40F1-A6A3-D1CE72914E9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CF620-1B49-0A75-608C-6852A42BE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14488-608F-55FC-6AB3-1666A542D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8790-2EC9-4EA8-A327-4EEDA6FE3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1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4522-95CB-549A-3C07-8D9C914A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Opening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86A6-9DB5-AF9F-D9AF-187C2A7F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sz="2400" dirty="0"/>
              <a:t>Highlight 4 key areas of current research:</a:t>
            </a:r>
          </a:p>
          <a:p>
            <a:endParaRPr lang="en-GB" sz="2400" dirty="0"/>
          </a:p>
          <a:p>
            <a:pPr lvl="1"/>
            <a:r>
              <a:rPr lang="en-GB" sz="2000" dirty="0"/>
              <a:t>Trade</a:t>
            </a:r>
          </a:p>
          <a:p>
            <a:pPr lvl="1"/>
            <a:r>
              <a:rPr lang="en-GB" sz="2000" dirty="0"/>
              <a:t>Climate change and digital technologies</a:t>
            </a:r>
          </a:p>
          <a:p>
            <a:pPr lvl="1"/>
            <a:r>
              <a:rPr lang="en-GB" sz="2000" dirty="0"/>
              <a:t>Rural SMEs and environmental action</a:t>
            </a:r>
          </a:p>
          <a:p>
            <a:pPr lvl="1"/>
            <a:r>
              <a:rPr lang="en-GB" sz="2000" dirty="0"/>
              <a:t>Workplace mental health</a:t>
            </a:r>
          </a:p>
          <a:p>
            <a:pPr lvl="1"/>
            <a:endParaRPr lang="en-GB" sz="1600" dirty="0"/>
          </a:p>
          <a:p>
            <a:r>
              <a:rPr lang="en-GB" sz="2400" dirty="0"/>
              <a:t>ERC Manifesto for small business growth and productivity</a:t>
            </a:r>
          </a:p>
          <a:p>
            <a:endParaRPr lang="en-GB" sz="2400" dirty="0"/>
          </a:p>
          <a:p>
            <a:r>
              <a:rPr lang="en-GB" sz="2400" dirty="0"/>
              <a:t>ERC Plans for 2024 and beyond</a:t>
            </a:r>
          </a:p>
          <a:p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121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B69B-871B-00AA-6438-9A306A10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Business Dynamism in the UK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4FBEF-EA9F-A5C4-2D76-67921FCE8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3496325"/>
            <a:ext cx="6840760" cy="308703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15B730-56AD-3BE5-683F-F9670A61E2C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43608" y="1340767"/>
            <a:ext cx="7848872" cy="2020907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Dynamism in long-term decline since 1998 - Job Allocation Rate (JAR) falling from 35% in 1998 to 22% in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400,000 more established SMEs (3 years +) since 2010 but proportion registering growth in employment falling from 20% to 13%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 and yet, business support in England currently in a state of transition.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48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97C0-1039-256A-724B-5858FF5C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Jobs, Turnover and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491F-B6DC-8BD0-EF24-E54A7780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Developing a new focus for small business policy in the UK</a:t>
            </a:r>
          </a:p>
          <a:p>
            <a:endParaRPr lang="en-GB" sz="2400" dirty="0"/>
          </a:p>
          <a:p>
            <a:r>
              <a:rPr lang="en-GB" sz="2400" dirty="0"/>
              <a:t>Previous research by the ERC showed that there was a very poor correlation between jobs growth, increases in revenues and productivity gains in the UK business population.</a:t>
            </a:r>
          </a:p>
          <a:p>
            <a:endParaRPr lang="en-GB" sz="2400" dirty="0"/>
          </a:p>
          <a:p>
            <a:r>
              <a:rPr lang="en-GB" sz="2400" dirty="0"/>
              <a:t>Panel study of 250k employer enterprises (2008-15) - only 5% of the firms studied managed to significantly increase turnover, jobs and productivity at the same time – some 10,000 firms!</a:t>
            </a:r>
          </a:p>
          <a:p>
            <a:endParaRPr lang="en-GB" sz="2400" dirty="0"/>
          </a:p>
          <a:p>
            <a:r>
              <a:rPr lang="en-GB" sz="2400" dirty="0"/>
              <a:t>The relationship between the growth of turnover and productivity was strong and positive, with 3 out of 4 firms that grew turnover also raising productivity.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44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29B5-2BA3-EB0C-36AD-8851EDAD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Productivity Heroes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7885-3550-4034-6064-B9952530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 set out to investigate those firms that are registering productivity gains (i.e., turnover per employee) and are doing so while still creating jobs. </a:t>
            </a:r>
          </a:p>
          <a:p>
            <a:endParaRPr lang="en-GB" sz="2000" dirty="0"/>
          </a:p>
          <a:p>
            <a:r>
              <a:rPr lang="en-GB" sz="2000" dirty="0"/>
              <a:t>These small businesses we call ‘Productivity Heroes’ are defined as SMEs aged 3 years and over that are growing both their revenues and headcount but their revenues at a faster rate. </a:t>
            </a:r>
          </a:p>
          <a:p>
            <a:endParaRPr lang="en-GB" sz="2000" dirty="0"/>
          </a:p>
          <a:p>
            <a:r>
              <a:rPr lang="en-GB" sz="2000" dirty="0"/>
              <a:t>The base population used to identify the number of Productivity Heroes is all surviving private sector SME employer enterprises (1-249 emps) in the UK in 2021-22 which are at least 3 years of age - i.e., not start-ups – 1.22m enterprises.</a:t>
            </a:r>
          </a:p>
        </p:txBody>
      </p:sp>
    </p:spTree>
    <p:extLst>
      <p:ext uri="{BB962C8B-B14F-4D97-AF65-F5344CB8AC3E}">
        <p14:creationId xmlns:p14="http://schemas.microsoft.com/office/powerpoint/2010/main" val="215806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2ADC46E-7E76-27D6-A429-7121805F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Productivity Heroes -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5994-37FA-8CB6-49D8-052BA1B0A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n-GB" sz="1800" dirty="0"/>
              <a:t>So, out of a total of 453,231 firms that had increased their productivity we can see that there is a small group of SMEs (8% or 36,298 firms) aged 3 years and over within this total that are creating jobs by an average of 29% growth but growing revenue even more rapidly by an average of 196% </a:t>
            </a:r>
          </a:p>
          <a:p>
            <a:endParaRPr lang="en-GB" sz="2000" dirty="0"/>
          </a:p>
          <a:p>
            <a:endParaRPr lang="en-GB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65D98B-4C76-0E8B-1C52-FD5736F59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59691"/>
              </p:ext>
            </p:extLst>
          </p:nvPr>
        </p:nvGraphicFramePr>
        <p:xfrm>
          <a:off x="1043608" y="2708920"/>
          <a:ext cx="6984775" cy="3706705"/>
        </p:xfrm>
        <a:graphic>
          <a:graphicData uri="http://schemas.openxmlformats.org/drawingml/2006/table">
            <a:tbl>
              <a:tblPr firstRow="1" firstCol="1" bandRow="1"/>
              <a:tblGrid>
                <a:gridCol w="1118937">
                  <a:extLst>
                    <a:ext uri="{9D8B030D-6E8A-4147-A177-3AD203B41FA5}">
                      <a16:colId xmlns:a16="http://schemas.microsoft.com/office/drawing/2014/main" val="3463918814"/>
                    </a:ext>
                  </a:extLst>
                </a:gridCol>
                <a:gridCol w="1372481">
                  <a:extLst>
                    <a:ext uri="{9D8B030D-6E8A-4147-A177-3AD203B41FA5}">
                      <a16:colId xmlns:a16="http://schemas.microsoft.com/office/drawing/2014/main" val="2743026112"/>
                    </a:ext>
                  </a:extLst>
                </a:gridCol>
                <a:gridCol w="2391058">
                  <a:extLst>
                    <a:ext uri="{9D8B030D-6E8A-4147-A177-3AD203B41FA5}">
                      <a16:colId xmlns:a16="http://schemas.microsoft.com/office/drawing/2014/main" val="2909871336"/>
                    </a:ext>
                  </a:extLst>
                </a:gridCol>
                <a:gridCol w="2102299">
                  <a:extLst>
                    <a:ext uri="{9D8B030D-6E8A-4147-A177-3AD203B41FA5}">
                      <a16:colId xmlns:a16="http://schemas.microsoft.com/office/drawing/2014/main" val="3775946497"/>
                    </a:ext>
                  </a:extLst>
                </a:gridCol>
              </a:tblGrid>
              <a:tr h="17001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 of SMEs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 years and over)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 and % of businesses achieving productivity growth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 and % of Productivity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Heroes</a:t>
                      </a:r>
                      <a:r>
                        <a:rPr lang="en-GB" sz="16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575440"/>
                  </a:ext>
                </a:extLst>
              </a:tr>
              <a:tr h="401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2000-01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676k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347k - 51.3%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4.5% (15,622)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52968"/>
                  </a:ext>
                </a:extLst>
              </a:tr>
              <a:tr h="401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2007-08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825k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449k - 54.4%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8.8% (39,245)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480291"/>
                  </a:ext>
                </a:extLst>
              </a:tr>
              <a:tr h="401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2010-11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882k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358k - 40.7%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6.6% (23,740)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82608"/>
                  </a:ext>
                </a:extLst>
              </a:tr>
              <a:tr h="401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2018-19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1.13m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557k - 49.2%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6.7% (37,125)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24359"/>
                  </a:ext>
                </a:extLst>
              </a:tr>
              <a:tr h="401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1.22m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453k - 37.0%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8.0% (36,298)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09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5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49E2-B288-10E1-DB4D-2C69123D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Productivity Heroes – 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D874-9740-93CA-1804-41F5ECF3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Enterprise policy should place a central focus on this newly identified small group of firms to provide some evidence on how to address the UK’s long-standing productivity problem and with it the long tail of unproductive mainly small firms.  </a:t>
            </a:r>
          </a:p>
          <a:p>
            <a:endParaRPr lang="en-GB" dirty="0"/>
          </a:p>
          <a:p>
            <a:r>
              <a:rPr lang="en-GB" dirty="0"/>
              <a:t>Next stage is to track their performance over time to investigate the persistence of their productivity gains over time and indeed, looking back, identify in what year the 2021-22 cohort of Productivity Heroes first met the criteria.</a:t>
            </a:r>
          </a:p>
          <a:p>
            <a:endParaRPr lang="en-GB" dirty="0"/>
          </a:p>
          <a:p>
            <a:r>
              <a:rPr lang="en-GB" dirty="0"/>
              <a:t>Engage in qualitative research to understand the drivers of these productivity gains – especially leaders’ mindset and ambition</a:t>
            </a:r>
          </a:p>
          <a:p>
            <a:endParaRPr lang="en-GB" dirty="0"/>
          </a:p>
          <a:p>
            <a:r>
              <a:rPr lang="en-GB" dirty="0"/>
              <a:t>Read more – Hart and Bonner (2024) </a:t>
            </a:r>
            <a:r>
              <a:rPr lang="en-GB" i="1" dirty="0"/>
              <a:t>“Productivity Puzzles, Long Tails and Productivity Heroes: developing a new focus for small business policy in the UK”, </a:t>
            </a:r>
            <a:r>
              <a:rPr lang="en-GB" dirty="0"/>
              <a:t>ERC Insight Paper, February 2024.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86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14239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4" y="857250"/>
            <a:ext cx="6803135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40713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42C54-1A17-2F64-3201-CBB7B146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856607"/>
            <a:ext cx="6714067" cy="50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9103</TotalTime>
  <Words>619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Opening Remarks</vt:lpstr>
      <vt:lpstr>Business Dynamism in the UK</vt:lpstr>
      <vt:lpstr>Jobs, Turnover and Productivity</vt:lpstr>
      <vt:lpstr>Productivity Heroes</vt:lpstr>
      <vt:lpstr>Productivity Heroes - Trends</vt:lpstr>
      <vt:lpstr>Productivity Heroes – what next?</vt:lpstr>
      <vt:lpstr>PowerPoint Presentation</vt:lpstr>
    </vt:vector>
  </TitlesOfParts>
  <Company>WBS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Enterprise Research Centre</dc:title>
  <dc:creator>Roper, Stephen</dc:creator>
  <cp:lastModifiedBy>Mark Hart</cp:lastModifiedBy>
  <cp:revision>116</cp:revision>
  <dcterms:created xsi:type="dcterms:W3CDTF">2013-01-06T14:21:27Z</dcterms:created>
  <dcterms:modified xsi:type="dcterms:W3CDTF">2024-02-19T09:09:41Z</dcterms:modified>
</cp:coreProperties>
</file>