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2" r:id="rId3"/>
    <p:sldMasterId id="2147483704" r:id="rId4"/>
    <p:sldMasterId id="2147483716" r:id="rId5"/>
    <p:sldMasterId id="2147483728" r:id="rId6"/>
    <p:sldMasterId id="2147483740" r:id="rId7"/>
  </p:sldMasterIdLst>
  <p:notesMasterIdLst>
    <p:notesMasterId r:id="rId108"/>
  </p:notesMasterIdLst>
  <p:sldIdLst>
    <p:sldId id="257" r:id="rId8"/>
    <p:sldId id="436" r:id="rId9"/>
    <p:sldId id="621" r:id="rId10"/>
    <p:sldId id="635" r:id="rId11"/>
    <p:sldId id="636" r:id="rId12"/>
    <p:sldId id="637" r:id="rId13"/>
    <p:sldId id="638" r:id="rId14"/>
    <p:sldId id="639" r:id="rId15"/>
    <p:sldId id="757" r:id="rId16"/>
    <p:sldId id="430" r:id="rId17"/>
    <p:sldId id="772" r:id="rId18"/>
    <p:sldId id="773" r:id="rId19"/>
    <p:sldId id="271" r:id="rId20"/>
    <p:sldId id="774" r:id="rId21"/>
    <p:sldId id="265" r:id="rId22"/>
    <p:sldId id="775" r:id="rId23"/>
    <p:sldId id="266" r:id="rId24"/>
    <p:sldId id="273" r:id="rId25"/>
    <p:sldId id="275" r:id="rId26"/>
    <p:sldId id="441" r:id="rId27"/>
    <p:sldId id="764" r:id="rId28"/>
    <p:sldId id="765" r:id="rId29"/>
    <p:sldId id="440" r:id="rId30"/>
    <p:sldId id="766" r:id="rId31"/>
    <p:sldId id="767" r:id="rId32"/>
    <p:sldId id="768" r:id="rId33"/>
    <p:sldId id="769" r:id="rId34"/>
    <p:sldId id="770" r:id="rId35"/>
    <p:sldId id="444" r:id="rId36"/>
    <p:sldId id="445" r:id="rId37"/>
    <p:sldId id="446" r:id="rId38"/>
    <p:sldId id="447" r:id="rId39"/>
    <p:sldId id="449" r:id="rId40"/>
    <p:sldId id="450" r:id="rId41"/>
    <p:sldId id="448" r:id="rId42"/>
    <p:sldId id="451" r:id="rId43"/>
    <p:sldId id="452" r:id="rId44"/>
    <p:sldId id="279" r:id="rId45"/>
    <p:sldId id="771" r:id="rId46"/>
    <p:sldId id="443" r:id="rId47"/>
    <p:sldId id="756" r:id="rId48"/>
    <p:sldId id="391" r:id="rId49"/>
    <p:sldId id="395" r:id="rId50"/>
    <p:sldId id="723" r:id="rId51"/>
    <p:sldId id="733" r:id="rId52"/>
    <p:sldId id="726" r:id="rId53"/>
    <p:sldId id="728" r:id="rId54"/>
    <p:sldId id="729" r:id="rId55"/>
    <p:sldId id="730" r:id="rId56"/>
    <p:sldId id="732" r:id="rId57"/>
    <p:sldId id="734" r:id="rId58"/>
    <p:sldId id="736" r:id="rId59"/>
    <p:sldId id="755" r:id="rId60"/>
    <p:sldId id="754" r:id="rId61"/>
    <p:sldId id="741" r:id="rId62"/>
    <p:sldId id="747" r:id="rId63"/>
    <p:sldId id="749" r:id="rId64"/>
    <p:sldId id="745" r:id="rId65"/>
    <p:sldId id="753" r:id="rId66"/>
    <p:sldId id="278" r:id="rId67"/>
    <p:sldId id="442" r:id="rId68"/>
    <p:sldId id="453" r:id="rId69"/>
    <p:sldId id="455" r:id="rId70"/>
    <p:sldId id="456" r:id="rId71"/>
    <p:sldId id="428" r:id="rId72"/>
    <p:sldId id="763" r:id="rId73"/>
    <p:sldId id="471" r:id="rId74"/>
    <p:sldId id="458" r:id="rId75"/>
    <p:sldId id="459" r:id="rId76"/>
    <p:sldId id="462" r:id="rId77"/>
    <p:sldId id="463" r:id="rId78"/>
    <p:sldId id="460" r:id="rId79"/>
    <p:sldId id="464" r:id="rId80"/>
    <p:sldId id="461" r:id="rId81"/>
    <p:sldId id="465" r:id="rId82"/>
    <p:sldId id="466" r:id="rId83"/>
    <p:sldId id="468" r:id="rId84"/>
    <p:sldId id="470" r:id="rId85"/>
    <p:sldId id="467" r:id="rId86"/>
    <p:sldId id="469" r:id="rId87"/>
    <p:sldId id="281" r:id="rId88"/>
    <p:sldId id="439" r:id="rId89"/>
    <p:sldId id="758" r:id="rId90"/>
    <p:sldId id="759" r:id="rId91"/>
    <p:sldId id="270" r:id="rId92"/>
    <p:sldId id="269" r:id="rId93"/>
    <p:sldId id="760" r:id="rId94"/>
    <p:sldId id="272" r:id="rId95"/>
    <p:sldId id="263" r:id="rId96"/>
    <p:sldId id="267" r:id="rId97"/>
    <p:sldId id="761" r:id="rId98"/>
    <p:sldId id="256" r:id="rId99"/>
    <p:sldId id="762" r:id="rId100"/>
    <p:sldId id="437" r:id="rId101"/>
    <p:sldId id="258" r:id="rId102"/>
    <p:sldId id="262" r:id="rId103"/>
    <p:sldId id="259" r:id="rId104"/>
    <p:sldId id="260" r:id="rId105"/>
    <p:sldId id="261" r:id="rId106"/>
    <p:sldId id="429"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45E"/>
    <a:srgbClr val="EF9B58"/>
    <a:srgbClr val="E97062"/>
    <a:srgbClr val="EE8E5C"/>
    <a:srgbClr val="123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notesMaster" Target="notesMasters/notesMaster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presProps" Target="pres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settings\EISO\Desktop\copy%20of%20files%20for%20nicre%20data\Section%20D%20-%20by%20rural%20and%20urban\%5bDone%5d%20-%20D%20%5bexcel%5d%20for%20rural%20and%20urban.xls"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settings\EISO\Desktop\SORE%202%20tables%20and%20graphs\final%20sections\Firm%20Survey%20Tables%20ang%20Graphs\Section%20D%20-\Section%20D%20-%20by%20region%20for%20rural%20and%20urban\%5bDone%5d%20-%20D%20%5bexcel%5d%20by%20region%20for%20rural%20and%20urba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ohn%20doe\Desktop\New%20Microsoft%20Excel%20Workshee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panagiotiskyriakopoulos\Downloads\Re_%20weights%20corrected%20(1)\Section%20E_By%20rural-%20urban%202.xls"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panagiotiskyriakopoulos\Downloads\Re_%20weights%20corrected%20(1)\Section%20E_By%20rural-%20urban%202.xls"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panagiotiskyriakopoulos\Downloads\Re_%20weights%20corrected%20(1)\Section%20E_By%20size%20for%20rural%20&amp;%20urban%202.xls"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golubove\Documents\DBT\Analysis\DBT%20visual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pi.box.com/wopi/files/1449038399033/WOPIServiceId_TP_BOX_2/WOPIUserId_6565299421/Descriptives%20by%20secto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t>Exports as share of turnover</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expX!$B$76</c:f>
              <c:strCache>
                <c:ptCount val="1"/>
                <c:pt idx="0">
                  <c:v>All</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expX!$C$75:$G$75</c:f>
              <c:numCache>
                <c:formatCode>General</c:formatCode>
                <c:ptCount val="5"/>
                <c:pt idx="0">
                  <c:v>2019</c:v>
                </c:pt>
                <c:pt idx="1">
                  <c:v>2020</c:v>
                </c:pt>
                <c:pt idx="2">
                  <c:v>2021</c:v>
                </c:pt>
                <c:pt idx="3">
                  <c:v>2022</c:v>
                </c:pt>
                <c:pt idx="4">
                  <c:v>2023</c:v>
                </c:pt>
              </c:numCache>
            </c:numRef>
          </c:cat>
          <c:val>
            <c:numRef>
              <c:f>expX!$C$76:$G$76</c:f>
              <c:numCache>
                <c:formatCode>0%</c:formatCode>
                <c:ptCount val="5"/>
                <c:pt idx="0">
                  <c:v>0.28261334196891191</c:v>
                </c:pt>
                <c:pt idx="1">
                  <c:v>0.27966666666666667</c:v>
                </c:pt>
                <c:pt idx="2">
                  <c:v>0.28202023498694517</c:v>
                </c:pt>
                <c:pt idx="3">
                  <c:v>0.28421562500000003</c:v>
                </c:pt>
                <c:pt idx="4">
                  <c:v>0.28744062500000001</c:v>
                </c:pt>
              </c:numCache>
            </c:numRef>
          </c:val>
          <c:smooth val="0"/>
          <c:extLst>
            <c:ext xmlns:c16="http://schemas.microsoft.com/office/drawing/2014/chart" uri="{C3380CC4-5D6E-409C-BE32-E72D297353CC}">
              <c16:uniqueId val="{00000000-364C-4AE8-905B-AE54E0095875}"/>
            </c:ext>
          </c:extLst>
        </c:ser>
        <c:ser>
          <c:idx val="1"/>
          <c:order val="1"/>
          <c:tx>
            <c:strRef>
              <c:f>expX!$B$77</c:f>
              <c:strCache>
                <c:ptCount val="1"/>
                <c:pt idx="0">
                  <c:v>Persistent</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expX!$C$75:$G$75</c:f>
              <c:numCache>
                <c:formatCode>General</c:formatCode>
                <c:ptCount val="5"/>
                <c:pt idx="0">
                  <c:v>2019</c:v>
                </c:pt>
                <c:pt idx="1">
                  <c:v>2020</c:v>
                </c:pt>
                <c:pt idx="2">
                  <c:v>2021</c:v>
                </c:pt>
                <c:pt idx="3">
                  <c:v>2022</c:v>
                </c:pt>
                <c:pt idx="4">
                  <c:v>2023</c:v>
                </c:pt>
              </c:numCache>
            </c:numRef>
          </c:cat>
          <c:val>
            <c:numRef>
              <c:f>expX!$C$77:$G$77</c:f>
              <c:numCache>
                <c:formatCode>0%</c:formatCode>
                <c:ptCount val="5"/>
                <c:pt idx="0">
                  <c:v>0.297596566523605</c:v>
                </c:pt>
                <c:pt idx="1">
                  <c:v>0.28849854227405303</c:v>
                </c:pt>
                <c:pt idx="2">
                  <c:v>0.29143063583814999</c:v>
                </c:pt>
                <c:pt idx="3">
                  <c:v>0.29953763440860298</c:v>
                </c:pt>
                <c:pt idx="4">
                  <c:v>0.30155555555555602</c:v>
                </c:pt>
              </c:numCache>
            </c:numRef>
          </c:val>
          <c:smooth val="0"/>
          <c:extLst>
            <c:ext xmlns:c16="http://schemas.microsoft.com/office/drawing/2014/chart" uri="{C3380CC4-5D6E-409C-BE32-E72D297353CC}">
              <c16:uniqueId val="{00000001-364C-4AE8-905B-AE54E0095875}"/>
            </c:ext>
          </c:extLst>
        </c:ser>
        <c:ser>
          <c:idx val="2"/>
          <c:order val="2"/>
          <c:tx>
            <c:strRef>
              <c:f>expX!$B$78</c:f>
              <c:strCache>
                <c:ptCount val="1"/>
                <c:pt idx="0">
                  <c:v>New</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expX!$C$75:$G$75</c:f>
              <c:numCache>
                <c:formatCode>General</c:formatCode>
                <c:ptCount val="5"/>
                <c:pt idx="0">
                  <c:v>2019</c:v>
                </c:pt>
                <c:pt idx="1">
                  <c:v>2020</c:v>
                </c:pt>
                <c:pt idx="2">
                  <c:v>2021</c:v>
                </c:pt>
                <c:pt idx="3">
                  <c:v>2022</c:v>
                </c:pt>
                <c:pt idx="4">
                  <c:v>2023</c:v>
                </c:pt>
              </c:numCache>
            </c:numRef>
          </c:cat>
          <c:val>
            <c:numRef>
              <c:f>expX!$C$78:$G$78</c:f>
              <c:numCache>
                <c:formatCode>0%</c:formatCode>
                <c:ptCount val="5"/>
                <c:pt idx="0">
                  <c:v>0.200757575757576</c:v>
                </c:pt>
                <c:pt idx="1">
                  <c:v>0.212680412371134</c:v>
                </c:pt>
                <c:pt idx="2">
                  <c:v>0.22927350427350399</c:v>
                </c:pt>
                <c:pt idx="3">
                  <c:v>0.235547445255474</c:v>
                </c:pt>
                <c:pt idx="4">
                  <c:v>0.24221428571428599</c:v>
                </c:pt>
              </c:numCache>
            </c:numRef>
          </c:val>
          <c:smooth val="0"/>
          <c:extLst>
            <c:ext xmlns:c16="http://schemas.microsoft.com/office/drawing/2014/chart" uri="{C3380CC4-5D6E-409C-BE32-E72D297353CC}">
              <c16:uniqueId val="{00000002-364C-4AE8-905B-AE54E0095875}"/>
            </c:ext>
          </c:extLst>
        </c:ser>
        <c:ser>
          <c:idx val="3"/>
          <c:order val="3"/>
          <c:tx>
            <c:strRef>
              <c:f>expX!$B$79</c:f>
              <c:strCache>
                <c:ptCount val="1"/>
                <c:pt idx="0">
                  <c:v>Intermittent</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expX!$C$75:$G$75</c:f>
              <c:numCache>
                <c:formatCode>General</c:formatCode>
                <c:ptCount val="5"/>
                <c:pt idx="0">
                  <c:v>2019</c:v>
                </c:pt>
                <c:pt idx="1">
                  <c:v>2020</c:v>
                </c:pt>
                <c:pt idx="2">
                  <c:v>2021</c:v>
                </c:pt>
                <c:pt idx="3">
                  <c:v>2022</c:v>
                </c:pt>
                <c:pt idx="4">
                  <c:v>2023</c:v>
                </c:pt>
              </c:numCache>
            </c:numRef>
          </c:cat>
          <c:val>
            <c:numRef>
              <c:f>expX!$C$79:$G$79</c:f>
              <c:numCache>
                <c:formatCode>0%</c:formatCode>
                <c:ptCount val="5"/>
                <c:pt idx="0">
                  <c:v>8.8312500000000002E-2</c:v>
                </c:pt>
                <c:pt idx="1">
                  <c:v>9.8387096774193494E-2</c:v>
                </c:pt>
                <c:pt idx="2">
                  <c:v>6.0967741935483898E-2</c:v>
                </c:pt>
                <c:pt idx="3">
                  <c:v>6.7941176470588199E-2</c:v>
                </c:pt>
                <c:pt idx="4">
                  <c:v>8.1923076923076904E-2</c:v>
                </c:pt>
              </c:numCache>
            </c:numRef>
          </c:val>
          <c:smooth val="0"/>
          <c:extLst>
            <c:ext xmlns:c16="http://schemas.microsoft.com/office/drawing/2014/chart" uri="{C3380CC4-5D6E-409C-BE32-E72D297353CC}">
              <c16:uniqueId val="{00000003-364C-4AE8-905B-AE54E0095875}"/>
            </c:ext>
          </c:extLst>
        </c:ser>
        <c:dLbls>
          <c:dLblPos val="t"/>
          <c:showLegendKey val="0"/>
          <c:showVal val="1"/>
          <c:showCatName val="0"/>
          <c:showSerName val="0"/>
          <c:showPercent val="0"/>
          <c:showBubbleSize val="0"/>
        </c:dLbls>
        <c:marker val="1"/>
        <c:smooth val="0"/>
        <c:axId val="334740464"/>
        <c:axId val="86364144"/>
      </c:lineChart>
      <c:catAx>
        <c:axId val="33474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364144"/>
        <c:crosses val="autoZero"/>
        <c:auto val="1"/>
        <c:lblAlgn val="ctr"/>
        <c:lblOffset val="100"/>
        <c:noMultiLvlLbl val="0"/>
      </c:catAx>
      <c:valAx>
        <c:axId val="8636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474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Adaptation (ICA)</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sector.xlsx]size'!$A$11</c:f>
              <c:strCache>
                <c:ptCount val="1"/>
                <c:pt idx="0">
                  <c:v>Micro</c:v>
                </c:pt>
              </c:strCache>
            </c:strRef>
          </c:tx>
          <c:spPr>
            <a:solidFill>
              <a:schemeClr val="accent6"/>
            </a:solidFill>
            <a:ln>
              <a:noFill/>
            </a:ln>
            <a:effectLst/>
          </c:spPr>
          <c:invertIfNegative val="0"/>
          <c:cat>
            <c:strRef>
              <c:f>'[Descriptives by sector.xlsx]size'!$B$10</c:f>
              <c:strCache>
                <c:ptCount val="1"/>
                <c:pt idx="0">
                  <c:v>ICA</c:v>
                </c:pt>
              </c:strCache>
            </c:strRef>
          </c:cat>
          <c:val>
            <c:numRef>
              <c:f>'[Descriptives by sector.xlsx]size'!$B$11</c:f>
              <c:numCache>
                <c:formatCode>General</c:formatCode>
                <c:ptCount val="1"/>
                <c:pt idx="0">
                  <c:v>0.27079999999999999</c:v>
                </c:pt>
              </c:numCache>
            </c:numRef>
          </c:val>
          <c:extLst>
            <c:ext xmlns:c16="http://schemas.microsoft.com/office/drawing/2014/chart" uri="{C3380CC4-5D6E-409C-BE32-E72D297353CC}">
              <c16:uniqueId val="{00000000-1DD9-46B1-8C62-E7FB3F8CB0F8}"/>
            </c:ext>
          </c:extLst>
        </c:ser>
        <c:ser>
          <c:idx val="1"/>
          <c:order val="1"/>
          <c:tx>
            <c:strRef>
              <c:f>'[Descriptives by sector.xlsx]size'!$A$12</c:f>
              <c:strCache>
                <c:ptCount val="1"/>
                <c:pt idx="0">
                  <c:v>Small</c:v>
                </c:pt>
              </c:strCache>
            </c:strRef>
          </c:tx>
          <c:spPr>
            <a:solidFill>
              <a:schemeClr val="accent5"/>
            </a:solidFill>
            <a:ln>
              <a:noFill/>
            </a:ln>
            <a:effectLst/>
          </c:spPr>
          <c:invertIfNegative val="0"/>
          <c:cat>
            <c:strRef>
              <c:f>'[Descriptives by sector.xlsx]size'!$B$10</c:f>
              <c:strCache>
                <c:ptCount val="1"/>
                <c:pt idx="0">
                  <c:v>ICA</c:v>
                </c:pt>
              </c:strCache>
            </c:strRef>
          </c:cat>
          <c:val>
            <c:numRef>
              <c:f>'[Descriptives by sector.xlsx]size'!$B$12</c:f>
              <c:numCache>
                <c:formatCode>General</c:formatCode>
                <c:ptCount val="1"/>
                <c:pt idx="0">
                  <c:v>0.34039999999999998</c:v>
                </c:pt>
              </c:numCache>
            </c:numRef>
          </c:val>
          <c:extLst>
            <c:ext xmlns:c16="http://schemas.microsoft.com/office/drawing/2014/chart" uri="{C3380CC4-5D6E-409C-BE32-E72D297353CC}">
              <c16:uniqueId val="{00000001-1DD9-46B1-8C62-E7FB3F8CB0F8}"/>
            </c:ext>
          </c:extLst>
        </c:ser>
        <c:ser>
          <c:idx val="2"/>
          <c:order val="2"/>
          <c:tx>
            <c:strRef>
              <c:f>'[Descriptives by sector.xlsx]size'!$A$13</c:f>
              <c:strCache>
                <c:ptCount val="1"/>
                <c:pt idx="0">
                  <c:v>Medium</c:v>
                </c:pt>
              </c:strCache>
            </c:strRef>
          </c:tx>
          <c:spPr>
            <a:solidFill>
              <a:schemeClr val="accent4"/>
            </a:solidFill>
            <a:ln>
              <a:noFill/>
            </a:ln>
            <a:effectLst/>
          </c:spPr>
          <c:invertIfNegative val="0"/>
          <c:cat>
            <c:strRef>
              <c:f>'[Descriptives by sector.xlsx]size'!$B$10</c:f>
              <c:strCache>
                <c:ptCount val="1"/>
                <c:pt idx="0">
                  <c:v>ICA</c:v>
                </c:pt>
              </c:strCache>
            </c:strRef>
          </c:cat>
          <c:val>
            <c:numRef>
              <c:f>'[Descriptives by sector.xlsx]size'!$B$13</c:f>
              <c:numCache>
                <c:formatCode>General</c:formatCode>
                <c:ptCount val="1"/>
                <c:pt idx="0">
                  <c:v>0.45610000000000001</c:v>
                </c:pt>
              </c:numCache>
            </c:numRef>
          </c:val>
          <c:extLst>
            <c:ext xmlns:c16="http://schemas.microsoft.com/office/drawing/2014/chart" uri="{C3380CC4-5D6E-409C-BE32-E72D297353CC}">
              <c16:uniqueId val="{00000002-1DD9-46B1-8C62-E7FB3F8CB0F8}"/>
            </c:ext>
          </c:extLst>
        </c:ser>
        <c:ser>
          <c:idx val="3"/>
          <c:order val="3"/>
          <c:tx>
            <c:strRef>
              <c:f>'[Descriptives by sector.xlsx]size'!$A$14</c:f>
              <c:strCache>
                <c:ptCount val="1"/>
                <c:pt idx="0">
                  <c:v>Large</c:v>
                </c:pt>
              </c:strCache>
            </c:strRef>
          </c:tx>
          <c:spPr>
            <a:solidFill>
              <a:schemeClr val="accent6">
                <a:lumMod val="60000"/>
              </a:schemeClr>
            </a:solidFill>
            <a:ln>
              <a:noFill/>
            </a:ln>
            <a:effectLst/>
          </c:spPr>
          <c:invertIfNegative val="0"/>
          <c:cat>
            <c:strRef>
              <c:f>'[Descriptives by sector.xlsx]size'!$B$10</c:f>
              <c:strCache>
                <c:ptCount val="1"/>
                <c:pt idx="0">
                  <c:v>ICA</c:v>
                </c:pt>
              </c:strCache>
            </c:strRef>
          </c:cat>
          <c:val>
            <c:numRef>
              <c:f>'[Descriptives by sector.xlsx]size'!$B$14</c:f>
              <c:numCache>
                <c:formatCode>General</c:formatCode>
                <c:ptCount val="1"/>
                <c:pt idx="0">
                  <c:v>0.6361</c:v>
                </c:pt>
              </c:numCache>
            </c:numRef>
          </c:val>
          <c:extLst>
            <c:ext xmlns:c16="http://schemas.microsoft.com/office/drawing/2014/chart" uri="{C3380CC4-5D6E-409C-BE32-E72D297353CC}">
              <c16:uniqueId val="{00000003-1DD9-46B1-8C62-E7FB3F8CB0F8}"/>
            </c:ext>
          </c:extLst>
        </c:ser>
        <c:dLbls>
          <c:showLegendKey val="0"/>
          <c:showVal val="0"/>
          <c:showCatName val="0"/>
          <c:showSerName val="0"/>
          <c:showPercent val="0"/>
          <c:showBubbleSize val="0"/>
        </c:dLbls>
        <c:gapWidth val="267"/>
        <c:overlap val="-43"/>
        <c:axId val="812833567"/>
        <c:axId val="304956447"/>
      </c:barChart>
      <c:catAx>
        <c:axId val="812833567"/>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04956447"/>
        <c:crosses val="autoZero"/>
        <c:auto val="1"/>
        <c:lblAlgn val="ctr"/>
        <c:lblOffset val="100"/>
        <c:noMultiLvlLbl val="0"/>
      </c:catAx>
      <c:valAx>
        <c:axId val="30495644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81283356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Mitigation (ICM)</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sector.xlsx]size'!$A$11</c:f>
              <c:strCache>
                <c:ptCount val="1"/>
                <c:pt idx="0">
                  <c:v>Micro</c:v>
                </c:pt>
              </c:strCache>
            </c:strRef>
          </c:tx>
          <c:spPr>
            <a:solidFill>
              <a:schemeClr val="accent6"/>
            </a:solidFill>
            <a:ln>
              <a:noFill/>
            </a:ln>
            <a:effectLst/>
          </c:spPr>
          <c:invertIfNegative val="0"/>
          <c:cat>
            <c:strRef>
              <c:f>'[Descriptives by sector.xlsx]size'!$C$10</c:f>
              <c:strCache>
                <c:ptCount val="1"/>
                <c:pt idx="0">
                  <c:v>ICM</c:v>
                </c:pt>
              </c:strCache>
            </c:strRef>
          </c:cat>
          <c:val>
            <c:numRef>
              <c:f>'[Descriptives by sector.xlsx]size'!$C$11</c:f>
              <c:numCache>
                <c:formatCode>General</c:formatCode>
                <c:ptCount val="1"/>
                <c:pt idx="0">
                  <c:v>1.5111000000000001</c:v>
                </c:pt>
              </c:numCache>
            </c:numRef>
          </c:val>
          <c:extLst>
            <c:ext xmlns:c16="http://schemas.microsoft.com/office/drawing/2014/chart" uri="{C3380CC4-5D6E-409C-BE32-E72D297353CC}">
              <c16:uniqueId val="{00000000-4666-44AB-8891-146462F33F58}"/>
            </c:ext>
          </c:extLst>
        </c:ser>
        <c:ser>
          <c:idx val="1"/>
          <c:order val="1"/>
          <c:tx>
            <c:strRef>
              <c:f>'[Descriptives by sector.xlsx]size'!$A$12</c:f>
              <c:strCache>
                <c:ptCount val="1"/>
                <c:pt idx="0">
                  <c:v>Small</c:v>
                </c:pt>
              </c:strCache>
            </c:strRef>
          </c:tx>
          <c:spPr>
            <a:solidFill>
              <a:schemeClr val="accent5"/>
            </a:solidFill>
            <a:ln>
              <a:noFill/>
            </a:ln>
            <a:effectLst/>
          </c:spPr>
          <c:invertIfNegative val="0"/>
          <c:cat>
            <c:strRef>
              <c:f>'[Descriptives by sector.xlsx]size'!$C$10</c:f>
              <c:strCache>
                <c:ptCount val="1"/>
                <c:pt idx="0">
                  <c:v>ICM</c:v>
                </c:pt>
              </c:strCache>
            </c:strRef>
          </c:cat>
          <c:val>
            <c:numRef>
              <c:f>'[Descriptives by sector.xlsx]size'!$C$12</c:f>
              <c:numCache>
                <c:formatCode>General</c:formatCode>
                <c:ptCount val="1"/>
                <c:pt idx="0">
                  <c:v>1.8018000000000001</c:v>
                </c:pt>
              </c:numCache>
            </c:numRef>
          </c:val>
          <c:extLst>
            <c:ext xmlns:c16="http://schemas.microsoft.com/office/drawing/2014/chart" uri="{C3380CC4-5D6E-409C-BE32-E72D297353CC}">
              <c16:uniqueId val="{00000001-4666-44AB-8891-146462F33F58}"/>
            </c:ext>
          </c:extLst>
        </c:ser>
        <c:ser>
          <c:idx val="2"/>
          <c:order val="2"/>
          <c:tx>
            <c:strRef>
              <c:f>'[Descriptives by sector.xlsx]size'!$A$13</c:f>
              <c:strCache>
                <c:ptCount val="1"/>
                <c:pt idx="0">
                  <c:v>Medium</c:v>
                </c:pt>
              </c:strCache>
            </c:strRef>
          </c:tx>
          <c:spPr>
            <a:solidFill>
              <a:schemeClr val="accent4"/>
            </a:solidFill>
            <a:ln>
              <a:noFill/>
            </a:ln>
            <a:effectLst/>
          </c:spPr>
          <c:invertIfNegative val="0"/>
          <c:cat>
            <c:strRef>
              <c:f>'[Descriptives by sector.xlsx]size'!$C$10</c:f>
              <c:strCache>
                <c:ptCount val="1"/>
                <c:pt idx="0">
                  <c:v>ICM</c:v>
                </c:pt>
              </c:strCache>
            </c:strRef>
          </c:cat>
          <c:val>
            <c:numRef>
              <c:f>'[Descriptives by sector.xlsx]size'!$C$13</c:f>
              <c:numCache>
                <c:formatCode>General</c:formatCode>
                <c:ptCount val="1"/>
                <c:pt idx="0">
                  <c:v>2.3515999999999999</c:v>
                </c:pt>
              </c:numCache>
            </c:numRef>
          </c:val>
          <c:extLst>
            <c:ext xmlns:c16="http://schemas.microsoft.com/office/drawing/2014/chart" uri="{C3380CC4-5D6E-409C-BE32-E72D297353CC}">
              <c16:uniqueId val="{00000002-4666-44AB-8891-146462F33F58}"/>
            </c:ext>
          </c:extLst>
        </c:ser>
        <c:ser>
          <c:idx val="3"/>
          <c:order val="3"/>
          <c:tx>
            <c:strRef>
              <c:f>'[Descriptives by sector.xlsx]size'!$A$14</c:f>
              <c:strCache>
                <c:ptCount val="1"/>
                <c:pt idx="0">
                  <c:v>Large</c:v>
                </c:pt>
              </c:strCache>
            </c:strRef>
          </c:tx>
          <c:spPr>
            <a:solidFill>
              <a:schemeClr val="accent6">
                <a:lumMod val="60000"/>
              </a:schemeClr>
            </a:solidFill>
            <a:ln>
              <a:noFill/>
            </a:ln>
            <a:effectLst/>
          </c:spPr>
          <c:invertIfNegative val="0"/>
          <c:cat>
            <c:strRef>
              <c:f>'[Descriptives by sector.xlsx]size'!$C$10</c:f>
              <c:strCache>
                <c:ptCount val="1"/>
                <c:pt idx="0">
                  <c:v>ICM</c:v>
                </c:pt>
              </c:strCache>
            </c:strRef>
          </c:cat>
          <c:val>
            <c:numRef>
              <c:f>'[Descriptives by sector.xlsx]size'!$C$14</c:f>
              <c:numCache>
                <c:formatCode>General</c:formatCode>
                <c:ptCount val="1"/>
                <c:pt idx="0">
                  <c:v>2.8502000000000001</c:v>
                </c:pt>
              </c:numCache>
            </c:numRef>
          </c:val>
          <c:extLst>
            <c:ext xmlns:c16="http://schemas.microsoft.com/office/drawing/2014/chart" uri="{C3380CC4-5D6E-409C-BE32-E72D297353CC}">
              <c16:uniqueId val="{00000003-4666-44AB-8891-146462F33F58}"/>
            </c:ext>
          </c:extLst>
        </c:ser>
        <c:dLbls>
          <c:showLegendKey val="0"/>
          <c:showVal val="0"/>
          <c:showCatName val="0"/>
          <c:showSerName val="0"/>
          <c:showPercent val="0"/>
          <c:showBubbleSize val="0"/>
        </c:dLbls>
        <c:gapWidth val="267"/>
        <c:overlap val="-43"/>
        <c:axId val="909333247"/>
        <c:axId val="313083087"/>
      </c:barChart>
      <c:catAx>
        <c:axId val="909333247"/>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13083087"/>
        <c:crosses val="autoZero"/>
        <c:auto val="1"/>
        <c:lblAlgn val="ctr"/>
        <c:lblOffset val="100"/>
        <c:noMultiLvlLbl val="0"/>
      </c:catAx>
      <c:valAx>
        <c:axId val="31308308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90933324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'[Descriptives by sector.xlsx]size'!$I$2</c:f>
              <c:strCache>
                <c:ptCount val="1"/>
                <c:pt idx="0">
                  <c:v>Laggards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sector.xlsx]size'!$I$3:$I$6</c:f>
              <c:numCache>
                <c:formatCode>0%</c:formatCode>
                <c:ptCount val="4"/>
                <c:pt idx="0">
                  <c:v>0.52564102564102566</c:v>
                </c:pt>
                <c:pt idx="1">
                  <c:v>0.48214285714285715</c:v>
                </c:pt>
                <c:pt idx="2">
                  <c:v>0.34126768226332971</c:v>
                </c:pt>
                <c:pt idx="3">
                  <c:v>0.19313554392088422</c:v>
                </c:pt>
              </c:numCache>
            </c:numRef>
          </c:val>
          <c:extLst>
            <c:ext xmlns:c16="http://schemas.microsoft.com/office/drawing/2014/chart" uri="{C3380CC4-5D6E-409C-BE32-E72D297353CC}">
              <c16:uniqueId val="{00000000-0B67-4797-A714-EF23DB39F1B8}"/>
            </c:ext>
          </c:extLst>
        </c:ser>
        <c:ser>
          <c:idx val="1"/>
          <c:order val="1"/>
          <c:tx>
            <c:strRef>
              <c:f>'[Descriptives by sector.xlsx]size'!$J$2</c:f>
              <c:strCache>
                <c:ptCount val="1"/>
                <c:pt idx="0">
                  <c:v>Late majority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sector.xlsx]size'!$J$3:$J$6</c:f>
              <c:numCache>
                <c:formatCode>0%</c:formatCode>
                <c:ptCount val="4"/>
                <c:pt idx="0">
                  <c:v>0.23076923076923078</c:v>
                </c:pt>
                <c:pt idx="1">
                  <c:v>0.23445767195767195</c:v>
                </c:pt>
                <c:pt idx="2">
                  <c:v>0.25462459194776932</c:v>
                </c:pt>
                <c:pt idx="3">
                  <c:v>0.22542175683536941</c:v>
                </c:pt>
              </c:numCache>
            </c:numRef>
          </c:val>
          <c:extLst>
            <c:ext xmlns:c16="http://schemas.microsoft.com/office/drawing/2014/chart" uri="{C3380CC4-5D6E-409C-BE32-E72D297353CC}">
              <c16:uniqueId val="{00000001-0B67-4797-A714-EF23DB39F1B8}"/>
            </c:ext>
          </c:extLst>
        </c:ser>
        <c:ser>
          <c:idx val="2"/>
          <c:order val="2"/>
          <c:tx>
            <c:strRef>
              <c:f>'[Descriptives by sector.xlsx]size'!$K$2</c:f>
              <c:strCache>
                <c:ptCount val="1"/>
                <c:pt idx="0">
                  <c:v>Early majority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sector.xlsx]size'!$K$3:$K$6</c:f>
              <c:numCache>
                <c:formatCode>0%</c:formatCode>
                <c:ptCount val="4"/>
                <c:pt idx="0">
                  <c:v>0.14015939015939016</c:v>
                </c:pt>
                <c:pt idx="1">
                  <c:v>0.15321869488536155</c:v>
                </c:pt>
                <c:pt idx="2">
                  <c:v>0.20960282916213274</c:v>
                </c:pt>
                <c:pt idx="3">
                  <c:v>0.24403723094822571</c:v>
                </c:pt>
              </c:numCache>
            </c:numRef>
          </c:val>
          <c:extLst>
            <c:ext xmlns:c16="http://schemas.microsoft.com/office/drawing/2014/chart" uri="{C3380CC4-5D6E-409C-BE32-E72D297353CC}">
              <c16:uniqueId val="{00000002-0B67-4797-A714-EF23DB39F1B8}"/>
            </c:ext>
          </c:extLst>
        </c:ser>
        <c:ser>
          <c:idx val="3"/>
          <c:order val="3"/>
          <c:tx>
            <c:strRef>
              <c:f>'[Descriptives by sector.xlsx]size'!$L$2</c:f>
              <c:strCache>
                <c:ptCount val="1"/>
                <c:pt idx="0">
                  <c:v>Early adopters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sector.xlsx]size'!$L$3:$L$6</c:f>
              <c:numCache>
                <c:formatCode>0%</c:formatCode>
                <c:ptCount val="4"/>
                <c:pt idx="0">
                  <c:v>8.1081081081081086E-2</c:v>
                </c:pt>
                <c:pt idx="1">
                  <c:v>0.10085978835978836</c:v>
                </c:pt>
                <c:pt idx="2">
                  <c:v>0.16063656147986943</c:v>
                </c:pt>
                <c:pt idx="3">
                  <c:v>0.27981384525887143</c:v>
                </c:pt>
              </c:numCache>
            </c:numRef>
          </c:val>
          <c:extLst>
            <c:ext xmlns:c16="http://schemas.microsoft.com/office/drawing/2014/chart" uri="{C3380CC4-5D6E-409C-BE32-E72D297353CC}">
              <c16:uniqueId val="{00000003-0B67-4797-A714-EF23DB39F1B8}"/>
            </c:ext>
          </c:extLst>
        </c:ser>
        <c:ser>
          <c:idx val="4"/>
          <c:order val="4"/>
          <c:tx>
            <c:strRef>
              <c:f>'[Descriptives by sector.xlsx]size'!$M$2</c:f>
              <c:strCache>
                <c:ptCount val="1"/>
                <c:pt idx="0">
                  <c:v>Innovators</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sector.xlsx]size'!$H$3:$H$6</c:f>
              <c:strCache>
                <c:ptCount val="4"/>
                <c:pt idx="0">
                  <c:v>Micro</c:v>
                </c:pt>
                <c:pt idx="1">
                  <c:v>Small</c:v>
                </c:pt>
                <c:pt idx="2">
                  <c:v>Medium</c:v>
                </c:pt>
                <c:pt idx="3">
                  <c:v>Large</c:v>
                </c:pt>
              </c:strCache>
            </c:strRef>
          </c:cat>
          <c:val>
            <c:numRef>
              <c:f>'[Descriptives by sector.xlsx]size'!$M$3:$M$6</c:f>
              <c:numCache>
                <c:formatCode>0%</c:formatCode>
                <c:ptCount val="4"/>
                <c:pt idx="0">
                  <c:v>2.2349272349272351E-2</c:v>
                </c:pt>
                <c:pt idx="1">
                  <c:v>2.9320987654320986E-2</c:v>
                </c:pt>
                <c:pt idx="2">
                  <c:v>3.3868335146898805E-2</c:v>
                </c:pt>
                <c:pt idx="3">
                  <c:v>5.7591623036649213E-2</c:v>
                </c:pt>
              </c:numCache>
            </c:numRef>
          </c:val>
          <c:extLst>
            <c:ext xmlns:c16="http://schemas.microsoft.com/office/drawing/2014/chart" uri="{C3380CC4-5D6E-409C-BE32-E72D297353CC}">
              <c16:uniqueId val="{00000004-0B67-4797-A714-EF23DB39F1B8}"/>
            </c:ext>
          </c:extLst>
        </c:ser>
        <c:dLbls>
          <c:dLblPos val="ctr"/>
          <c:showLegendKey val="0"/>
          <c:showVal val="1"/>
          <c:showCatName val="0"/>
          <c:showSerName val="0"/>
          <c:showPercent val="0"/>
          <c:showBubbleSize val="0"/>
        </c:dLbls>
        <c:gapWidth val="150"/>
        <c:overlap val="100"/>
        <c:axId val="1161076143"/>
        <c:axId val="500829343"/>
      </c:barChart>
      <c:catAx>
        <c:axId val="1161076143"/>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500829343"/>
        <c:crosses val="autoZero"/>
        <c:auto val="1"/>
        <c:lblAlgn val="ctr"/>
        <c:lblOffset val="100"/>
        <c:noMultiLvlLbl val="0"/>
      </c:catAx>
      <c:valAx>
        <c:axId val="500829343"/>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1161076143"/>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Arial Black" panose="020B0A040201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'[Descriptives by sector.xlsx]sector'!$I$2</c:f>
              <c:strCache>
                <c:ptCount val="1"/>
                <c:pt idx="0">
                  <c:v>Laggards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sector.xlsx]sector'!$I$3:$I$6</c:f>
              <c:numCache>
                <c:formatCode>0%</c:formatCode>
                <c:ptCount val="4"/>
                <c:pt idx="0">
                  <c:v>0.36350555918901245</c:v>
                </c:pt>
                <c:pt idx="1">
                  <c:v>0.56079027355623101</c:v>
                </c:pt>
                <c:pt idx="2">
                  <c:v>0.40516090760788964</c:v>
                </c:pt>
                <c:pt idx="3">
                  <c:v>0.35363194094950512</c:v>
                </c:pt>
              </c:numCache>
            </c:numRef>
          </c:val>
          <c:extLst>
            <c:ext xmlns:c16="http://schemas.microsoft.com/office/drawing/2014/chart" uri="{C3380CC4-5D6E-409C-BE32-E72D297353CC}">
              <c16:uniqueId val="{00000000-B16E-4F50-B4AA-3E3C0D6CC284}"/>
            </c:ext>
          </c:extLst>
        </c:ser>
        <c:ser>
          <c:idx val="1"/>
          <c:order val="1"/>
          <c:tx>
            <c:strRef>
              <c:f>'[Descriptives by sector.xlsx]sector'!$J$2</c:f>
              <c:strCache>
                <c:ptCount val="1"/>
                <c:pt idx="0">
                  <c:v>Late majority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sector.xlsx]sector'!$J$3:$J$6</c:f>
              <c:numCache>
                <c:formatCode>0%</c:formatCode>
                <c:ptCount val="4"/>
                <c:pt idx="0">
                  <c:v>0.23845650752125572</c:v>
                </c:pt>
                <c:pt idx="1">
                  <c:v>0.25056990881458968</c:v>
                </c:pt>
                <c:pt idx="2">
                  <c:v>0.2415838647486282</c:v>
                </c:pt>
                <c:pt idx="3">
                  <c:v>0.22362019795336352</c:v>
                </c:pt>
              </c:numCache>
            </c:numRef>
          </c:val>
          <c:extLst>
            <c:ext xmlns:c16="http://schemas.microsoft.com/office/drawing/2014/chart" uri="{C3380CC4-5D6E-409C-BE32-E72D297353CC}">
              <c16:uniqueId val="{00000001-B16E-4F50-B4AA-3E3C0D6CC284}"/>
            </c:ext>
          </c:extLst>
        </c:ser>
        <c:ser>
          <c:idx val="2"/>
          <c:order val="2"/>
          <c:tx>
            <c:strRef>
              <c:f>'[Descriptives by sector.xlsx]sector'!$K$2</c:f>
              <c:strCache>
                <c:ptCount val="1"/>
                <c:pt idx="0">
                  <c:v>Early majority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sector.xlsx]sector'!$K$3:$K$6</c:f>
              <c:numCache>
                <c:formatCode>0%</c:formatCode>
                <c:ptCount val="4"/>
                <c:pt idx="0">
                  <c:v>0.18705035971223022</c:v>
                </c:pt>
                <c:pt idx="1">
                  <c:v>0.12803951367781155</c:v>
                </c:pt>
                <c:pt idx="2">
                  <c:v>0.18552573038706807</c:v>
                </c:pt>
                <c:pt idx="3">
                  <c:v>0.20432813286361348</c:v>
                </c:pt>
              </c:numCache>
            </c:numRef>
          </c:val>
          <c:extLst>
            <c:ext xmlns:c16="http://schemas.microsoft.com/office/drawing/2014/chart" uri="{C3380CC4-5D6E-409C-BE32-E72D297353CC}">
              <c16:uniqueId val="{00000002-B16E-4F50-B4AA-3E3C0D6CC284}"/>
            </c:ext>
          </c:extLst>
        </c:ser>
        <c:ser>
          <c:idx val="3"/>
          <c:order val="3"/>
          <c:tx>
            <c:strRef>
              <c:f>'[Descriptives by sector.xlsx]sector'!$L$2</c:f>
              <c:strCache>
                <c:ptCount val="1"/>
                <c:pt idx="0">
                  <c:v>Early adopters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sector.xlsx]sector'!$L$3:$L$6</c:f>
              <c:numCache>
                <c:formatCode>0%</c:formatCode>
                <c:ptCount val="4"/>
                <c:pt idx="0">
                  <c:v>0.17684761281883585</c:v>
                </c:pt>
                <c:pt idx="1">
                  <c:v>4.7682370820668694E-2</c:v>
                </c:pt>
                <c:pt idx="2">
                  <c:v>0.13421325819368235</c:v>
                </c:pt>
                <c:pt idx="3">
                  <c:v>0.17027344405301123</c:v>
                </c:pt>
              </c:numCache>
            </c:numRef>
          </c:val>
          <c:extLst>
            <c:ext xmlns:c16="http://schemas.microsoft.com/office/drawing/2014/chart" uri="{C3380CC4-5D6E-409C-BE32-E72D297353CC}">
              <c16:uniqueId val="{00000003-B16E-4F50-B4AA-3E3C0D6CC284}"/>
            </c:ext>
          </c:extLst>
        </c:ser>
        <c:ser>
          <c:idx val="4"/>
          <c:order val="4"/>
          <c:tx>
            <c:strRef>
              <c:f>'[Descriptives by sector.xlsx]sector'!$M$2</c:f>
              <c:strCache>
                <c:ptCount val="1"/>
                <c:pt idx="0">
                  <c:v>Innovators</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sector.xlsx]sector'!$H$3:$H$6</c:f>
              <c:strCache>
                <c:ptCount val="4"/>
                <c:pt idx="0">
                  <c:v>Manufacturing </c:v>
                </c:pt>
                <c:pt idx="1">
                  <c:v>Construction </c:v>
                </c:pt>
                <c:pt idx="2">
                  <c:v>Services </c:v>
                </c:pt>
                <c:pt idx="3">
                  <c:v>Infrastructure</c:v>
                </c:pt>
              </c:strCache>
            </c:strRef>
          </c:cat>
          <c:val>
            <c:numRef>
              <c:f>'[Descriptives by sector.xlsx]sector'!$M$3:$M$6</c:f>
              <c:numCache>
                <c:formatCode>0%</c:formatCode>
                <c:ptCount val="4"/>
                <c:pt idx="0">
                  <c:v>3.4139960758665794E-2</c:v>
                </c:pt>
                <c:pt idx="1">
                  <c:v>1.2917933130699088E-2</c:v>
                </c:pt>
                <c:pt idx="2">
                  <c:v>3.3516239062731719E-2</c:v>
                </c:pt>
                <c:pt idx="3">
                  <c:v>4.8146284180506628E-2</c:v>
                </c:pt>
              </c:numCache>
            </c:numRef>
          </c:val>
          <c:extLst>
            <c:ext xmlns:c16="http://schemas.microsoft.com/office/drawing/2014/chart" uri="{C3380CC4-5D6E-409C-BE32-E72D297353CC}">
              <c16:uniqueId val="{00000004-B16E-4F50-B4AA-3E3C0D6CC284}"/>
            </c:ext>
          </c:extLst>
        </c:ser>
        <c:dLbls>
          <c:dLblPos val="ctr"/>
          <c:showLegendKey val="0"/>
          <c:showVal val="1"/>
          <c:showCatName val="0"/>
          <c:showSerName val="0"/>
          <c:showPercent val="0"/>
          <c:showBubbleSize val="0"/>
        </c:dLbls>
        <c:gapWidth val="150"/>
        <c:overlap val="100"/>
        <c:axId val="311330191"/>
        <c:axId val="373646287"/>
      </c:barChart>
      <c:catAx>
        <c:axId val="311330191"/>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373646287"/>
        <c:crosses val="autoZero"/>
        <c:auto val="1"/>
        <c:lblAlgn val="ctr"/>
        <c:lblOffset val="100"/>
        <c:noMultiLvlLbl val="0"/>
      </c:catAx>
      <c:valAx>
        <c:axId val="373646287"/>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311330191"/>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Arial Black" panose="020B0A040201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'[Descriptives by sector.xlsx]sector'!$H$52</c:f>
              <c:strCache>
                <c:ptCount val="1"/>
                <c:pt idx="0">
                  <c:v>No climate response</c:v>
                </c:pt>
              </c:strCache>
            </c:strRef>
          </c:tx>
          <c:spPr>
            <a:solidFill>
              <a:srgbClr val="ED845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sector.xlsx]sector'!$I$52:$M$52</c:f>
              <c:numCache>
                <c:formatCode>0%</c:formatCode>
                <c:ptCount val="5"/>
                <c:pt idx="0">
                  <c:v>0.24389088842583823</c:v>
                </c:pt>
                <c:pt idx="1">
                  <c:v>0.14416775884665792</c:v>
                </c:pt>
                <c:pt idx="2">
                  <c:v>0.10637833114897335</c:v>
                </c:pt>
                <c:pt idx="3">
                  <c:v>9.5089412432585868E-2</c:v>
                </c:pt>
                <c:pt idx="4">
                  <c:v>0.13928571428571429</c:v>
                </c:pt>
              </c:numCache>
            </c:numRef>
          </c:val>
          <c:extLst>
            <c:ext xmlns:c16="http://schemas.microsoft.com/office/drawing/2014/chart" uri="{C3380CC4-5D6E-409C-BE32-E72D297353CC}">
              <c16:uniqueId val="{00000000-EC58-4156-A3D9-3B85F2CA8C4F}"/>
            </c:ext>
          </c:extLst>
        </c:ser>
        <c:ser>
          <c:idx val="1"/>
          <c:order val="1"/>
          <c:tx>
            <c:strRef>
              <c:f>'[Descriptives by sector.xlsx]sector'!$H$53</c:f>
              <c:strCache>
                <c:ptCount val="1"/>
                <c:pt idx="0">
                  <c:v>Adaptation only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sector.xlsx]sector'!$I$53:$M$53</c:f>
              <c:numCache>
                <c:formatCode>0%</c:formatCode>
                <c:ptCount val="5"/>
                <c:pt idx="0">
                  <c:v>2.1310854328471303E-2</c:v>
                </c:pt>
                <c:pt idx="1">
                  <c:v>1.802096985583224E-2</c:v>
                </c:pt>
                <c:pt idx="2">
                  <c:v>1.7474879860200961E-2</c:v>
                </c:pt>
                <c:pt idx="3">
                  <c:v>1.532784558614817E-2</c:v>
                </c:pt>
                <c:pt idx="4">
                  <c:v>1.7857142857142856E-2</c:v>
                </c:pt>
              </c:numCache>
            </c:numRef>
          </c:val>
          <c:extLst>
            <c:ext xmlns:c16="http://schemas.microsoft.com/office/drawing/2014/chart" uri="{C3380CC4-5D6E-409C-BE32-E72D297353CC}">
              <c16:uniqueId val="{00000001-EC58-4156-A3D9-3B85F2CA8C4F}"/>
            </c:ext>
          </c:extLst>
        </c:ser>
        <c:ser>
          <c:idx val="2"/>
          <c:order val="2"/>
          <c:tx>
            <c:strRef>
              <c:f>'[Descriptives by sector.xlsx]sector'!$H$54</c:f>
              <c:strCache>
                <c:ptCount val="1"/>
                <c:pt idx="0">
                  <c:v>Mitigation only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sector.xlsx]sector'!$I$54:$M$54</c:f>
              <c:numCache>
                <c:formatCode>0%</c:formatCode>
                <c:ptCount val="5"/>
                <c:pt idx="0">
                  <c:v>0.55067247584769841</c:v>
                </c:pt>
                <c:pt idx="1">
                  <c:v>0.55275229357798161</c:v>
                </c:pt>
                <c:pt idx="2">
                  <c:v>0.52293577981651373</c:v>
                </c:pt>
                <c:pt idx="3">
                  <c:v>0.45756457564575648</c:v>
                </c:pt>
                <c:pt idx="4">
                  <c:v>0.48809523809523808</c:v>
                </c:pt>
              </c:numCache>
            </c:numRef>
          </c:val>
          <c:extLst>
            <c:ext xmlns:c16="http://schemas.microsoft.com/office/drawing/2014/chart" uri="{C3380CC4-5D6E-409C-BE32-E72D297353CC}">
              <c16:uniqueId val="{00000002-EC58-4156-A3D9-3B85F2CA8C4F}"/>
            </c:ext>
          </c:extLst>
        </c:ser>
        <c:ser>
          <c:idx val="3"/>
          <c:order val="3"/>
          <c:tx>
            <c:strRef>
              <c:f>'[Descriptives by sector.xlsx]sector'!$H$55</c:f>
              <c:strCache>
                <c:ptCount val="1"/>
                <c:pt idx="0">
                  <c:v>Adaptation and Mitigation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'[Descriptives by sector.xlsx]sector'!$I$51:$M$51</c:f>
              <c:strCache>
                <c:ptCount val="5"/>
                <c:pt idx="0">
                  <c:v>Laggards</c:v>
                </c:pt>
                <c:pt idx="1">
                  <c:v>Late majority</c:v>
                </c:pt>
                <c:pt idx="2">
                  <c:v>Early majority </c:v>
                </c:pt>
                <c:pt idx="3">
                  <c:v>Early adopters</c:v>
                </c:pt>
                <c:pt idx="4">
                  <c:v>Innovators</c:v>
                </c:pt>
              </c:strCache>
            </c:strRef>
          </c:cat>
          <c:val>
            <c:numRef>
              <c:f>'[Descriptives by sector.xlsx]sector'!$I$55:$M$55</c:f>
              <c:numCache>
                <c:formatCode>0%</c:formatCode>
                <c:ptCount val="5"/>
                <c:pt idx="0">
                  <c:v>0.18412578139799204</c:v>
                </c:pt>
                <c:pt idx="1">
                  <c:v>0.28505897771952821</c:v>
                </c:pt>
                <c:pt idx="2">
                  <c:v>0.35321100917431192</c:v>
                </c:pt>
                <c:pt idx="3">
                  <c:v>0.43201816633550949</c:v>
                </c:pt>
                <c:pt idx="4">
                  <c:v>0.35476190476190478</c:v>
                </c:pt>
              </c:numCache>
            </c:numRef>
          </c:val>
          <c:extLst>
            <c:ext xmlns:c16="http://schemas.microsoft.com/office/drawing/2014/chart" uri="{C3380CC4-5D6E-409C-BE32-E72D297353CC}">
              <c16:uniqueId val="{00000003-EC58-4156-A3D9-3B85F2CA8C4F}"/>
            </c:ext>
          </c:extLst>
        </c:ser>
        <c:dLbls>
          <c:dLblPos val="ctr"/>
          <c:showLegendKey val="0"/>
          <c:showVal val="1"/>
          <c:showCatName val="0"/>
          <c:showSerName val="0"/>
          <c:showPercent val="0"/>
          <c:showBubbleSize val="0"/>
        </c:dLbls>
        <c:gapWidth val="150"/>
        <c:overlap val="100"/>
        <c:axId val="802957775"/>
        <c:axId val="500175775"/>
      </c:barChart>
      <c:catAx>
        <c:axId val="802957775"/>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500175775"/>
        <c:crosses val="autoZero"/>
        <c:auto val="1"/>
        <c:lblAlgn val="ctr"/>
        <c:lblOffset val="100"/>
        <c:noMultiLvlLbl val="0"/>
      </c:catAx>
      <c:valAx>
        <c:axId val="500175775"/>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80295777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765320035733173E-2"/>
          <c:y val="7.8268876611418042E-2"/>
          <c:w val="0.82458299798931878"/>
          <c:h val="0.71442209205556628"/>
        </c:manualLayout>
      </c:layout>
      <c:barChart>
        <c:barDir val="col"/>
        <c:grouping val="clustered"/>
        <c:varyColors val="0"/>
        <c:ser>
          <c:idx val="0"/>
          <c:order val="0"/>
          <c:tx>
            <c:strRef>
              <c:f>'Section D.docx'!$B$3</c:f>
              <c:strCache>
                <c:ptCount val="1"/>
                <c:pt idx="0">
                  <c:v>Rural</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D.docx'!$A$4:$A$6</c:f>
              <c:strCache>
                <c:ptCount val="3"/>
                <c:pt idx="0">
                  <c:v>Never</c:v>
                </c:pt>
                <c:pt idx="1">
                  <c:v>Sometimes</c:v>
                </c:pt>
                <c:pt idx="2">
                  <c:v>Always</c:v>
                </c:pt>
              </c:strCache>
            </c:strRef>
          </c:cat>
          <c:val>
            <c:numRef>
              <c:f>'Section D.docx'!$B$4:$B$6</c:f>
              <c:numCache>
                <c:formatCode>0%</c:formatCode>
                <c:ptCount val="3"/>
                <c:pt idx="0">
                  <c:v>0.14000000000000001</c:v>
                </c:pt>
                <c:pt idx="1">
                  <c:v>0.45</c:v>
                </c:pt>
                <c:pt idx="2">
                  <c:v>0.41</c:v>
                </c:pt>
              </c:numCache>
            </c:numRef>
          </c:val>
          <c:extLst>
            <c:ext xmlns:c16="http://schemas.microsoft.com/office/drawing/2014/chart" uri="{C3380CC4-5D6E-409C-BE32-E72D297353CC}">
              <c16:uniqueId val="{00000000-BBD6-2F45-B2E5-14392CE43552}"/>
            </c:ext>
          </c:extLst>
        </c:ser>
        <c:ser>
          <c:idx val="1"/>
          <c:order val="1"/>
          <c:tx>
            <c:strRef>
              <c:f>'Section D.docx'!$C$3</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D.docx'!$A$4:$A$6</c:f>
              <c:strCache>
                <c:ptCount val="3"/>
                <c:pt idx="0">
                  <c:v>Never</c:v>
                </c:pt>
                <c:pt idx="1">
                  <c:v>Sometimes</c:v>
                </c:pt>
                <c:pt idx="2">
                  <c:v>Always</c:v>
                </c:pt>
              </c:strCache>
            </c:strRef>
          </c:cat>
          <c:val>
            <c:numRef>
              <c:f>'Section D.docx'!$C$4:$C$6</c:f>
              <c:numCache>
                <c:formatCode>0%</c:formatCode>
                <c:ptCount val="3"/>
                <c:pt idx="0">
                  <c:v>0.21</c:v>
                </c:pt>
                <c:pt idx="1">
                  <c:v>0.42</c:v>
                </c:pt>
                <c:pt idx="2">
                  <c:v>0.37</c:v>
                </c:pt>
              </c:numCache>
            </c:numRef>
          </c:val>
          <c:extLst>
            <c:ext xmlns:c16="http://schemas.microsoft.com/office/drawing/2014/chart" uri="{C3380CC4-5D6E-409C-BE32-E72D297353CC}">
              <c16:uniqueId val="{00000001-BBD6-2F45-B2E5-14392CE43552}"/>
            </c:ext>
          </c:extLst>
        </c:ser>
        <c:ser>
          <c:idx val="2"/>
          <c:order val="2"/>
          <c:tx>
            <c:strRef>
              <c:f>'Section D.docx'!$D$3</c:f>
              <c:strCache>
                <c:ptCount val="1"/>
                <c:pt idx="0">
                  <c:v>Total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D.docx'!$A$4:$A$6</c:f>
              <c:strCache>
                <c:ptCount val="3"/>
                <c:pt idx="0">
                  <c:v>Never</c:v>
                </c:pt>
                <c:pt idx="1">
                  <c:v>Sometimes</c:v>
                </c:pt>
                <c:pt idx="2">
                  <c:v>Always</c:v>
                </c:pt>
              </c:strCache>
            </c:strRef>
          </c:cat>
          <c:val>
            <c:numRef>
              <c:f>'Section D.docx'!$D$4:$D$6</c:f>
              <c:numCache>
                <c:formatCode>0%</c:formatCode>
                <c:ptCount val="3"/>
                <c:pt idx="0">
                  <c:v>0.2</c:v>
                </c:pt>
                <c:pt idx="1">
                  <c:v>0.43</c:v>
                </c:pt>
                <c:pt idx="2">
                  <c:v>0.37</c:v>
                </c:pt>
              </c:numCache>
            </c:numRef>
          </c:val>
          <c:extLst>
            <c:ext xmlns:c16="http://schemas.microsoft.com/office/drawing/2014/chart" uri="{C3380CC4-5D6E-409C-BE32-E72D297353CC}">
              <c16:uniqueId val="{00000002-BBD6-2F45-B2E5-14392CE43552}"/>
            </c:ext>
          </c:extLst>
        </c:ser>
        <c:dLbls>
          <c:showLegendKey val="0"/>
          <c:showVal val="0"/>
          <c:showCatName val="0"/>
          <c:showSerName val="0"/>
          <c:showPercent val="0"/>
          <c:showBubbleSize val="0"/>
        </c:dLbls>
        <c:gapWidth val="100"/>
        <c:overlap val="-24"/>
        <c:axId val="1184856112"/>
        <c:axId val="1"/>
      </c:barChart>
      <c:catAx>
        <c:axId val="11848561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118485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Sheet1!$A$284</c:f>
              <c:strCache>
                <c:ptCount val="1"/>
                <c:pt idx="0">
                  <c:v>Rural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Sheet1!$B$283:$D$283</c:f>
              <c:strCache>
                <c:ptCount val="3"/>
                <c:pt idx="0">
                  <c:v>North East</c:v>
                </c:pt>
                <c:pt idx="1">
                  <c:v>South West</c:v>
                </c:pt>
                <c:pt idx="2">
                  <c:v>West Midlands</c:v>
                </c:pt>
              </c:strCache>
            </c:strRef>
          </c:cat>
          <c:val>
            <c:numRef>
              <c:f>Sheet1!$B$284:$D$284</c:f>
              <c:numCache>
                <c:formatCode>0%</c:formatCode>
                <c:ptCount val="3"/>
                <c:pt idx="0">
                  <c:v>0.62</c:v>
                </c:pt>
                <c:pt idx="1">
                  <c:v>0.72</c:v>
                </c:pt>
                <c:pt idx="2">
                  <c:v>0.67</c:v>
                </c:pt>
              </c:numCache>
            </c:numRef>
          </c:val>
          <c:extLst>
            <c:ext xmlns:c16="http://schemas.microsoft.com/office/drawing/2014/chart" uri="{C3380CC4-5D6E-409C-BE32-E72D297353CC}">
              <c16:uniqueId val="{00000000-8FCB-9740-8314-EE03BF8D0FEB}"/>
            </c:ext>
          </c:extLst>
        </c:ser>
        <c:ser>
          <c:idx val="1"/>
          <c:order val="1"/>
          <c:tx>
            <c:strRef>
              <c:f>Sheet1!$A$285</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Sheet1!$B$283:$D$283</c:f>
              <c:strCache>
                <c:ptCount val="3"/>
                <c:pt idx="0">
                  <c:v>North East</c:v>
                </c:pt>
                <c:pt idx="1">
                  <c:v>South West</c:v>
                </c:pt>
                <c:pt idx="2">
                  <c:v>West Midlands</c:v>
                </c:pt>
              </c:strCache>
            </c:strRef>
          </c:cat>
          <c:val>
            <c:numRef>
              <c:f>Sheet1!$B$285:$D$285</c:f>
              <c:numCache>
                <c:formatCode>0%</c:formatCode>
                <c:ptCount val="3"/>
                <c:pt idx="0">
                  <c:v>0.7</c:v>
                </c:pt>
                <c:pt idx="1">
                  <c:v>0.66</c:v>
                </c:pt>
                <c:pt idx="2">
                  <c:v>0.64</c:v>
                </c:pt>
              </c:numCache>
            </c:numRef>
          </c:val>
          <c:extLst>
            <c:ext xmlns:c16="http://schemas.microsoft.com/office/drawing/2014/chart" uri="{C3380CC4-5D6E-409C-BE32-E72D297353CC}">
              <c16:uniqueId val="{00000001-8FCB-9740-8314-EE03BF8D0FEB}"/>
            </c:ext>
          </c:extLst>
        </c:ser>
        <c:dLbls>
          <c:showLegendKey val="0"/>
          <c:showVal val="1"/>
          <c:showCatName val="0"/>
          <c:showSerName val="0"/>
          <c:showPercent val="0"/>
          <c:showBubbleSize val="0"/>
        </c:dLbls>
        <c:gapWidth val="100"/>
        <c:overlap val="-24"/>
        <c:axId val="2064158319"/>
        <c:axId val="935016639"/>
      </c:barChart>
      <c:catAx>
        <c:axId val="206415831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5016639"/>
        <c:crosses val="autoZero"/>
        <c:auto val="1"/>
        <c:lblAlgn val="ctr"/>
        <c:lblOffset val="100"/>
        <c:noMultiLvlLbl val="0"/>
      </c:catAx>
      <c:valAx>
        <c:axId val="935016639"/>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64158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Sheet1!$M$121</c:f>
              <c:strCache>
                <c:ptCount val="1"/>
                <c:pt idx="0">
                  <c:v>Rural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Sheet1!$N$120:$P$120</c:f>
              <c:strCache>
                <c:ptCount val="3"/>
                <c:pt idx="0">
                  <c:v>North East</c:v>
                </c:pt>
                <c:pt idx="1">
                  <c:v>South West</c:v>
                </c:pt>
                <c:pt idx="2">
                  <c:v>West Midlands</c:v>
                </c:pt>
              </c:strCache>
            </c:strRef>
          </c:cat>
          <c:val>
            <c:numRef>
              <c:f>Sheet1!$N$121:$P$121</c:f>
              <c:numCache>
                <c:formatCode>0%</c:formatCode>
                <c:ptCount val="3"/>
                <c:pt idx="0">
                  <c:v>0.56000000000000005</c:v>
                </c:pt>
                <c:pt idx="1">
                  <c:v>0.57999999999999996</c:v>
                </c:pt>
                <c:pt idx="2">
                  <c:v>0.55000000000000004</c:v>
                </c:pt>
              </c:numCache>
            </c:numRef>
          </c:val>
          <c:extLst>
            <c:ext xmlns:c16="http://schemas.microsoft.com/office/drawing/2014/chart" uri="{C3380CC4-5D6E-409C-BE32-E72D297353CC}">
              <c16:uniqueId val="{00000000-C650-E746-9DB6-A342934A3154}"/>
            </c:ext>
          </c:extLst>
        </c:ser>
        <c:ser>
          <c:idx val="1"/>
          <c:order val="1"/>
          <c:tx>
            <c:strRef>
              <c:f>Sheet1!$M$122</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Sheet1!$N$120:$P$120</c:f>
              <c:strCache>
                <c:ptCount val="3"/>
                <c:pt idx="0">
                  <c:v>North East</c:v>
                </c:pt>
                <c:pt idx="1">
                  <c:v>South West</c:v>
                </c:pt>
                <c:pt idx="2">
                  <c:v>West Midlands</c:v>
                </c:pt>
              </c:strCache>
            </c:strRef>
          </c:cat>
          <c:val>
            <c:numRef>
              <c:f>Sheet1!$N$122:$P$122</c:f>
              <c:numCache>
                <c:formatCode>0%</c:formatCode>
                <c:ptCount val="3"/>
                <c:pt idx="0">
                  <c:v>0.56000000000000005</c:v>
                </c:pt>
                <c:pt idx="1">
                  <c:v>0.59</c:v>
                </c:pt>
                <c:pt idx="2">
                  <c:v>0.47</c:v>
                </c:pt>
              </c:numCache>
            </c:numRef>
          </c:val>
          <c:extLst>
            <c:ext xmlns:c16="http://schemas.microsoft.com/office/drawing/2014/chart" uri="{C3380CC4-5D6E-409C-BE32-E72D297353CC}">
              <c16:uniqueId val="{00000001-C650-E746-9DB6-A342934A3154}"/>
            </c:ext>
          </c:extLst>
        </c:ser>
        <c:dLbls>
          <c:showLegendKey val="0"/>
          <c:showVal val="1"/>
          <c:showCatName val="0"/>
          <c:showSerName val="0"/>
          <c:showPercent val="0"/>
          <c:showBubbleSize val="0"/>
        </c:dLbls>
        <c:gapWidth val="100"/>
        <c:overlap val="-24"/>
        <c:axId val="2064159759"/>
        <c:axId val="986095551"/>
      </c:barChart>
      <c:catAx>
        <c:axId val="206415975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86095551"/>
        <c:crosses val="autoZero"/>
        <c:auto val="1"/>
        <c:lblAlgn val="ctr"/>
        <c:lblOffset val="100"/>
        <c:noMultiLvlLbl val="0"/>
      </c:catAx>
      <c:valAx>
        <c:axId val="98609555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6415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Sheet1!$I$161</c:f>
              <c:strCache>
                <c:ptCount val="1"/>
                <c:pt idx="0">
                  <c:v>Rural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Sheet1!$H$162:$H$169</c:f>
              <c:strCache>
                <c:ptCount val="8"/>
                <c:pt idx="0">
                  <c:v>Recycled waste, water, or materials</c:v>
                </c:pt>
                <c:pt idx="1">
                  <c:v>Introduced new or improved production processes</c:v>
                </c:pt>
                <c:pt idx="2">
                  <c:v>Conducted training on environmental matters</c:v>
                </c:pt>
                <c:pt idx="3">
                  <c:v>Introduced new low carbon products or services</c:v>
                </c:pt>
                <c:pt idx="4">
                  <c:v>Introduced new or improved delivery, transport, or distribution systems</c:v>
                </c:pt>
                <c:pt idx="5">
                  <c:v>Undertaken environmental reports or audits</c:v>
                </c:pt>
                <c:pt idx="6">
                  <c:v>Put in place environmental certification</c:v>
                </c:pt>
                <c:pt idx="7">
                  <c:v>None of these</c:v>
                </c:pt>
              </c:strCache>
            </c:strRef>
          </c:cat>
          <c:val>
            <c:numRef>
              <c:f>Sheet1!$I$162:$I$169</c:f>
              <c:numCache>
                <c:formatCode>0%</c:formatCode>
                <c:ptCount val="8"/>
                <c:pt idx="0">
                  <c:v>0.9</c:v>
                </c:pt>
                <c:pt idx="1">
                  <c:v>0.46</c:v>
                </c:pt>
                <c:pt idx="2">
                  <c:v>0.42</c:v>
                </c:pt>
                <c:pt idx="3">
                  <c:v>0.38</c:v>
                </c:pt>
                <c:pt idx="4">
                  <c:v>0.24</c:v>
                </c:pt>
                <c:pt idx="5">
                  <c:v>0.23</c:v>
                </c:pt>
                <c:pt idx="6">
                  <c:v>0.14000000000000001</c:v>
                </c:pt>
                <c:pt idx="7">
                  <c:v>0.02</c:v>
                </c:pt>
              </c:numCache>
            </c:numRef>
          </c:val>
          <c:extLst>
            <c:ext xmlns:c16="http://schemas.microsoft.com/office/drawing/2014/chart" uri="{C3380CC4-5D6E-409C-BE32-E72D297353CC}">
              <c16:uniqueId val="{00000000-0C92-0748-AE23-F43D62578758}"/>
            </c:ext>
          </c:extLst>
        </c:ser>
        <c:ser>
          <c:idx val="1"/>
          <c:order val="1"/>
          <c:tx>
            <c:strRef>
              <c:f>Sheet1!$J$161</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Sheet1!$H$162:$H$169</c:f>
              <c:strCache>
                <c:ptCount val="8"/>
                <c:pt idx="0">
                  <c:v>Recycled waste, water, or materials</c:v>
                </c:pt>
                <c:pt idx="1">
                  <c:v>Introduced new or improved production processes</c:v>
                </c:pt>
                <c:pt idx="2">
                  <c:v>Conducted training on environmental matters</c:v>
                </c:pt>
                <c:pt idx="3">
                  <c:v>Introduced new low carbon products or services</c:v>
                </c:pt>
                <c:pt idx="4">
                  <c:v>Introduced new or improved delivery, transport, or distribution systems</c:v>
                </c:pt>
                <c:pt idx="5">
                  <c:v>Undertaken environmental reports or audits</c:v>
                </c:pt>
                <c:pt idx="6">
                  <c:v>Put in place environmental certification</c:v>
                </c:pt>
                <c:pt idx="7">
                  <c:v>None of these</c:v>
                </c:pt>
              </c:strCache>
            </c:strRef>
          </c:cat>
          <c:val>
            <c:numRef>
              <c:f>Sheet1!$J$162:$J$169</c:f>
              <c:numCache>
                <c:formatCode>0%</c:formatCode>
                <c:ptCount val="8"/>
                <c:pt idx="0">
                  <c:v>0.87</c:v>
                </c:pt>
                <c:pt idx="1">
                  <c:v>0.43</c:v>
                </c:pt>
                <c:pt idx="2">
                  <c:v>0.4</c:v>
                </c:pt>
                <c:pt idx="3">
                  <c:v>0.43</c:v>
                </c:pt>
                <c:pt idx="4">
                  <c:v>0.28000000000000003</c:v>
                </c:pt>
                <c:pt idx="5">
                  <c:v>0.28000000000000003</c:v>
                </c:pt>
                <c:pt idx="6">
                  <c:v>0.15</c:v>
                </c:pt>
                <c:pt idx="7">
                  <c:v>0.03</c:v>
                </c:pt>
              </c:numCache>
            </c:numRef>
          </c:val>
          <c:extLst>
            <c:ext xmlns:c16="http://schemas.microsoft.com/office/drawing/2014/chart" uri="{C3380CC4-5D6E-409C-BE32-E72D297353CC}">
              <c16:uniqueId val="{00000001-0C92-0748-AE23-F43D62578758}"/>
            </c:ext>
          </c:extLst>
        </c:ser>
        <c:dLbls>
          <c:showLegendKey val="0"/>
          <c:showVal val="1"/>
          <c:showCatName val="0"/>
          <c:showSerName val="0"/>
          <c:showPercent val="0"/>
          <c:showBubbleSize val="0"/>
        </c:dLbls>
        <c:gapWidth val="100"/>
        <c:overlap val="-24"/>
        <c:axId val="2071224351"/>
        <c:axId val="1561513775"/>
        <c:extLst>
          <c:ext xmlns:c15="http://schemas.microsoft.com/office/drawing/2012/chart" uri="{02D57815-91ED-43cb-92C2-25804820EDAC}">
            <c15:filteredBarSeries>
              <c15:ser>
                <c:idx val="2"/>
                <c:order val="2"/>
                <c:tx>
                  <c:strRef>
                    <c:extLst>
                      <c:ext uri="{02D57815-91ED-43cb-92C2-25804820EDAC}">
                        <c15:formulaRef>
                          <c15:sqref>Sheet1!$K$161</c15:sqref>
                        </c15:formulaRef>
                      </c:ext>
                    </c:extLst>
                    <c:strCache>
                      <c:ptCount val="1"/>
                      <c:pt idx="0">
                        <c:v>Total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Sheet1!$H$162:$H$169</c15:sqref>
                        </c15:formulaRef>
                      </c:ext>
                    </c:extLst>
                    <c:strCache>
                      <c:ptCount val="8"/>
                      <c:pt idx="0">
                        <c:v>Recycled waste, water, or materials</c:v>
                      </c:pt>
                      <c:pt idx="1">
                        <c:v>Introduced new or improved production processes</c:v>
                      </c:pt>
                      <c:pt idx="2">
                        <c:v>Conducted training on environmental matters</c:v>
                      </c:pt>
                      <c:pt idx="3">
                        <c:v>Introduced new low carbon products or services</c:v>
                      </c:pt>
                      <c:pt idx="4">
                        <c:v>Introduced new or improved delivery, transport, or distribution systems</c:v>
                      </c:pt>
                      <c:pt idx="5">
                        <c:v>Undertaken environmental reports or audits</c:v>
                      </c:pt>
                      <c:pt idx="6">
                        <c:v>Put in place environmental certification</c:v>
                      </c:pt>
                      <c:pt idx="7">
                        <c:v>None of these</c:v>
                      </c:pt>
                    </c:strCache>
                  </c:strRef>
                </c:cat>
                <c:val>
                  <c:numRef>
                    <c:extLst>
                      <c:ext uri="{02D57815-91ED-43cb-92C2-25804820EDAC}">
                        <c15:formulaRef>
                          <c15:sqref>Sheet1!$K$162:$K$169</c15:sqref>
                        </c15:formulaRef>
                      </c:ext>
                    </c:extLst>
                    <c:numCache>
                      <c:formatCode>0%</c:formatCode>
                      <c:ptCount val="8"/>
                      <c:pt idx="0">
                        <c:v>0.88</c:v>
                      </c:pt>
                      <c:pt idx="1">
                        <c:v>0.44</c:v>
                      </c:pt>
                      <c:pt idx="2">
                        <c:v>0.4</c:v>
                      </c:pt>
                      <c:pt idx="3">
                        <c:v>0.42</c:v>
                      </c:pt>
                      <c:pt idx="4">
                        <c:v>0.27</c:v>
                      </c:pt>
                      <c:pt idx="5">
                        <c:v>0.27</c:v>
                      </c:pt>
                      <c:pt idx="6">
                        <c:v>0.15</c:v>
                      </c:pt>
                      <c:pt idx="7">
                        <c:v>0.03</c:v>
                      </c:pt>
                    </c:numCache>
                  </c:numRef>
                </c:val>
                <c:extLst>
                  <c:ext xmlns:c16="http://schemas.microsoft.com/office/drawing/2014/chart" uri="{C3380CC4-5D6E-409C-BE32-E72D297353CC}">
                    <c16:uniqueId val="{00000002-0C92-0748-AE23-F43D62578758}"/>
                  </c:ext>
                </c:extLst>
              </c15:ser>
            </c15:filteredBarSeries>
          </c:ext>
        </c:extLst>
      </c:barChart>
      <c:catAx>
        <c:axId val="207122435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61513775"/>
        <c:crosses val="autoZero"/>
        <c:auto val="1"/>
        <c:lblAlgn val="ctr"/>
        <c:lblOffset val="100"/>
        <c:noMultiLvlLbl val="0"/>
      </c:catAx>
      <c:valAx>
        <c:axId val="1561513775"/>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71224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Sheet3!$A$3</c:f>
              <c:strCache>
                <c:ptCount val="1"/>
                <c:pt idx="0">
                  <c:v>Yes, using an on-line calculator or tool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Sheet3!$B$2:$D$2</c:f>
              <c:strCache>
                <c:ptCount val="3"/>
                <c:pt idx="0">
                  <c:v>Rural</c:v>
                </c:pt>
                <c:pt idx="1">
                  <c:v>Urban</c:v>
                </c:pt>
                <c:pt idx="2">
                  <c:v>Total</c:v>
                </c:pt>
              </c:strCache>
            </c:strRef>
          </c:cat>
          <c:val>
            <c:numRef>
              <c:f>Sheet3!$B$3:$D$3</c:f>
              <c:numCache>
                <c:formatCode>0%</c:formatCode>
                <c:ptCount val="3"/>
                <c:pt idx="0">
                  <c:v>0.03</c:v>
                </c:pt>
                <c:pt idx="1">
                  <c:v>0.05</c:v>
                </c:pt>
                <c:pt idx="2">
                  <c:v>0.05</c:v>
                </c:pt>
              </c:numCache>
            </c:numRef>
          </c:val>
          <c:extLst>
            <c:ext xmlns:c16="http://schemas.microsoft.com/office/drawing/2014/chart" uri="{C3380CC4-5D6E-409C-BE32-E72D297353CC}">
              <c16:uniqueId val="{00000000-BE51-5247-9996-81B78C9AD141}"/>
            </c:ext>
          </c:extLst>
        </c:ser>
        <c:ser>
          <c:idx val="1"/>
          <c:order val="1"/>
          <c:tx>
            <c:strRef>
              <c:f>Sheet3!$A$4</c:f>
              <c:strCache>
                <c:ptCount val="1"/>
                <c:pt idx="0">
                  <c:v>Yes, working with a consultant or external company</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Sheet3!$B$2:$D$2</c:f>
              <c:strCache>
                <c:ptCount val="3"/>
                <c:pt idx="0">
                  <c:v>Rural</c:v>
                </c:pt>
                <c:pt idx="1">
                  <c:v>Urban</c:v>
                </c:pt>
                <c:pt idx="2">
                  <c:v>Total</c:v>
                </c:pt>
              </c:strCache>
            </c:strRef>
          </c:cat>
          <c:val>
            <c:numRef>
              <c:f>Sheet3!$B$4:$D$4</c:f>
              <c:numCache>
                <c:formatCode>0%</c:formatCode>
                <c:ptCount val="3"/>
                <c:pt idx="0">
                  <c:v>0.04</c:v>
                </c:pt>
                <c:pt idx="1">
                  <c:v>0.04</c:v>
                </c:pt>
                <c:pt idx="2">
                  <c:v>0.04</c:v>
                </c:pt>
              </c:numCache>
            </c:numRef>
          </c:val>
          <c:extLst>
            <c:ext xmlns:c16="http://schemas.microsoft.com/office/drawing/2014/chart" uri="{C3380CC4-5D6E-409C-BE32-E72D297353CC}">
              <c16:uniqueId val="{00000001-BE51-5247-9996-81B78C9AD141}"/>
            </c:ext>
          </c:extLst>
        </c:ser>
        <c:dLbls>
          <c:dLblPos val="outEnd"/>
          <c:showLegendKey val="0"/>
          <c:showVal val="1"/>
          <c:showCatName val="0"/>
          <c:showSerName val="0"/>
          <c:showPercent val="0"/>
          <c:showBubbleSize val="0"/>
        </c:dLbls>
        <c:gapWidth val="100"/>
        <c:overlap val="-24"/>
        <c:axId val="2071758496"/>
        <c:axId val="2071761824"/>
      </c:barChart>
      <c:catAx>
        <c:axId val="20717584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71761824"/>
        <c:crosses val="autoZero"/>
        <c:auto val="1"/>
        <c:lblAlgn val="ctr"/>
        <c:lblOffset val="100"/>
        <c:noMultiLvlLbl val="0"/>
      </c:catAx>
      <c:valAx>
        <c:axId val="207176182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7175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Primary mode of exporting</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7838326282908988E-2"/>
          <c:y val="0.27281976294836635"/>
          <c:w val="0.40280699003668835"/>
          <c:h val="0.6677949076654751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B8-42D3-B4A6-A48DB13BB9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B8-42D3-B4A6-A48DB13BB9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B8-42D3-B4A6-A48DB13BB9E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B8-42D3-B4A6-A48DB13BB9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B8-42D3-B4A6-A48DB13BB9E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1B8-42D3-B4A6-A48DB13BB9E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1B8-42D3-B4A6-A48DB13BB9EB}"/>
              </c:ext>
            </c:extLst>
          </c:dPt>
          <c:dLbls>
            <c:dLbl>
              <c:idx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D1B8-42D3-B4A6-A48DB13BB9E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'exp3'!$C$86:$C$92</c:f>
              <c:strCache>
                <c:ptCount val="7"/>
                <c:pt idx="0">
                  <c:v>Direct selling to customers</c:v>
                </c:pt>
                <c:pt idx="1">
                  <c:v>Selling through domestic intermediaries or distributors</c:v>
                </c:pt>
                <c:pt idx="2">
                  <c:v>Selling through foreign intermediaries or distributors</c:v>
                </c:pt>
                <c:pt idx="3">
                  <c:v>Selling through contract manufacturing and assembly</c:v>
                </c:pt>
                <c:pt idx="4">
                  <c:v>Selling through e-commerce and online marketplaces</c:v>
                </c:pt>
                <c:pt idx="5">
                  <c:v>Other </c:v>
                </c:pt>
                <c:pt idx="6">
                  <c:v>All modes are equal</c:v>
                </c:pt>
              </c:strCache>
            </c:strRef>
          </c:cat>
          <c:val>
            <c:numRef>
              <c:f>'exp3'!$D$86:$D$92</c:f>
              <c:numCache>
                <c:formatCode>###0</c:formatCode>
                <c:ptCount val="7"/>
                <c:pt idx="0">
                  <c:v>911</c:v>
                </c:pt>
                <c:pt idx="1">
                  <c:v>113</c:v>
                </c:pt>
                <c:pt idx="2">
                  <c:v>247</c:v>
                </c:pt>
                <c:pt idx="3">
                  <c:v>26</c:v>
                </c:pt>
                <c:pt idx="4">
                  <c:v>106</c:v>
                </c:pt>
                <c:pt idx="5">
                  <c:v>6</c:v>
                </c:pt>
                <c:pt idx="6">
                  <c:v>57</c:v>
                </c:pt>
              </c:numCache>
            </c:numRef>
          </c:val>
          <c:extLst>
            <c:ext xmlns:c16="http://schemas.microsoft.com/office/drawing/2014/chart" uri="{C3380CC4-5D6E-409C-BE32-E72D297353CC}">
              <c16:uniqueId val="{0000000E-D1B8-42D3-B4A6-A48DB13BB9EB}"/>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3451849325105035"/>
          <c:y val="9.3861076548943836E-2"/>
          <c:w val="0.56548150674894959"/>
          <c:h val="0.872995377569427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Sheet1!$A$182</c:f>
              <c:strCache>
                <c:ptCount val="1"/>
                <c:pt idx="0">
                  <c:v>Yes</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AF61-7B45-A268-441398C45FD5}"/>
              </c:ext>
            </c:extLst>
          </c:dPt>
          <c:dPt>
            <c:idx val="1"/>
            <c:invertIfNegative val="0"/>
            <c:bubble3D val="0"/>
            <c:spPr>
              <a:solidFill>
                <a:srgbClr val="7030A0"/>
              </a:solidFill>
              <a:ln>
                <a:noFill/>
              </a:ln>
              <a:effectLst/>
            </c:spPr>
            <c:extLst>
              <c:ext xmlns:c16="http://schemas.microsoft.com/office/drawing/2014/chart" uri="{C3380CC4-5D6E-409C-BE32-E72D297353CC}">
                <c16:uniqueId val="{00000003-AF61-7B45-A268-441398C45FD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AF61-7B45-A268-441398C45FD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Sheet1!$B$181:$D$181</c:f>
              <c:strCache>
                <c:ptCount val="3"/>
                <c:pt idx="0">
                  <c:v>Rural</c:v>
                </c:pt>
                <c:pt idx="1">
                  <c:v>Urban</c:v>
                </c:pt>
                <c:pt idx="2">
                  <c:v>Total</c:v>
                </c:pt>
              </c:strCache>
            </c:strRef>
          </c:cat>
          <c:val>
            <c:numRef>
              <c:f>Sheet1!$B$182:$D$182</c:f>
              <c:numCache>
                <c:formatCode>0%</c:formatCode>
                <c:ptCount val="3"/>
                <c:pt idx="0">
                  <c:v>0.45</c:v>
                </c:pt>
                <c:pt idx="1">
                  <c:v>0.4</c:v>
                </c:pt>
                <c:pt idx="2">
                  <c:v>0.41</c:v>
                </c:pt>
              </c:numCache>
            </c:numRef>
          </c:val>
          <c:extLst>
            <c:ext xmlns:c16="http://schemas.microsoft.com/office/drawing/2014/chart" uri="{C3380CC4-5D6E-409C-BE32-E72D297353CC}">
              <c16:uniqueId val="{00000006-AF61-7B45-A268-441398C45FD5}"/>
            </c:ext>
          </c:extLst>
        </c:ser>
        <c:dLbls>
          <c:showLegendKey val="0"/>
          <c:showVal val="1"/>
          <c:showCatName val="0"/>
          <c:showSerName val="0"/>
          <c:showPercent val="0"/>
          <c:showBubbleSize val="0"/>
        </c:dLbls>
        <c:gapWidth val="100"/>
        <c:overlap val="-24"/>
        <c:axId val="2067600335"/>
        <c:axId val="1561537087"/>
      </c:barChart>
      <c:catAx>
        <c:axId val="206760033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61537087"/>
        <c:crosses val="autoZero"/>
        <c:auto val="1"/>
        <c:lblAlgn val="ctr"/>
        <c:lblOffset val="100"/>
        <c:noMultiLvlLbl val="0"/>
      </c:catAx>
      <c:valAx>
        <c:axId val="156153708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67600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Sheet1!$A$219</c:f>
              <c:strCache>
                <c:ptCount val="1"/>
                <c:pt idx="0">
                  <c:v>Rural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Sheet1!$B$218:$D$218</c:f>
              <c:strCache>
                <c:ptCount val="3"/>
                <c:pt idx="0">
                  <c:v>North East</c:v>
                </c:pt>
                <c:pt idx="1">
                  <c:v>South West</c:v>
                </c:pt>
                <c:pt idx="2">
                  <c:v>West Midlands</c:v>
                </c:pt>
              </c:strCache>
            </c:strRef>
          </c:cat>
          <c:val>
            <c:numRef>
              <c:f>Sheet1!$B$219:$D$219</c:f>
              <c:numCache>
                <c:formatCode>0%</c:formatCode>
                <c:ptCount val="3"/>
                <c:pt idx="0">
                  <c:v>0.47</c:v>
                </c:pt>
                <c:pt idx="1">
                  <c:v>0.47</c:v>
                </c:pt>
                <c:pt idx="2">
                  <c:v>0.4</c:v>
                </c:pt>
              </c:numCache>
            </c:numRef>
          </c:val>
          <c:extLst>
            <c:ext xmlns:c16="http://schemas.microsoft.com/office/drawing/2014/chart" uri="{C3380CC4-5D6E-409C-BE32-E72D297353CC}">
              <c16:uniqueId val="{00000000-4389-1345-9394-50DAB1C7C0BE}"/>
            </c:ext>
          </c:extLst>
        </c:ser>
        <c:ser>
          <c:idx val="1"/>
          <c:order val="1"/>
          <c:tx>
            <c:strRef>
              <c:f>Sheet1!$A$220</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Sheet1!$B$218:$D$218</c:f>
              <c:strCache>
                <c:ptCount val="3"/>
                <c:pt idx="0">
                  <c:v>North East</c:v>
                </c:pt>
                <c:pt idx="1">
                  <c:v>South West</c:v>
                </c:pt>
                <c:pt idx="2">
                  <c:v>West Midlands</c:v>
                </c:pt>
              </c:strCache>
            </c:strRef>
          </c:cat>
          <c:val>
            <c:numRef>
              <c:f>Sheet1!$B$220:$D$220</c:f>
              <c:numCache>
                <c:formatCode>0%</c:formatCode>
                <c:ptCount val="3"/>
                <c:pt idx="0">
                  <c:v>0.41</c:v>
                </c:pt>
                <c:pt idx="1">
                  <c:v>0.37</c:v>
                </c:pt>
                <c:pt idx="2">
                  <c:v>0.42</c:v>
                </c:pt>
              </c:numCache>
            </c:numRef>
          </c:val>
          <c:extLst>
            <c:ext xmlns:c16="http://schemas.microsoft.com/office/drawing/2014/chart" uri="{C3380CC4-5D6E-409C-BE32-E72D297353CC}">
              <c16:uniqueId val="{00000001-4389-1345-9394-50DAB1C7C0BE}"/>
            </c:ext>
          </c:extLst>
        </c:ser>
        <c:dLbls>
          <c:showLegendKey val="0"/>
          <c:showVal val="1"/>
          <c:showCatName val="0"/>
          <c:showSerName val="0"/>
          <c:showPercent val="0"/>
          <c:showBubbleSize val="0"/>
        </c:dLbls>
        <c:gapWidth val="100"/>
        <c:overlap val="-24"/>
        <c:axId val="2067594575"/>
        <c:axId val="935017631"/>
      </c:barChart>
      <c:catAx>
        <c:axId val="206759457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5017631"/>
        <c:crosses val="autoZero"/>
        <c:auto val="1"/>
        <c:lblAlgn val="ctr"/>
        <c:lblOffset val="100"/>
        <c:noMultiLvlLbl val="0"/>
      </c:catAx>
      <c:valAx>
        <c:axId val="93501763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6759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Sheet1!$B$198</c:f>
              <c:strCache>
                <c:ptCount val="1"/>
                <c:pt idx="0">
                  <c:v>Rural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Sheet1!$A$199:$A$205</c:f>
              <c:strCache>
                <c:ptCount val="7"/>
                <c:pt idx="0">
                  <c:v>Cost of purchasing or installing greener technology</c:v>
                </c:pt>
                <c:pt idx="1">
                  <c:v>Lack of information on low carbon technologies</c:v>
                </c:pt>
                <c:pt idx="2">
                  <c:v>Lack of people locally to advise or install solutions</c:v>
                </c:pt>
                <c:pt idx="3">
                  <c:v>Lack of relevant skills within the firm </c:v>
                </c:pt>
                <c:pt idx="4">
                  <c:v>Uncertain demand for low carbon products or services</c:v>
                </c:pt>
                <c:pt idx="5">
                  <c:v>Complexity or cost of meeting regulations or standards </c:v>
                </c:pt>
                <c:pt idx="6">
                  <c:v>None of these</c:v>
                </c:pt>
              </c:strCache>
            </c:strRef>
          </c:cat>
          <c:val>
            <c:numRef>
              <c:f>Sheet1!$B$199:$B$205</c:f>
              <c:numCache>
                <c:formatCode>0%</c:formatCode>
                <c:ptCount val="7"/>
                <c:pt idx="0">
                  <c:v>0.67</c:v>
                </c:pt>
                <c:pt idx="1">
                  <c:v>0.33</c:v>
                </c:pt>
                <c:pt idx="2">
                  <c:v>0.33</c:v>
                </c:pt>
                <c:pt idx="3">
                  <c:v>0.3</c:v>
                </c:pt>
                <c:pt idx="4">
                  <c:v>0.26</c:v>
                </c:pt>
                <c:pt idx="5">
                  <c:v>0</c:v>
                </c:pt>
                <c:pt idx="6">
                  <c:v>0.13</c:v>
                </c:pt>
              </c:numCache>
            </c:numRef>
          </c:val>
          <c:extLst>
            <c:ext xmlns:c16="http://schemas.microsoft.com/office/drawing/2014/chart" uri="{C3380CC4-5D6E-409C-BE32-E72D297353CC}">
              <c16:uniqueId val="{00000000-8D57-5043-8652-864308724A8C}"/>
            </c:ext>
          </c:extLst>
        </c:ser>
        <c:ser>
          <c:idx val="1"/>
          <c:order val="1"/>
          <c:tx>
            <c:strRef>
              <c:f>Sheet1!$C$198</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Sheet1!$A$199:$A$205</c:f>
              <c:strCache>
                <c:ptCount val="7"/>
                <c:pt idx="0">
                  <c:v>Cost of purchasing or installing greener technology</c:v>
                </c:pt>
                <c:pt idx="1">
                  <c:v>Lack of information on low carbon technologies</c:v>
                </c:pt>
                <c:pt idx="2">
                  <c:v>Lack of people locally to advise or install solutions</c:v>
                </c:pt>
                <c:pt idx="3">
                  <c:v>Lack of relevant skills within the firm </c:v>
                </c:pt>
                <c:pt idx="4">
                  <c:v>Uncertain demand for low carbon products or services</c:v>
                </c:pt>
                <c:pt idx="5">
                  <c:v>Complexity or cost of meeting regulations or standards </c:v>
                </c:pt>
                <c:pt idx="6">
                  <c:v>None of these</c:v>
                </c:pt>
              </c:strCache>
            </c:strRef>
          </c:cat>
          <c:val>
            <c:numRef>
              <c:f>Sheet1!$C$199:$C$205</c:f>
              <c:numCache>
                <c:formatCode>0%</c:formatCode>
                <c:ptCount val="7"/>
                <c:pt idx="0">
                  <c:v>0.66</c:v>
                </c:pt>
                <c:pt idx="1">
                  <c:v>0.39</c:v>
                </c:pt>
                <c:pt idx="2">
                  <c:v>0.38</c:v>
                </c:pt>
                <c:pt idx="3">
                  <c:v>0.43</c:v>
                </c:pt>
                <c:pt idx="4">
                  <c:v>0.31</c:v>
                </c:pt>
                <c:pt idx="5">
                  <c:v>0.01</c:v>
                </c:pt>
                <c:pt idx="6">
                  <c:v>0.17</c:v>
                </c:pt>
              </c:numCache>
            </c:numRef>
          </c:val>
          <c:extLst>
            <c:ext xmlns:c16="http://schemas.microsoft.com/office/drawing/2014/chart" uri="{C3380CC4-5D6E-409C-BE32-E72D297353CC}">
              <c16:uniqueId val="{00000001-8D57-5043-8652-864308724A8C}"/>
            </c:ext>
          </c:extLst>
        </c:ser>
        <c:dLbls>
          <c:showLegendKey val="0"/>
          <c:showVal val="1"/>
          <c:showCatName val="0"/>
          <c:showSerName val="0"/>
          <c:showPercent val="0"/>
          <c:showBubbleSize val="0"/>
        </c:dLbls>
        <c:gapWidth val="100"/>
        <c:overlap val="-24"/>
        <c:axId val="2067605135"/>
        <c:axId val="935063263"/>
        <c:extLst>
          <c:ext xmlns:c15="http://schemas.microsoft.com/office/drawing/2012/chart" uri="{02D57815-91ED-43cb-92C2-25804820EDAC}">
            <c15:filteredBarSeries>
              <c15:ser>
                <c:idx val="2"/>
                <c:order val="2"/>
                <c:tx>
                  <c:strRef>
                    <c:extLst>
                      <c:ext uri="{02D57815-91ED-43cb-92C2-25804820EDAC}">
                        <c15:formulaRef>
                          <c15:sqref>Sheet1!$D$198</c15:sqref>
                        </c15:formulaRef>
                      </c:ext>
                    </c:extLst>
                    <c:strCache>
                      <c:ptCount val="1"/>
                      <c:pt idx="0">
                        <c:v>Total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Sheet1!$A$199:$A$205</c15:sqref>
                        </c15:formulaRef>
                      </c:ext>
                    </c:extLst>
                    <c:strCache>
                      <c:ptCount val="7"/>
                      <c:pt idx="0">
                        <c:v>Cost of purchasing or installing greener technology</c:v>
                      </c:pt>
                      <c:pt idx="1">
                        <c:v>Lack of information on low carbon technologies</c:v>
                      </c:pt>
                      <c:pt idx="2">
                        <c:v>Lack of people locally to advise or install solutions</c:v>
                      </c:pt>
                      <c:pt idx="3">
                        <c:v>Lack of relevant skills within the firm </c:v>
                      </c:pt>
                      <c:pt idx="4">
                        <c:v>Uncertain demand for low carbon products or services</c:v>
                      </c:pt>
                      <c:pt idx="5">
                        <c:v>Complexity or cost of meeting regulations or standards </c:v>
                      </c:pt>
                      <c:pt idx="6">
                        <c:v>None of these</c:v>
                      </c:pt>
                    </c:strCache>
                  </c:strRef>
                </c:cat>
                <c:val>
                  <c:numRef>
                    <c:extLst>
                      <c:ext uri="{02D57815-91ED-43cb-92C2-25804820EDAC}">
                        <c15:formulaRef>
                          <c15:sqref>Sheet1!$D$199:$D$205</c15:sqref>
                        </c15:formulaRef>
                      </c:ext>
                    </c:extLst>
                    <c:numCache>
                      <c:formatCode>0%</c:formatCode>
                      <c:ptCount val="7"/>
                      <c:pt idx="0">
                        <c:v>0.66</c:v>
                      </c:pt>
                      <c:pt idx="1">
                        <c:v>0.37</c:v>
                      </c:pt>
                      <c:pt idx="2">
                        <c:v>0.36</c:v>
                      </c:pt>
                      <c:pt idx="3">
                        <c:v>0.4</c:v>
                      </c:pt>
                      <c:pt idx="4">
                        <c:v>0.3</c:v>
                      </c:pt>
                      <c:pt idx="5">
                        <c:v>0.01</c:v>
                      </c:pt>
                      <c:pt idx="6">
                        <c:v>0.16</c:v>
                      </c:pt>
                    </c:numCache>
                  </c:numRef>
                </c:val>
                <c:extLst>
                  <c:ext xmlns:c16="http://schemas.microsoft.com/office/drawing/2014/chart" uri="{C3380CC4-5D6E-409C-BE32-E72D297353CC}">
                    <c16:uniqueId val="{00000002-8D57-5043-8652-864308724A8C}"/>
                  </c:ext>
                </c:extLst>
              </c15:ser>
            </c15:filteredBarSeries>
          </c:ext>
        </c:extLst>
      </c:barChart>
      <c:catAx>
        <c:axId val="206760513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5063263"/>
        <c:crosses val="autoZero"/>
        <c:auto val="1"/>
        <c:lblAlgn val="ctr"/>
        <c:lblOffset val="100"/>
        <c:noMultiLvlLbl val="0"/>
      </c:catAx>
      <c:valAx>
        <c:axId val="93506326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67605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Sheet1!$B$395</c:f>
              <c:strCache>
                <c:ptCount val="1"/>
                <c:pt idx="0">
                  <c:v>Rural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Sheet1!$A$396:$A$402</c:f>
              <c:strCache>
                <c:ptCount val="7"/>
                <c:pt idx="0">
                  <c:v>Contributed to your company identity or reputation</c:v>
                </c:pt>
                <c:pt idx="1">
                  <c:v>Helped your staff to develop new skills</c:v>
                </c:pt>
                <c:pt idx="2">
                  <c:v>Created new profitable opportunities</c:v>
                </c:pt>
                <c:pt idx="3">
                  <c:v>Helped you to develop new products or services</c:v>
                </c:pt>
                <c:pt idx="4">
                  <c:v>Helped you to enter new markets</c:v>
                </c:pt>
                <c:pt idx="5">
                  <c:v>Helped you to attract or retain employees</c:v>
                </c:pt>
                <c:pt idx="6">
                  <c:v>Led to an increase in profits</c:v>
                </c:pt>
              </c:strCache>
            </c:strRef>
          </c:cat>
          <c:val>
            <c:numRef>
              <c:f>Sheet1!$B$396:$B$402</c:f>
              <c:numCache>
                <c:formatCode>0%</c:formatCode>
                <c:ptCount val="7"/>
                <c:pt idx="0">
                  <c:v>0.49</c:v>
                </c:pt>
                <c:pt idx="1">
                  <c:v>0.31</c:v>
                </c:pt>
                <c:pt idx="2">
                  <c:v>0.23</c:v>
                </c:pt>
                <c:pt idx="3">
                  <c:v>0.26</c:v>
                </c:pt>
                <c:pt idx="4">
                  <c:v>0.25</c:v>
                </c:pt>
                <c:pt idx="5">
                  <c:v>0.2</c:v>
                </c:pt>
                <c:pt idx="6">
                  <c:v>0.21</c:v>
                </c:pt>
              </c:numCache>
            </c:numRef>
          </c:val>
          <c:extLst>
            <c:ext xmlns:c16="http://schemas.microsoft.com/office/drawing/2014/chart" uri="{C3380CC4-5D6E-409C-BE32-E72D297353CC}">
              <c16:uniqueId val="{00000000-F8FD-8740-837A-16CF6EEF6028}"/>
            </c:ext>
          </c:extLst>
        </c:ser>
        <c:ser>
          <c:idx val="1"/>
          <c:order val="1"/>
          <c:tx>
            <c:strRef>
              <c:f>Sheet1!$C$395</c:f>
              <c:strCache>
                <c:ptCount val="1"/>
                <c:pt idx="0">
                  <c:v>Urban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Sheet1!$A$396:$A$402</c:f>
              <c:strCache>
                <c:ptCount val="7"/>
                <c:pt idx="0">
                  <c:v>Contributed to your company identity or reputation</c:v>
                </c:pt>
                <c:pt idx="1">
                  <c:v>Helped your staff to develop new skills</c:v>
                </c:pt>
                <c:pt idx="2">
                  <c:v>Created new profitable opportunities</c:v>
                </c:pt>
                <c:pt idx="3">
                  <c:v>Helped you to develop new products or services</c:v>
                </c:pt>
                <c:pt idx="4">
                  <c:v>Helped you to enter new markets</c:v>
                </c:pt>
                <c:pt idx="5">
                  <c:v>Helped you to attract or retain employees</c:v>
                </c:pt>
                <c:pt idx="6">
                  <c:v>Led to an increase in profits</c:v>
                </c:pt>
              </c:strCache>
            </c:strRef>
          </c:cat>
          <c:val>
            <c:numRef>
              <c:f>Sheet1!$C$396:$C$402</c:f>
              <c:numCache>
                <c:formatCode>0%</c:formatCode>
                <c:ptCount val="7"/>
                <c:pt idx="0">
                  <c:v>0.59</c:v>
                </c:pt>
                <c:pt idx="1">
                  <c:v>0.41</c:v>
                </c:pt>
                <c:pt idx="2">
                  <c:v>0.27</c:v>
                </c:pt>
                <c:pt idx="3">
                  <c:v>0.24</c:v>
                </c:pt>
                <c:pt idx="4">
                  <c:v>0.23</c:v>
                </c:pt>
                <c:pt idx="5">
                  <c:v>0.25</c:v>
                </c:pt>
                <c:pt idx="6">
                  <c:v>0.23</c:v>
                </c:pt>
              </c:numCache>
            </c:numRef>
          </c:val>
          <c:extLst>
            <c:ext xmlns:c16="http://schemas.microsoft.com/office/drawing/2014/chart" uri="{C3380CC4-5D6E-409C-BE32-E72D297353CC}">
              <c16:uniqueId val="{00000001-F8FD-8740-837A-16CF6EEF6028}"/>
            </c:ext>
          </c:extLst>
        </c:ser>
        <c:ser>
          <c:idx val="2"/>
          <c:order val="2"/>
          <c:tx>
            <c:strRef>
              <c:f>Sheet1!$D$395</c:f>
              <c:strCache>
                <c:ptCount val="1"/>
                <c:pt idx="0">
                  <c:v>Total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Sheet1!$A$396:$A$402</c:f>
              <c:strCache>
                <c:ptCount val="7"/>
                <c:pt idx="0">
                  <c:v>Contributed to your company identity or reputation</c:v>
                </c:pt>
                <c:pt idx="1">
                  <c:v>Helped your staff to develop new skills</c:v>
                </c:pt>
                <c:pt idx="2">
                  <c:v>Created new profitable opportunities</c:v>
                </c:pt>
                <c:pt idx="3">
                  <c:v>Helped you to develop new products or services</c:v>
                </c:pt>
                <c:pt idx="4">
                  <c:v>Helped you to enter new markets</c:v>
                </c:pt>
                <c:pt idx="5">
                  <c:v>Helped you to attract or retain employees</c:v>
                </c:pt>
                <c:pt idx="6">
                  <c:v>Led to an increase in profits</c:v>
                </c:pt>
              </c:strCache>
            </c:strRef>
          </c:cat>
          <c:val>
            <c:numRef>
              <c:f>Sheet1!$D$396:$D$402</c:f>
              <c:numCache>
                <c:formatCode>0%</c:formatCode>
                <c:ptCount val="7"/>
                <c:pt idx="0">
                  <c:v>0.56999999999999995</c:v>
                </c:pt>
                <c:pt idx="1">
                  <c:v>0.39</c:v>
                </c:pt>
                <c:pt idx="2">
                  <c:v>0.26</c:v>
                </c:pt>
                <c:pt idx="3">
                  <c:v>0.25</c:v>
                </c:pt>
                <c:pt idx="4">
                  <c:v>0.24</c:v>
                </c:pt>
                <c:pt idx="5">
                  <c:v>0.24</c:v>
                </c:pt>
                <c:pt idx="6">
                  <c:v>0.22</c:v>
                </c:pt>
              </c:numCache>
            </c:numRef>
          </c:val>
          <c:extLst>
            <c:ext xmlns:c16="http://schemas.microsoft.com/office/drawing/2014/chart" uri="{C3380CC4-5D6E-409C-BE32-E72D297353CC}">
              <c16:uniqueId val="{00000002-F8FD-8740-837A-16CF6EEF6028}"/>
            </c:ext>
          </c:extLst>
        </c:ser>
        <c:dLbls>
          <c:showLegendKey val="0"/>
          <c:showVal val="1"/>
          <c:showCatName val="0"/>
          <c:showSerName val="0"/>
          <c:showPercent val="0"/>
          <c:showBubbleSize val="0"/>
        </c:dLbls>
        <c:gapWidth val="100"/>
        <c:overlap val="-24"/>
        <c:axId val="2064154959"/>
        <c:axId val="1561527167"/>
      </c:barChart>
      <c:catAx>
        <c:axId val="206415495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61527167"/>
        <c:crosses val="autoZero"/>
        <c:auto val="1"/>
        <c:lblAlgn val="ctr"/>
        <c:lblOffset val="100"/>
        <c:noMultiLvlLbl val="0"/>
      </c:catAx>
      <c:valAx>
        <c:axId val="156152716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6415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Sheet1!$I$2</c:f>
              <c:strCache>
                <c:ptCount val="1"/>
                <c:pt idx="0">
                  <c:v>Rural</c:v>
                </c:pt>
              </c:strCache>
            </c:strRef>
          </c:tx>
          <c:spPr>
            <a:solidFill>
              <a:schemeClr val="accent1"/>
            </a:solidFill>
            <a:ln>
              <a:noFill/>
            </a:ln>
            <a:effectLst/>
          </c:spPr>
          <c:invertIfNegative val="0"/>
          <c:dPt>
            <c:idx val="0"/>
            <c:invertIfNegative val="0"/>
            <c:bubble3D val="0"/>
            <c:spPr>
              <a:solidFill>
                <a:schemeClr val="accent1"/>
              </a:solidFill>
              <a:ln>
                <a:solidFill>
                  <a:srgbClr val="00B050"/>
                </a:solidFill>
              </a:ln>
              <a:effectLst/>
            </c:spPr>
            <c:extLst>
              <c:ext xmlns:c16="http://schemas.microsoft.com/office/drawing/2014/chart" uri="{C3380CC4-5D6E-409C-BE32-E72D297353CC}">
                <c16:uniqueId val="{00000000-7644-774A-B5FB-621BF8DE01C6}"/>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Sheet1!$H$3:$H$7</c:f>
              <c:strCache>
                <c:ptCount val="5"/>
                <c:pt idx="0">
                  <c:v>Providing services and products that improve health and wellbeing</c:v>
                </c:pt>
                <c:pt idx="1">
                  <c:v>Providing environmental/green services and products</c:v>
                </c:pt>
                <c:pt idx="2">
                  <c:v>Improving data skills and use of data</c:v>
                </c:pt>
                <c:pt idx="3">
                  <c:v>Expanding opportunities for tourists and visitors</c:v>
                </c:pt>
                <c:pt idx="4">
                  <c:v>Increasing levels of exporting</c:v>
                </c:pt>
              </c:strCache>
            </c:strRef>
          </c:cat>
          <c:val>
            <c:numRef>
              <c:f>Sheet1!$I$3:$I$7</c:f>
              <c:numCache>
                <c:formatCode>0%</c:formatCode>
                <c:ptCount val="5"/>
                <c:pt idx="0">
                  <c:v>0.47</c:v>
                </c:pt>
                <c:pt idx="1">
                  <c:v>0.44</c:v>
                </c:pt>
                <c:pt idx="2">
                  <c:v>0.37</c:v>
                </c:pt>
                <c:pt idx="3">
                  <c:v>0.37</c:v>
                </c:pt>
                <c:pt idx="4">
                  <c:v>0.21</c:v>
                </c:pt>
              </c:numCache>
            </c:numRef>
          </c:val>
          <c:extLst>
            <c:ext xmlns:c16="http://schemas.microsoft.com/office/drawing/2014/chart" uri="{C3380CC4-5D6E-409C-BE32-E72D297353CC}">
              <c16:uniqueId val="{00000000-00B3-DD41-85FF-4A85CBCF7473}"/>
            </c:ext>
          </c:extLst>
        </c:ser>
        <c:ser>
          <c:idx val="1"/>
          <c:order val="1"/>
          <c:tx>
            <c:strRef>
              <c:f>Sheet1!$J$2</c:f>
              <c:strCache>
                <c:ptCount val="1"/>
                <c:pt idx="0">
                  <c:v>Urban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Sheet1!$H$3:$H$7</c:f>
              <c:strCache>
                <c:ptCount val="5"/>
                <c:pt idx="0">
                  <c:v>Providing services and products that improve health and wellbeing</c:v>
                </c:pt>
                <c:pt idx="1">
                  <c:v>Providing environmental/green services and products</c:v>
                </c:pt>
                <c:pt idx="2">
                  <c:v>Improving data skills and use of data</c:v>
                </c:pt>
                <c:pt idx="3">
                  <c:v>Expanding opportunities for tourists and visitors</c:v>
                </c:pt>
                <c:pt idx="4">
                  <c:v>Increasing levels of exporting</c:v>
                </c:pt>
              </c:strCache>
            </c:strRef>
          </c:cat>
          <c:val>
            <c:numRef>
              <c:f>Sheet1!$J$3:$J$7</c:f>
              <c:numCache>
                <c:formatCode>0%</c:formatCode>
                <c:ptCount val="5"/>
                <c:pt idx="0">
                  <c:v>0.52</c:v>
                </c:pt>
                <c:pt idx="1">
                  <c:v>0.4</c:v>
                </c:pt>
                <c:pt idx="2">
                  <c:v>0.4</c:v>
                </c:pt>
                <c:pt idx="3">
                  <c:v>0.37</c:v>
                </c:pt>
                <c:pt idx="4">
                  <c:v>0.17</c:v>
                </c:pt>
              </c:numCache>
            </c:numRef>
          </c:val>
          <c:extLst>
            <c:ext xmlns:c16="http://schemas.microsoft.com/office/drawing/2014/chart" uri="{C3380CC4-5D6E-409C-BE32-E72D297353CC}">
              <c16:uniqueId val="{00000001-00B3-DD41-85FF-4A85CBCF7473}"/>
            </c:ext>
          </c:extLst>
        </c:ser>
        <c:dLbls>
          <c:showLegendKey val="0"/>
          <c:showVal val="0"/>
          <c:showCatName val="0"/>
          <c:showSerName val="0"/>
          <c:showPercent val="0"/>
          <c:showBubbleSize val="0"/>
        </c:dLbls>
        <c:gapWidth val="182"/>
        <c:axId val="2042138735"/>
        <c:axId val="2059661583"/>
      </c:barChart>
      <c:catAx>
        <c:axId val="20421387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59661583"/>
        <c:crosses val="autoZero"/>
        <c:auto val="1"/>
        <c:lblAlgn val="ctr"/>
        <c:lblOffset val="100"/>
        <c:noMultiLvlLbl val="0"/>
      </c:catAx>
      <c:valAx>
        <c:axId val="205966158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213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Sheet1!$C$15</c:f>
              <c:strCache>
                <c:ptCount val="1"/>
                <c:pt idx="0">
                  <c:v>Rural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Sheet1!$B$16:$B$19</c:f>
              <c:strCache>
                <c:ptCount val="4"/>
                <c:pt idx="0">
                  <c:v>Very well or well placed</c:v>
                </c:pt>
                <c:pt idx="1">
                  <c:v>Not likely to affect us</c:v>
                </c:pt>
                <c:pt idx="2">
                  <c:v>May negatively affect us</c:v>
                </c:pt>
                <c:pt idx="3">
                  <c:v>Not relevant to our business</c:v>
                </c:pt>
              </c:strCache>
            </c:strRef>
          </c:cat>
          <c:val>
            <c:numRef>
              <c:f>Sheet1!$C$16:$C$19</c:f>
              <c:numCache>
                <c:formatCode>0%</c:formatCode>
                <c:ptCount val="4"/>
                <c:pt idx="0">
                  <c:v>0.39</c:v>
                </c:pt>
                <c:pt idx="1">
                  <c:v>0.25</c:v>
                </c:pt>
                <c:pt idx="2">
                  <c:v>0.01</c:v>
                </c:pt>
                <c:pt idx="3">
                  <c:v>0.34</c:v>
                </c:pt>
              </c:numCache>
            </c:numRef>
          </c:val>
          <c:extLst>
            <c:ext xmlns:c16="http://schemas.microsoft.com/office/drawing/2014/chart" uri="{C3380CC4-5D6E-409C-BE32-E72D297353CC}">
              <c16:uniqueId val="{00000000-137C-664A-8704-45405473145D}"/>
            </c:ext>
          </c:extLst>
        </c:ser>
        <c:ser>
          <c:idx val="1"/>
          <c:order val="1"/>
          <c:tx>
            <c:strRef>
              <c:f>Sheet1!$D$15</c:f>
              <c:strCache>
                <c:ptCount val="1"/>
                <c:pt idx="0">
                  <c:v>Urban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Sheet1!$B$16:$B$19</c:f>
              <c:strCache>
                <c:ptCount val="4"/>
                <c:pt idx="0">
                  <c:v>Very well or well placed</c:v>
                </c:pt>
                <c:pt idx="1">
                  <c:v>Not likely to affect us</c:v>
                </c:pt>
                <c:pt idx="2">
                  <c:v>May negatively affect us</c:v>
                </c:pt>
                <c:pt idx="3">
                  <c:v>Not relevant to our business</c:v>
                </c:pt>
              </c:strCache>
            </c:strRef>
          </c:cat>
          <c:val>
            <c:numRef>
              <c:f>Sheet1!$D$16:$D$19</c:f>
              <c:numCache>
                <c:formatCode>0%</c:formatCode>
                <c:ptCount val="4"/>
                <c:pt idx="0">
                  <c:v>0.39</c:v>
                </c:pt>
                <c:pt idx="1">
                  <c:v>0.26</c:v>
                </c:pt>
                <c:pt idx="2">
                  <c:v>0.01</c:v>
                </c:pt>
                <c:pt idx="3">
                  <c:v>0.35</c:v>
                </c:pt>
              </c:numCache>
            </c:numRef>
          </c:val>
          <c:extLst>
            <c:ext xmlns:c16="http://schemas.microsoft.com/office/drawing/2014/chart" uri="{C3380CC4-5D6E-409C-BE32-E72D297353CC}">
              <c16:uniqueId val="{00000001-137C-664A-8704-45405473145D}"/>
            </c:ext>
          </c:extLst>
        </c:ser>
        <c:dLbls>
          <c:showLegendKey val="0"/>
          <c:showVal val="0"/>
          <c:showCatName val="0"/>
          <c:showSerName val="0"/>
          <c:showPercent val="0"/>
          <c:showBubbleSize val="0"/>
        </c:dLbls>
        <c:gapWidth val="182"/>
        <c:axId val="919334944"/>
        <c:axId val="919389680"/>
      </c:barChart>
      <c:catAx>
        <c:axId val="919334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19389680"/>
        <c:crosses val="autoZero"/>
        <c:auto val="1"/>
        <c:lblAlgn val="ctr"/>
        <c:lblOffset val="100"/>
        <c:noMultiLvlLbl val="0"/>
      </c:catAx>
      <c:valAx>
        <c:axId val="9193896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1933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Sheet2!$B$12</c:f>
              <c:strCache>
                <c:ptCount val="1"/>
                <c:pt idx="0">
                  <c:v>1 to 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Sheet2!$A$13:$A$21</c:f>
              <c:strCache>
                <c:ptCount val="9"/>
                <c:pt idx="0">
                  <c:v>Ability to recruit and retain staff</c:v>
                </c:pt>
                <c:pt idx="1">
                  <c:v>Lack of financial resources</c:v>
                </c:pt>
                <c:pt idx="2">
                  <c:v>Lack of availability of affordable housing locally</c:v>
                </c:pt>
                <c:pt idx="3">
                  <c:v>Lack of transport services/infrastructure</c:v>
                </c:pt>
                <c:pt idx="4">
                  <c:v>Planning restrictions</c:v>
                </c:pt>
                <c:pt idx="5">
                  <c:v>Inadequate broadband capacity</c:v>
                </c:pt>
                <c:pt idx="6">
                  <c:v>Lack of availability of business premises</c:v>
                </c:pt>
                <c:pt idx="7">
                  <c:v>Lack of local business cooperation</c:v>
                </c:pt>
                <c:pt idx="8">
                  <c:v>Lack of cooperation with suppliers/customers</c:v>
                </c:pt>
              </c:strCache>
            </c:strRef>
          </c:cat>
          <c:val>
            <c:numRef>
              <c:f>Sheet2!$B$13:$B$21</c:f>
              <c:numCache>
                <c:formatCode>0%</c:formatCode>
                <c:ptCount val="9"/>
                <c:pt idx="0">
                  <c:v>0.47</c:v>
                </c:pt>
                <c:pt idx="1">
                  <c:v>0.4</c:v>
                </c:pt>
                <c:pt idx="2">
                  <c:v>0.4</c:v>
                </c:pt>
                <c:pt idx="3">
                  <c:v>0.38</c:v>
                </c:pt>
                <c:pt idx="4">
                  <c:v>0.33</c:v>
                </c:pt>
                <c:pt idx="5">
                  <c:v>0.33</c:v>
                </c:pt>
                <c:pt idx="6">
                  <c:v>0.26</c:v>
                </c:pt>
                <c:pt idx="7">
                  <c:v>0.2</c:v>
                </c:pt>
                <c:pt idx="8">
                  <c:v>0.13</c:v>
                </c:pt>
              </c:numCache>
            </c:numRef>
          </c:val>
          <c:extLst>
            <c:ext xmlns:c16="http://schemas.microsoft.com/office/drawing/2014/chart" uri="{C3380CC4-5D6E-409C-BE32-E72D297353CC}">
              <c16:uniqueId val="{00000000-DB74-BD47-8898-866841BBE199}"/>
            </c:ext>
          </c:extLst>
        </c:ser>
        <c:ser>
          <c:idx val="1"/>
          <c:order val="1"/>
          <c:tx>
            <c:strRef>
              <c:f>Sheet2!$C$12</c:f>
              <c:strCache>
                <c:ptCount val="1"/>
                <c:pt idx="0">
                  <c:v>10 to 49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Sheet2!$A$13:$A$21</c:f>
              <c:strCache>
                <c:ptCount val="9"/>
                <c:pt idx="0">
                  <c:v>Ability to recruit and retain staff</c:v>
                </c:pt>
                <c:pt idx="1">
                  <c:v>Lack of financial resources</c:v>
                </c:pt>
                <c:pt idx="2">
                  <c:v>Lack of availability of affordable housing locally</c:v>
                </c:pt>
                <c:pt idx="3">
                  <c:v>Lack of transport services/infrastructure</c:v>
                </c:pt>
                <c:pt idx="4">
                  <c:v>Planning restrictions</c:v>
                </c:pt>
                <c:pt idx="5">
                  <c:v>Inadequate broadband capacity</c:v>
                </c:pt>
                <c:pt idx="6">
                  <c:v>Lack of availability of business premises</c:v>
                </c:pt>
                <c:pt idx="7">
                  <c:v>Lack of local business cooperation</c:v>
                </c:pt>
                <c:pt idx="8">
                  <c:v>Lack of cooperation with suppliers/customers</c:v>
                </c:pt>
              </c:strCache>
            </c:strRef>
          </c:cat>
          <c:val>
            <c:numRef>
              <c:f>Sheet2!$C$13:$C$21</c:f>
              <c:numCache>
                <c:formatCode>0%</c:formatCode>
                <c:ptCount val="9"/>
                <c:pt idx="0">
                  <c:v>0.67</c:v>
                </c:pt>
                <c:pt idx="1">
                  <c:v>0.39</c:v>
                </c:pt>
                <c:pt idx="2">
                  <c:v>0.45</c:v>
                </c:pt>
                <c:pt idx="3">
                  <c:v>0.43</c:v>
                </c:pt>
                <c:pt idx="4">
                  <c:v>0.38</c:v>
                </c:pt>
                <c:pt idx="5">
                  <c:v>0.38</c:v>
                </c:pt>
                <c:pt idx="6">
                  <c:v>0.23</c:v>
                </c:pt>
                <c:pt idx="7">
                  <c:v>0.15</c:v>
                </c:pt>
                <c:pt idx="8">
                  <c:v>0.09</c:v>
                </c:pt>
              </c:numCache>
            </c:numRef>
          </c:val>
          <c:extLst>
            <c:ext xmlns:c16="http://schemas.microsoft.com/office/drawing/2014/chart" uri="{C3380CC4-5D6E-409C-BE32-E72D297353CC}">
              <c16:uniqueId val="{00000001-DB74-BD47-8898-866841BBE199}"/>
            </c:ext>
          </c:extLst>
        </c:ser>
        <c:ser>
          <c:idx val="2"/>
          <c:order val="2"/>
          <c:tx>
            <c:strRef>
              <c:f>Sheet2!$D$12</c:f>
              <c:strCache>
                <c:ptCount val="1"/>
                <c:pt idx="0">
                  <c:v>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Sheet2!$A$13:$A$21</c:f>
              <c:strCache>
                <c:ptCount val="9"/>
                <c:pt idx="0">
                  <c:v>Ability to recruit and retain staff</c:v>
                </c:pt>
                <c:pt idx="1">
                  <c:v>Lack of financial resources</c:v>
                </c:pt>
                <c:pt idx="2">
                  <c:v>Lack of availability of affordable housing locally</c:v>
                </c:pt>
                <c:pt idx="3">
                  <c:v>Lack of transport services/infrastructure</c:v>
                </c:pt>
                <c:pt idx="4">
                  <c:v>Planning restrictions</c:v>
                </c:pt>
                <c:pt idx="5">
                  <c:v>Inadequate broadband capacity</c:v>
                </c:pt>
                <c:pt idx="6">
                  <c:v>Lack of availability of business premises</c:v>
                </c:pt>
                <c:pt idx="7">
                  <c:v>Lack of local business cooperation</c:v>
                </c:pt>
                <c:pt idx="8">
                  <c:v>Lack of cooperation with suppliers/customers</c:v>
                </c:pt>
              </c:strCache>
            </c:strRef>
          </c:cat>
          <c:val>
            <c:numRef>
              <c:f>Sheet2!$D$13:$D$21</c:f>
              <c:numCache>
                <c:formatCode>0%</c:formatCode>
                <c:ptCount val="9"/>
                <c:pt idx="0">
                  <c:v>0.7</c:v>
                </c:pt>
                <c:pt idx="1">
                  <c:v>0.28000000000000003</c:v>
                </c:pt>
                <c:pt idx="2">
                  <c:v>0.35</c:v>
                </c:pt>
                <c:pt idx="3">
                  <c:v>0.47</c:v>
                </c:pt>
                <c:pt idx="4">
                  <c:v>0.3</c:v>
                </c:pt>
                <c:pt idx="5">
                  <c:v>0.34</c:v>
                </c:pt>
                <c:pt idx="6">
                  <c:v>0.22</c:v>
                </c:pt>
                <c:pt idx="7">
                  <c:v>0.17</c:v>
                </c:pt>
                <c:pt idx="8">
                  <c:v>0.23</c:v>
                </c:pt>
              </c:numCache>
            </c:numRef>
          </c:val>
          <c:extLst>
            <c:ext xmlns:c16="http://schemas.microsoft.com/office/drawing/2014/chart" uri="{C3380CC4-5D6E-409C-BE32-E72D297353CC}">
              <c16:uniqueId val="{00000002-DB74-BD47-8898-866841BBE199}"/>
            </c:ext>
          </c:extLst>
        </c:ser>
        <c:dLbls>
          <c:showLegendKey val="0"/>
          <c:showVal val="0"/>
          <c:showCatName val="0"/>
          <c:showSerName val="0"/>
          <c:showPercent val="0"/>
          <c:showBubbleSize val="0"/>
        </c:dLbls>
        <c:gapWidth val="182"/>
        <c:axId val="1969343407"/>
        <c:axId val="2066765199"/>
      </c:barChart>
      <c:catAx>
        <c:axId val="19693434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66765199"/>
        <c:crosses val="autoZero"/>
        <c:auto val="1"/>
        <c:lblAlgn val="ctr"/>
        <c:lblOffset val="100"/>
        <c:noMultiLvlLbl val="0"/>
      </c:catAx>
      <c:valAx>
        <c:axId val="206676519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69343407"/>
        <c:crosses val="autoZero"/>
        <c:crossBetween val="between"/>
      </c:valAx>
      <c:spPr>
        <a:noFill/>
        <a:ln>
          <a:noFill/>
        </a:ln>
        <a:effectLst/>
      </c:spPr>
    </c:plotArea>
    <c:legend>
      <c:legendPos val="b"/>
      <c:layout>
        <c:manualLayout>
          <c:xMode val="edge"/>
          <c:yMode val="edge"/>
          <c:x val="0.41453425685340528"/>
          <c:y val="0.93139787470685753"/>
          <c:w val="0.31146076923571153"/>
          <c:h val="5.06043771373802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2024.xlsx]Sheet4'!$K$11</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2024.xlsx]Sheet4'!$L$10:$P$10</c:f>
              <c:strCache>
                <c:ptCount val="5"/>
                <c:pt idx="0">
                  <c:v>Others</c:v>
                </c:pt>
                <c:pt idx="1">
                  <c:v>Anxiety disorders</c:v>
                </c:pt>
                <c:pt idx="2">
                  <c:v>Depressive disorders</c:v>
                </c:pt>
                <c:pt idx="3">
                  <c:v>Bipolar disorders and schizophrenia</c:v>
                </c:pt>
                <c:pt idx="4">
                  <c:v>Mental disorders</c:v>
                </c:pt>
              </c:strCache>
            </c:strRef>
          </c:cat>
          <c:val>
            <c:numRef>
              <c:f>'[Charts for Sweden Report 2024.xlsx]Sheet4'!$L$11:$P$11</c:f>
              <c:numCache>
                <c:formatCode>0.0%</c:formatCode>
                <c:ptCount val="5"/>
                <c:pt idx="0">
                  <c:v>3.738955812471001E-2</c:v>
                </c:pt>
                <c:pt idx="1">
                  <c:v>5.91354488379E-2</c:v>
                </c:pt>
                <c:pt idx="2">
                  <c:v>4.6551833370600003E-2</c:v>
                </c:pt>
                <c:pt idx="3">
                  <c:v>1.1597808632990002E-2</c:v>
                </c:pt>
                <c:pt idx="4">
                  <c:v>0.18466287102100001</c:v>
                </c:pt>
              </c:numCache>
            </c:numRef>
          </c:val>
          <c:extLst>
            <c:ext xmlns:c16="http://schemas.microsoft.com/office/drawing/2014/chart" uri="{C3380CC4-5D6E-409C-BE32-E72D297353CC}">
              <c16:uniqueId val="{00000000-B1CF-4AD7-B64F-FBFCE59DE929}"/>
            </c:ext>
          </c:extLst>
        </c:ser>
        <c:ser>
          <c:idx val="1"/>
          <c:order val="1"/>
          <c:tx>
            <c:strRef>
              <c:f>'[Charts for Sweden Report 2024.xlsx]Sheet4'!$K$12</c:f>
              <c:strCache>
                <c:ptCount val="1"/>
                <c:pt idx="0">
                  <c:v>Sweden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2024.xlsx]Sheet4'!$L$10:$P$10</c:f>
              <c:strCache>
                <c:ptCount val="5"/>
                <c:pt idx="0">
                  <c:v>Others</c:v>
                </c:pt>
                <c:pt idx="1">
                  <c:v>Anxiety disorders</c:v>
                </c:pt>
                <c:pt idx="2">
                  <c:v>Depressive disorders</c:v>
                </c:pt>
                <c:pt idx="3">
                  <c:v>Bipolar disorders and schizophrenia</c:v>
                </c:pt>
                <c:pt idx="4">
                  <c:v>Mental disorders</c:v>
                </c:pt>
              </c:strCache>
            </c:strRef>
          </c:cat>
          <c:val>
            <c:numRef>
              <c:f>'[Charts for Sweden Report 2024.xlsx]Sheet4'!$L$12:$P$12</c:f>
              <c:numCache>
                <c:formatCode>0.0%</c:formatCode>
                <c:ptCount val="5"/>
                <c:pt idx="0">
                  <c:v>3.6514730511400001E-2</c:v>
                </c:pt>
                <c:pt idx="1">
                  <c:v>5.4444862244399997E-2</c:v>
                </c:pt>
                <c:pt idx="2">
                  <c:v>5.4116088439800002E-2</c:v>
                </c:pt>
                <c:pt idx="3">
                  <c:v>1.387310220055E-2</c:v>
                </c:pt>
                <c:pt idx="4">
                  <c:v>0.182786387217</c:v>
                </c:pt>
              </c:numCache>
            </c:numRef>
          </c:val>
          <c:extLst>
            <c:ext xmlns:c16="http://schemas.microsoft.com/office/drawing/2014/chart" uri="{C3380CC4-5D6E-409C-BE32-E72D297353CC}">
              <c16:uniqueId val="{00000001-B1CF-4AD7-B64F-FBFCE59DE929}"/>
            </c:ext>
          </c:extLst>
        </c:ser>
        <c:ser>
          <c:idx val="2"/>
          <c:order val="2"/>
          <c:tx>
            <c:strRef>
              <c:f>'[Charts for Sweden Report 2024.xlsx]Sheet4'!$K$13</c:f>
              <c:strCache>
                <c:ptCount val="1"/>
                <c:pt idx="0">
                  <c:v>United Kingdom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2024.xlsx]Sheet4'!$L$10:$P$10</c:f>
              <c:strCache>
                <c:ptCount val="5"/>
                <c:pt idx="0">
                  <c:v>Others</c:v>
                </c:pt>
                <c:pt idx="1">
                  <c:v>Anxiety disorders</c:v>
                </c:pt>
                <c:pt idx="2">
                  <c:v>Depressive disorders</c:v>
                </c:pt>
                <c:pt idx="3">
                  <c:v>Bipolar disorders and schizophrenia</c:v>
                </c:pt>
                <c:pt idx="4">
                  <c:v>Mental disorders</c:v>
                </c:pt>
              </c:strCache>
            </c:strRef>
          </c:cat>
          <c:val>
            <c:numRef>
              <c:f>'[Charts for Sweden Report 2024.xlsx]Sheet4'!$L$13:$P$13</c:f>
              <c:numCache>
                <c:formatCode>0.0%</c:formatCode>
                <c:ptCount val="5"/>
                <c:pt idx="0">
                  <c:v>3.6662323087179982E-2</c:v>
                </c:pt>
                <c:pt idx="1">
                  <c:v>5.0686622249600001E-2</c:v>
                </c:pt>
                <c:pt idx="2">
                  <c:v>4.7516850417600003E-2</c:v>
                </c:pt>
                <c:pt idx="3">
                  <c:v>1.447885570332E-2</c:v>
                </c:pt>
                <c:pt idx="4">
                  <c:v>0.17689905761399999</c:v>
                </c:pt>
              </c:numCache>
            </c:numRef>
          </c:val>
          <c:extLst>
            <c:ext xmlns:c16="http://schemas.microsoft.com/office/drawing/2014/chart" uri="{C3380CC4-5D6E-409C-BE32-E72D297353CC}">
              <c16:uniqueId val="{00000002-B1CF-4AD7-B64F-FBFCE59DE929}"/>
            </c:ext>
          </c:extLst>
        </c:ser>
        <c:ser>
          <c:idx val="3"/>
          <c:order val="3"/>
          <c:tx>
            <c:strRef>
              <c:f>'[Charts for Sweden Report 2024.xlsx]Sheet4'!$K$14</c:f>
              <c:strCache>
                <c:ptCount val="1"/>
                <c:pt idx="0">
                  <c:v>All EU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2024.xlsx]Sheet4'!$L$10:$P$10</c:f>
              <c:strCache>
                <c:ptCount val="5"/>
                <c:pt idx="0">
                  <c:v>Others</c:v>
                </c:pt>
                <c:pt idx="1">
                  <c:v>Anxiety disorders</c:v>
                </c:pt>
                <c:pt idx="2">
                  <c:v>Depressive disorders</c:v>
                </c:pt>
                <c:pt idx="3">
                  <c:v>Bipolar disorders and schizophrenia</c:v>
                </c:pt>
                <c:pt idx="4">
                  <c:v>Mental disorders</c:v>
                </c:pt>
              </c:strCache>
            </c:strRef>
          </c:cat>
          <c:val>
            <c:numRef>
              <c:f>'[Charts for Sweden Report 2024.xlsx]Sheet4'!$L$14:$P$14</c:f>
              <c:numCache>
                <c:formatCode>0.0%</c:formatCode>
                <c:ptCount val="5"/>
                <c:pt idx="0">
                  <c:v>5.3745234701717631E-2</c:v>
                </c:pt>
                <c:pt idx="1">
                  <c:v>4.4556754137979424E-2</c:v>
                </c:pt>
                <c:pt idx="2">
                  <c:v>2.4254093187691401E-2</c:v>
                </c:pt>
                <c:pt idx="3">
                  <c:v>1.2834645113419625E-2</c:v>
                </c:pt>
                <c:pt idx="4">
                  <c:v>0.17341027687562699</c:v>
                </c:pt>
              </c:numCache>
            </c:numRef>
          </c:val>
          <c:extLst>
            <c:ext xmlns:c16="http://schemas.microsoft.com/office/drawing/2014/chart" uri="{C3380CC4-5D6E-409C-BE32-E72D297353CC}">
              <c16:uniqueId val="{00000003-B1CF-4AD7-B64F-FBFCE59DE929}"/>
            </c:ext>
          </c:extLst>
        </c:ser>
        <c:dLbls>
          <c:showLegendKey val="0"/>
          <c:showVal val="0"/>
          <c:showCatName val="0"/>
          <c:showSerName val="0"/>
          <c:showPercent val="0"/>
          <c:showBubbleSize val="0"/>
        </c:dLbls>
        <c:gapWidth val="182"/>
        <c:axId val="1753354720"/>
        <c:axId val="1774897520"/>
      </c:barChart>
      <c:catAx>
        <c:axId val="175335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74897520"/>
        <c:crosses val="autoZero"/>
        <c:auto val="1"/>
        <c:lblAlgn val="ctr"/>
        <c:lblOffset val="100"/>
        <c:noMultiLvlLbl val="0"/>
      </c:catAx>
      <c:valAx>
        <c:axId val="17748975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5335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absenteeism'!$S$2</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absenteeism'!$R$3:$R$7</c:f>
              <c:strCache>
                <c:ptCount val="5"/>
                <c:pt idx="0">
                  <c:v>250 plus</c:v>
                </c:pt>
                <c:pt idx="1">
                  <c:v>50-249</c:v>
                </c:pt>
                <c:pt idx="2">
                  <c:v>20-49</c:v>
                </c:pt>
                <c:pt idx="3">
                  <c:v>10-19</c:v>
                </c:pt>
                <c:pt idx="4">
                  <c:v>All firms</c:v>
                </c:pt>
              </c:strCache>
            </c:strRef>
          </c:cat>
          <c:val>
            <c:numRef>
              <c:f>'[Charts for Sweden Report 2024.xlsx]MH absenteeism'!$S$3:$S$7</c:f>
              <c:numCache>
                <c:formatCode>0%</c:formatCode>
                <c:ptCount val="5"/>
                <c:pt idx="0">
                  <c:v>0.41189999999999999</c:v>
                </c:pt>
                <c:pt idx="1">
                  <c:v>0.35659999999999997</c:v>
                </c:pt>
                <c:pt idx="2">
                  <c:v>0.16949999999999998</c:v>
                </c:pt>
                <c:pt idx="3">
                  <c:v>0.1103</c:v>
                </c:pt>
                <c:pt idx="4">
                  <c:v>0.17489999999999997</c:v>
                </c:pt>
              </c:numCache>
            </c:numRef>
          </c:val>
          <c:extLst>
            <c:ext xmlns:c16="http://schemas.microsoft.com/office/drawing/2014/chart" uri="{C3380CC4-5D6E-409C-BE32-E72D297353CC}">
              <c16:uniqueId val="{00000000-D435-4863-9F79-97040E585C7F}"/>
            </c:ext>
          </c:extLst>
        </c:ser>
        <c:ser>
          <c:idx val="1"/>
          <c:order val="1"/>
          <c:tx>
            <c:strRef>
              <c:f>'[Charts for Sweden Report 2024.xlsx]MH absenteeism'!$T$2</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absenteeism'!$R$3:$R$7</c:f>
              <c:strCache>
                <c:ptCount val="5"/>
                <c:pt idx="0">
                  <c:v>250 plus</c:v>
                </c:pt>
                <c:pt idx="1">
                  <c:v>50-249</c:v>
                </c:pt>
                <c:pt idx="2">
                  <c:v>20-49</c:v>
                </c:pt>
                <c:pt idx="3">
                  <c:v>10-19</c:v>
                </c:pt>
                <c:pt idx="4">
                  <c:v>All firms</c:v>
                </c:pt>
              </c:strCache>
            </c:strRef>
          </c:cat>
          <c:val>
            <c:numRef>
              <c:f>'[Charts for Sweden Report 2024.xlsx]MH absenteeism'!$T$3:$T$7</c:f>
              <c:numCache>
                <c:formatCode>0%</c:formatCode>
                <c:ptCount val="5"/>
                <c:pt idx="0">
                  <c:v>0.47060000000000002</c:v>
                </c:pt>
                <c:pt idx="1">
                  <c:v>0.46130000000000004</c:v>
                </c:pt>
                <c:pt idx="2">
                  <c:v>0.29020000000000001</c:v>
                </c:pt>
                <c:pt idx="3">
                  <c:v>0.1724</c:v>
                </c:pt>
                <c:pt idx="4">
                  <c:v>0.2661</c:v>
                </c:pt>
              </c:numCache>
            </c:numRef>
          </c:val>
          <c:extLst>
            <c:ext xmlns:c16="http://schemas.microsoft.com/office/drawing/2014/chart" uri="{C3380CC4-5D6E-409C-BE32-E72D297353CC}">
              <c16:uniqueId val="{00000001-D435-4863-9F79-97040E585C7F}"/>
            </c:ext>
          </c:extLst>
        </c:ser>
        <c:ser>
          <c:idx val="2"/>
          <c:order val="2"/>
          <c:tx>
            <c:strRef>
              <c:f>'[Charts for Sweden Report 2024.xlsx]MH absenteeism'!$U$2</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absenteeism'!$R$3:$R$7</c:f>
              <c:strCache>
                <c:ptCount val="5"/>
                <c:pt idx="0">
                  <c:v>250 plus</c:v>
                </c:pt>
                <c:pt idx="1">
                  <c:v>50-249</c:v>
                </c:pt>
                <c:pt idx="2">
                  <c:v>20-49</c:v>
                </c:pt>
                <c:pt idx="3">
                  <c:v>10-19</c:v>
                </c:pt>
                <c:pt idx="4">
                  <c:v>All firms</c:v>
                </c:pt>
              </c:strCache>
            </c:strRef>
          </c:cat>
          <c:val>
            <c:numRef>
              <c:f>'[Charts for Sweden Report 2024.xlsx]MH absenteeism'!$U$3:$U$7</c:f>
              <c:numCache>
                <c:formatCode>0%</c:formatCode>
                <c:ptCount val="5"/>
                <c:pt idx="0">
                  <c:v>0.69489999999999996</c:v>
                </c:pt>
                <c:pt idx="1">
                  <c:v>0.502</c:v>
                </c:pt>
                <c:pt idx="2">
                  <c:v>0.30969999999999998</c:v>
                </c:pt>
                <c:pt idx="3">
                  <c:v>0.1782</c:v>
                </c:pt>
                <c:pt idx="4">
                  <c:v>0.3231</c:v>
                </c:pt>
              </c:numCache>
            </c:numRef>
          </c:val>
          <c:extLst>
            <c:ext xmlns:c16="http://schemas.microsoft.com/office/drawing/2014/chart" uri="{C3380CC4-5D6E-409C-BE32-E72D297353CC}">
              <c16:uniqueId val="{00000002-D435-4863-9F79-97040E585C7F}"/>
            </c:ext>
          </c:extLst>
        </c:ser>
        <c:dLbls>
          <c:showLegendKey val="0"/>
          <c:showVal val="0"/>
          <c:showCatName val="0"/>
          <c:showSerName val="0"/>
          <c:showPercent val="0"/>
          <c:showBubbleSize val="0"/>
        </c:dLbls>
        <c:gapWidth val="182"/>
        <c:axId val="1124015775"/>
        <c:axId val="301542447"/>
      </c:barChart>
      <c:catAx>
        <c:axId val="1124015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1542447"/>
        <c:crosses val="autoZero"/>
        <c:auto val="1"/>
        <c:lblAlgn val="ctr"/>
        <c:lblOffset val="100"/>
        <c:noMultiLvlLbl val="0"/>
      </c:catAx>
      <c:valAx>
        <c:axId val="3015424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4015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absenteeism'!$F$75</c:f>
              <c:strCache>
                <c:ptCount val="1"/>
                <c:pt idx="0">
                  <c:v>All firms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absenteeism'!$G$74:$I$74</c:f>
              <c:strCache>
                <c:ptCount val="3"/>
                <c:pt idx="0">
                  <c:v>Ireland</c:v>
                </c:pt>
                <c:pt idx="1">
                  <c:v>England</c:v>
                </c:pt>
                <c:pt idx="2">
                  <c:v>Sweden</c:v>
                </c:pt>
              </c:strCache>
            </c:strRef>
          </c:cat>
          <c:val>
            <c:numRef>
              <c:f>'[Charts for Sweden Report 2024.xlsx]MH absenteeism'!$G$75:$I$75</c:f>
              <c:numCache>
                <c:formatCode>0%</c:formatCode>
                <c:ptCount val="3"/>
                <c:pt idx="0">
                  <c:v>0.31769999999999998</c:v>
                </c:pt>
                <c:pt idx="1">
                  <c:v>0.47439999999999999</c:v>
                </c:pt>
                <c:pt idx="2">
                  <c:v>0.40310000000000001</c:v>
                </c:pt>
              </c:numCache>
            </c:numRef>
          </c:val>
          <c:extLst>
            <c:ext xmlns:c16="http://schemas.microsoft.com/office/drawing/2014/chart" uri="{C3380CC4-5D6E-409C-BE32-E72D297353CC}">
              <c16:uniqueId val="{00000000-315D-456E-A535-A9D060AEDACE}"/>
            </c:ext>
          </c:extLst>
        </c:ser>
        <c:dLbls>
          <c:showLegendKey val="0"/>
          <c:showVal val="0"/>
          <c:showCatName val="0"/>
          <c:showSerName val="0"/>
          <c:showPercent val="0"/>
          <c:showBubbleSize val="0"/>
        </c:dLbls>
        <c:gapWidth val="182"/>
        <c:axId val="698220319"/>
        <c:axId val="304477951"/>
      </c:barChart>
      <c:catAx>
        <c:axId val="698220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4477951"/>
        <c:crosses val="autoZero"/>
        <c:auto val="1"/>
        <c:lblAlgn val="ctr"/>
        <c:lblOffset val="100"/>
        <c:noMultiLvlLbl val="0"/>
      </c:catAx>
      <c:valAx>
        <c:axId val="30447795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220319"/>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Reasons to re-/start/continue to export</a:t>
            </a:r>
          </a:p>
        </c:rich>
      </c:tx>
      <c:overlay val="0"/>
      <c:spPr>
        <a:noFill/>
        <a:ln>
          <a:noFill/>
        </a:ln>
        <a:effectLst/>
      </c:spPr>
      <c:txPr>
        <a:bodyPr rot="0" spcFirstLastPara="1" vertOverflow="ellipsis" vert="horz" wrap="square" anchor="ctr" anchorCtr="1"/>
        <a:lstStyle/>
        <a:p>
          <a:pPr>
            <a:defRPr sz="20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reasonsX!$J$19</c:f>
              <c:strCache>
                <c:ptCount val="1"/>
                <c:pt idx="0">
                  <c:v>Persistent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reasonsX!$I$20:$I$28</c:f>
              <c:strCache>
                <c:ptCount val="9"/>
                <c:pt idx="0">
                  <c:v>To increase company profit and growth</c:v>
                </c:pt>
                <c:pt idx="1">
                  <c:v>To respond to customer enquiries from abroad</c:v>
                </c:pt>
                <c:pt idx="2">
                  <c:v>To re/establish/sustain market presence</c:v>
                </c:pt>
                <c:pt idx="3">
                  <c:v>To diversify risks from market concentration</c:v>
                </c:pt>
                <c:pt idx="4">
                  <c:v>To learn and innovate </c:v>
                </c:pt>
                <c:pt idx="5">
                  <c:v>To utilise excess capacity </c:v>
                </c:pt>
                <c:pt idx="6">
                  <c:v>To access resources </c:v>
                </c:pt>
                <c:pt idx="7">
                  <c:v>To take advantage of UK government initiatives </c:v>
                </c:pt>
                <c:pt idx="8">
                  <c:v>To prepare for setting up FDI overseas</c:v>
                </c:pt>
              </c:strCache>
            </c:strRef>
          </c:cat>
          <c:val>
            <c:numRef>
              <c:f>reasonsX!$J$20:$J$28</c:f>
              <c:numCache>
                <c:formatCode>0%</c:formatCode>
                <c:ptCount val="9"/>
                <c:pt idx="0">
                  <c:v>0.93247805536799466</c:v>
                </c:pt>
                <c:pt idx="1">
                  <c:v>0.86698176907494939</c:v>
                </c:pt>
                <c:pt idx="2">
                  <c:v>0.79203241053342344</c:v>
                </c:pt>
                <c:pt idx="3">
                  <c:v>0.43214044564483456</c:v>
                </c:pt>
                <c:pt idx="4">
                  <c:v>0.29844699527346386</c:v>
                </c:pt>
                <c:pt idx="5">
                  <c:v>0.26266036461850101</c:v>
                </c:pt>
                <c:pt idx="6">
                  <c:v>0.16812964213369344</c:v>
                </c:pt>
                <c:pt idx="7">
                  <c:v>0.10330857528696827</c:v>
                </c:pt>
                <c:pt idx="8">
                  <c:v>7.2248480756245778E-2</c:v>
                </c:pt>
              </c:numCache>
            </c:numRef>
          </c:val>
          <c:extLst>
            <c:ext xmlns:c16="http://schemas.microsoft.com/office/drawing/2014/chart" uri="{C3380CC4-5D6E-409C-BE32-E72D297353CC}">
              <c16:uniqueId val="{00000000-AA69-481C-8AB9-15F6A5CAB058}"/>
            </c:ext>
          </c:extLst>
        </c:ser>
        <c:ser>
          <c:idx val="1"/>
          <c:order val="1"/>
          <c:tx>
            <c:strRef>
              <c:f>reasonsX!$K$19</c:f>
              <c:strCache>
                <c:ptCount val="1"/>
                <c:pt idx="0">
                  <c:v>New</c:v>
                </c:pt>
              </c:strCache>
            </c:strRef>
          </c:tx>
          <c:spPr>
            <a:solidFill>
              <a:schemeClr val="accent4">
                <a:lumMod val="60000"/>
                <a:lumOff val="40000"/>
              </a:schemeClr>
            </a:solidFill>
            <a:ln>
              <a:noFill/>
            </a:ln>
            <a:effectLst/>
          </c:spPr>
          <c:invertIfNegative val="0"/>
          <c:dLbls>
            <c:delete val="1"/>
          </c:dLbls>
          <c:cat>
            <c:strRef>
              <c:f>reasonsX!$I$20:$I$28</c:f>
              <c:strCache>
                <c:ptCount val="9"/>
                <c:pt idx="0">
                  <c:v>To increase company profit and growth</c:v>
                </c:pt>
                <c:pt idx="1">
                  <c:v>To respond to customer enquiries from abroad</c:v>
                </c:pt>
                <c:pt idx="2">
                  <c:v>To re/establish/sustain market presence</c:v>
                </c:pt>
                <c:pt idx="3">
                  <c:v>To diversify risks from market concentration</c:v>
                </c:pt>
                <c:pt idx="4">
                  <c:v>To learn and innovate </c:v>
                </c:pt>
                <c:pt idx="5">
                  <c:v>To utilise excess capacity </c:v>
                </c:pt>
                <c:pt idx="6">
                  <c:v>To access resources </c:v>
                </c:pt>
                <c:pt idx="7">
                  <c:v>To take advantage of UK government initiatives </c:v>
                </c:pt>
                <c:pt idx="8">
                  <c:v>To prepare for setting up FDI overseas</c:v>
                </c:pt>
              </c:strCache>
            </c:strRef>
          </c:cat>
          <c:val>
            <c:numRef>
              <c:f>reasonsX!$K$20:$K$28</c:f>
              <c:numCache>
                <c:formatCode>0%</c:formatCode>
                <c:ptCount val="9"/>
                <c:pt idx="0">
                  <c:v>0.81168831168831157</c:v>
                </c:pt>
                <c:pt idx="1">
                  <c:v>0.8441558441558441</c:v>
                </c:pt>
                <c:pt idx="2">
                  <c:v>0.53246753246753242</c:v>
                </c:pt>
                <c:pt idx="3">
                  <c:v>0.25324675324675322</c:v>
                </c:pt>
                <c:pt idx="4">
                  <c:v>0.24025974025974026</c:v>
                </c:pt>
                <c:pt idx="5">
                  <c:v>0.24675324675324675</c:v>
                </c:pt>
                <c:pt idx="6">
                  <c:v>0.11688311688311687</c:v>
                </c:pt>
                <c:pt idx="7">
                  <c:v>5.1948051948051945E-2</c:v>
                </c:pt>
                <c:pt idx="8">
                  <c:v>7.1428571428571425E-2</c:v>
                </c:pt>
              </c:numCache>
            </c:numRef>
          </c:val>
          <c:extLst>
            <c:ext xmlns:c16="http://schemas.microsoft.com/office/drawing/2014/chart" uri="{C3380CC4-5D6E-409C-BE32-E72D297353CC}">
              <c16:uniqueId val="{00000001-AA69-481C-8AB9-15F6A5CAB058}"/>
            </c:ext>
          </c:extLst>
        </c:ser>
        <c:ser>
          <c:idx val="2"/>
          <c:order val="2"/>
          <c:tx>
            <c:strRef>
              <c:f>reasonsX!$L$19</c:f>
              <c:strCache>
                <c:ptCount val="1"/>
                <c:pt idx="0">
                  <c:v>Intermittent</c:v>
                </c:pt>
              </c:strCache>
            </c:strRef>
          </c:tx>
          <c:spPr>
            <a:solidFill>
              <a:schemeClr val="accent2">
                <a:lumMod val="75000"/>
              </a:schemeClr>
            </a:solidFill>
            <a:ln>
              <a:noFill/>
            </a:ln>
            <a:effectLst/>
          </c:spPr>
          <c:invertIfNegative val="0"/>
          <c:dLbls>
            <c:dLbl>
              <c:idx val="0"/>
              <c:layout>
                <c:manualLayout>
                  <c:x val="4.1025667531220692E-3"/>
                  <c:y val="-4.18811994654161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BC-4881-A5B3-6C82C33AAB85}"/>
                </c:ext>
              </c:extLst>
            </c:dLbl>
            <c:dLbl>
              <c:idx val="2"/>
              <c:layout>
                <c:manualLayout>
                  <c:x val="0"/>
                  <c:y val="-1.047071209911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BC-4881-A5B3-6C82C33AAB85}"/>
                </c:ext>
              </c:extLst>
            </c:dLbl>
            <c:dLbl>
              <c:idx val="3"/>
              <c:layout>
                <c:manualLayout>
                  <c:x val="-2.0512833765611101E-3"/>
                  <c:y val="-6.28226236636444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BC-4881-A5B3-6C82C33AAB85}"/>
                </c:ext>
              </c:extLst>
            </c:dLbl>
            <c:dLbl>
              <c:idx val="4"/>
              <c:layout>
                <c:manualLayout>
                  <c:x val="-2.0512833765610346E-3"/>
                  <c:y val="-4.18811994654165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BC-4881-A5B3-6C82C33AAB85}"/>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reasonsX!$I$20:$I$28</c:f>
              <c:strCache>
                <c:ptCount val="9"/>
                <c:pt idx="0">
                  <c:v>To increase company profit and growth</c:v>
                </c:pt>
                <c:pt idx="1">
                  <c:v>To respond to customer enquiries from abroad</c:v>
                </c:pt>
                <c:pt idx="2">
                  <c:v>To re/establish/sustain market presence</c:v>
                </c:pt>
                <c:pt idx="3">
                  <c:v>To diversify risks from market concentration</c:v>
                </c:pt>
                <c:pt idx="4">
                  <c:v>To learn and innovate </c:v>
                </c:pt>
                <c:pt idx="5">
                  <c:v>To utilise excess capacity </c:v>
                </c:pt>
                <c:pt idx="6">
                  <c:v>To access resources </c:v>
                </c:pt>
                <c:pt idx="7">
                  <c:v>To take advantage of UK government initiatives </c:v>
                </c:pt>
                <c:pt idx="8">
                  <c:v>To prepare for setting up FDI overseas</c:v>
                </c:pt>
              </c:strCache>
            </c:strRef>
          </c:cat>
          <c:val>
            <c:numRef>
              <c:f>reasonsX!$L$20:$L$28</c:f>
              <c:numCache>
                <c:formatCode>0%</c:formatCode>
                <c:ptCount val="9"/>
                <c:pt idx="0">
                  <c:v>0.79220779220779225</c:v>
                </c:pt>
                <c:pt idx="1">
                  <c:v>0.81818181818181823</c:v>
                </c:pt>
                <c:pt idx="2">
                  <c:v>0.4935064935064935</c:v>
                </c:pt>
                <c:pt idx="3">
                  <c:v>0.27272727272727271</c:v>
                </c:pt>
                <c:pt idx="4">
                  <c:v>0.2207792207792208</c:v>
                </c:pt>
                <c:pt idx="5">
                  <c:v>0.23376623376623373</c:v>
                </c:pt>
                <c:pt idx="6">
                  <c:v>7.792207792207792E-2</c:v>
                </c:pt>
                <c:pt idx="7">
                  <c:v>2.5974025974025972E-2</c:v>
                </c:pt>
                <c:pt idx="8">
                  <c:v>0.11688311688311687</c:v>
                </c:pt>
              </c:numCache>
            </c:numRef>
          </c:val>
          <c:extLst>
            <c:ext xmlns:c16="http://schemas.microsoft.com/office/drawing/2014/chart" uri="{C3380CC4-5D6E-409C-BE32-E72D297353CC}">
              <c16:uniqueId val="{00000002-AA69-481C-8AB9-15F6A5CAB058}"/>
            </c:ext>
          </c:extLst>
        </c:ser>
        <c:dLbls>
          <c:dLblPos val="outEnd"/>
          <c:showLegendKey val="0"/>
          <c:showVal val="1"/>
          <c:showCatName val="0"/>
          <c:showSerName val="0"/>
          <c:showPercent val="0"/>
          <c:showBubbleSize val="0"/>
        </c:dLbls>
        <c:gapWidth val="182"/>
        <c:axId val="1344181759"/>
        <c:axId val="681029551"/>
      </c:barChart>
      <c:catAx>
        <c:axId val="13441817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81029551"/>
        <c:crosses val="autoZero"/>
        <c:auto val="1"/>
        <c:lblAlgn val="ctr"/>
        <c:lblOffset val="100"/>
        <c:noMultiLvlLbl val="0"/>
      </c:catAx>
      <c:valAx>
        <c:axId val="681029551"/>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418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7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absenteeism'!$F$57</c:f>
              <c:strCache>
                <c:ptCount val="1"/>
                <c:pt idx="0">
                  <c:v>All firms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absenteeism'!$G$56:$I$56</c:f>
              <c:strCache>
                <c:ptCount val="3"/>
                <c:pt idx="0">
                  <c:v>Ireland</c:v>
                </c:pt>
                <c:pt idx="1">
                  <c:v>England</c:v>
                </c:pt>
                <c:pt idx="2">
                  <c:v>Sweden</c:v>
                </c:pt>
              </c:strCache>
            </c:strRef>
          </c:cat>
          <c:val>
            <c:numRef>
              <c:f>'[Charts for Sweden Report 2024.xlsx]MH absenteeism'!$G$57:$I$57</c:f>
              <c:numCache>
                <c:formatCode>0%</c:formatCode>
                <c:ptCount val="3"/>
                <c:pt idx="0">
                  <c:v>0.44310000000000005</c:v>
                </c:pt>
                <c:pt idx="1">
                  <c:v>0.37969999999999998</c:v>
                </c:pt>
                <c:pt idx="2">
                  <c:v>0.88359999999999994</c:v>
                </c:pt>
              </c:numCache>
            </c:numRef>
          </c:val>
          <c:extLst>
            <c:ext xmlns:c16="http://schemas.microsoft.com/office/drawing/2014/chart" uri="{C3380CC4-5D6E-409C-BE32-E72D297353CC}">
              <c16:uniqueId val="{00000000-F3EC-41E5-B6B4-92FF155124A3}"/>
            </c:ext>
          </c:extLst>
        </c:ser>
        <c:dLbls>
          <c:showLegendKey val="0"/>
          <c:showVal val="0"/>
          <c:showCatName val="0"/>
          <c:showSerName val="0"/>
          <c:showPercent val="0"/>
          <c:showBubbleSize val="0"/>
        </c:dLbls>
        <c:gapWidth val="182"/>
        <c:axId val="530948255"/>
        <c:axId val="249689903"/>
      </c:barChart>
      <c:catAx>
        <c:axId val="530948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689903"/>
        <c:crosses val="autoZero"/>
        <c:auto val="1"/>
        <c:lblAlgn val="ctr"/>
        <c:lblOffset val="100"/>
        <c:noMultiLvlLbl val="0"/>
      </c:catAx>
      <c:valAx>
        <c:axId val="24968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0948255"/>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absenteeism'!$F$173</c:f>
              <c:strCache>
                <c:ptCount val="1"/>
                <c:pt idx="0">
                  <c:v>All firms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absenteeism'!$G$172:$I$172</c:f>
              <c:strCache>
                <c:ptCount val="3"/>
                <c:pt idx="0">
                  <c:v>Ireland</c:v>
                </c:pt>
                <c:pt idx="1">
                  <c:v>England</c:v>
                </c:pt>
                <c:pt idx="2">
                  <c:v>Sweden</c:v>
                </c:pt>
              </c:strCache>
            </c:strRef>
          </c:cat>
          <c:val>
            <c:numRef>
              <c:f>'[Charts for Sweden Report 2024.xlsx]MH absenteeism'!$G$173:$I$173</c:f>
              <c:numCache>
                <c:formatCode>0%</c:formatCode>
                <c:ptCount val="3"/>
                <c:pt idx="0">
                  <c:v>0.45740000000000003</c:v>
                </c:pt>
                <c:pt idx="1">
                  <c:v>0.58360000000000001</c:v>
                </c:pt>
                <c:pt idx="2">
                  <c:v>0.43450000000000005</c:v>
                </c:pt>
              </c:numCache>
            </c:numRef>
          </c:val>
          <c:extLst>
            <c:ext xmlns:c16="http://schemas.microsoft.com/office/drawing/2014/chart" uri="{C3380CC4-5D6E-409C-BE32-E72D297353CC}">
              <c16:uniqueId val="{00000000-65A2-4D75-8D9F-C371A0E3C706}"/>
            </c:ext>
          </c:extLst>
        </c:ser>
        <c:dLbls>
          <c:showLegendKey val="0"/>
          <c:showVal val="0"/>
          <c:showCatName val="0"/>
          <c:showSerName val="0"/>
          <c:showPercent val="0"/>
          <c:showBubbleSize val="0"/>
        </c:dLbls>
        <c:gapWidth val="182"/>
        <c:axId val="379458719"/>
        <c:axId val="692148351"/>
      </c:barChart>
      <c:catAx>
        <c:axId val="379458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2148351"/>
        <c:crosses val="autoZero"/>
        <c:auto val="1"/>
        <c:lblAlgn val="ctr"/>
        <c:lblOffset val="100"/>
        <c:noMultiLvlLbl val="0"/>
      </c:catAx>
      <c:valAx>
        <c:axId val="692148351"/>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9458719"/>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2024.xlsx]Presenteeism'!$S$2</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2024.xlsx]Presenteeism'!$R$3:$R$7</c:f>
              <c:strCache>
                <c:ptCount val="5"/>
                <c:pt idx="0">
                  <c:v>250 plus</c:v>
                </c:pt>
                <c:pt idx="1">
                  <c:v>50-249</c:v>
                </c:pt>
                <c:pt idx="2">
                  <c:v>20-49</c:v>
                </c:pt>
                <c:pt idx="3">
                  <c:v>10-19</c:v>
                </c:pt>
                <c:pt idx="4">
                  <c:v>All firms</c:v>
                </c:pt>
              </c:strCache>
            </c:strRef>
          </c:cat>
          <c:val>
            <c:numRef>
              <c:f>'[Charts for Sweden Report 2024.xlsx]Presenteeism'!$S$3:$S$7</c:f>
              <c:numCache>
                <c:formatCode>0%</c:formatCode>
                <c:ptCount val="5"/>
                <c:pt idx="0">
                  <c:v>0.33909999999999996</c:v>
                </c:pt>
                <c:pt idx="1">
                  <c:v>0.32439999999999997</c:v>
                </c:pt>
                <c:pt idx="2">
                  <c:v>0.30399999999999999</c:v>
                </c:pt>
                <c:pt idx="3">
                  <c:v>0.2198</c:v>
                </c:pt>
                <c:pt idx="4">
                  <c:v>0.26500000000000001</c:v>
                </c:pt>
              </c:numCache>
            </c:numRef>
          </c:val>
          <c:extLst>
            <c:ext xmlns:c16="http://schemas.microsoft.com/office/drawing/2014/chart" uri="{C3380CC4-5D6E-409C-BE32-E72D297353CC}">
              <c16:uniqueId val="{00000000-769E-4901-88D7-935DE8D63BD3}"/>
            </c:ext>
          </c:extLst>
        </c:ser>
        <c:ser>
          <c:idx val="1"/>
          <c:order val="1"/>
          <c:tx>
            <c:strRef>
              <c:f>'[Charts for Sweden Report 2024.xlsx]Presenteeism'!$T$2</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2024.xlsx]Presenteeism'!$R$3:$R$7</c:f>
              <c:strCache>
                <c:ptCount val="5"/>
                <c:pt idx="0">
                  <c:v>250 plus</c:v>
                </c:pt>
                <c:pt idx="1">
                  <c:v>50-249</c:v>
                </c:pt>
                <c:pt idx="2">
                  <c:v>20-49</c:v>
                </c:pt>
                <c:pt idx="3">
                  <c:v>10-19</c:v>
                </c:pt>
                <c:pt idx="4">
                  <c:v>All firms</c:v>
                </c:pt>
              </c:strCache>
            </c:strRef>
          </c:cat>
          <c:val>
            <c:numRef>
              <c:f>'[Charts for Sweden Report 2024.xlsx]Presenteeism'!$T$3:$T$7</c:f>
              <c:numCache>
                <c:formatCode>0%</c:formatCode>
                <c:ptCount val="5"/>
                <c:pt idx="0">
                  <c:v>0.42590000000000006</c:v>
                </c:pt>
                <c:pt idx="1">
                  <c:v>0.46179999999999999</c:v>
                </c:pt>
                <c:pt idx="2">
                  <c:v>0.38539999999999996</c:v>
                </c:pt>
                <c:pt idx="3">
                  <c:v>0.31739999999999996</c:v>
                </c:pt>
                <c:pt idx="4">
                  <c:v>0.36609999999999998</c:v>
                </c:pt>
              </c:numCache>
            </c:numRef>
          </c:val>
          <c:extLst>
            <c:ext xmlns:c16="http://schemas.microsoft.com/office/drawing/2014/chart" uri="{C3380CC4-5D6E-409C-BE32-E72D297353CC}">
              <c16:uniqueId val="{00000001-769E-4901-88D7-935DE8D63BD3}"/>
            </c:ext>
          </c:extLst>
        </c:ser>
        <c:ser>
          <c:idx val="2"/>
          <c:order val="2"/>
          <c:tx>
            <c:strRef>
              <c:f>'[Charts for Sweden Report 2024.xlsx]Presenteeism'!$U$2</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2024.xlsx]Presenteeism'!$R$3:$R$7</c:f>
              <c:strCache>
                <c:ptCount val="5"/>
                <c:pt idx="0">
                  <c:v>250 plus</c:v>
                </c:pt>
                <c:pt idx="1">
                  <c:v>50-249</c:v>
                </c:pt>
                <c:pt idx="2">
                  <c:v>20-49</c:v>
                </c:pt>
                <c:pt idx="3">
                  <c:v>10-19</c:v>
                </c:pt>
                <c:pt idx="4">
                  <c:v>All firms</c:v>
                </c:pt>
              </c:strCache>
            </c:strRef>
          </c:cat>
          <c:val>
            <c:numRef>
              <c:f>'[Charts for Sweden Report 2024.xlsx]Presenteeism'!$U$3:$U$7</c:f>
              <c:numCache>
                <c:formatCode>0%</c:formatCode>
                <c:ptCount val="5"/>
                <c:pt idx="0">
                  <c:v>0.58489999999999998</c:v>
                </c:pt>
                <c:pt idx="1">
                  <c:v>0.64800000000000002</c:v>
                </c:pt>
                <c:pt idx="2">
                  <c:v>0.46020000000000005</c:v>
                </c:pt>
                <c:pt idx="3">
                  <c:v>0.43659999999999999</c:v>
                </c:pt>
                <c:pt idx="4">
                  <c:v>0.50450000000000006</c:v>
                </c:pt>
              </c:numCache>
            </c:numRef>
          </c:val>
          <c:extLst>
            <c:ext xmlns:c16="http://schemas.microsoft.com/office/drawing/2014/chart" uri="{C3380CC4-5D6E-409C-BE32-E72D297353CC}">
              <c16:uniqueId val="{00000002-769E-4901-88D7-935DE8D63BD3}"/>
            </c:ext>
          </c:extLst>
        </c:ser>
        <c:dLbls>
          <c:showLegendKey val="0"/>
          <c:showVal val="0"/>
          <c:showCatName val="0"/>
          <c:showSerName val="0"/>
          <c:showPercent val="0"/>
          <c:showBubbleSize val="0"/>
        </c:dLbls>
        <c:gapWidth val="182"/>
        <c:axId val="1775825839"/>
        <c:axId val="1125862223"/>
      </c:barChart>
      <c:catAx>
        <c:axId val="177582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5862223"/>
        <c:crosses val="autoZero"/>
        <c:auto val="1"/>
        <c:lblAlgn val="ctr"/>
        <c:lblOffset val="100"/>
        <c:noMultiLvlLbl val="0"/>
      </c:catAx>
      <c:valAx>
        <c:axId val="11258622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5825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2024.xlsx]Presenteeism'!$G$36</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2024.xlsx]Presenteeism'!$F$37:$F$38</c:f>
              <c:strCache>
                <c:ptCount val="2"/>
                <c:pt idx="0">
                  <c:v>Working when unwell</c:v>
                </c:pt>
                <c:pt idx="1">
                  <c:v>Working beyond contract</c:v>
                </c:pt>
              </c:strCache>
            </c:strRef>
          </c:cat>
          <c:val>
            <c:numRef>
              <c:f>'[Charts for Sweden Report 2024.xlsx]Presenteeism'!$G$37:$G$38</c:f>
              <c:numCache>
                <c:formatCode>0%</c:formatCode>
                <c:ptCount val="2"/>
                <c:pt idx="0">
                  <c:v>0.41090000000000004</c:v>
                </c:pt>
                <c:pt idx="1">
                  <c:v>0.77829999999999999</c:v>
                </c:pt>
              </c:numCache>
            </c:numRef>
          </c:val>
          <c:extLst>
            <c:ext xmlns:c16="http://schemas.microsoft.com/office/drawing/2014/chart" uri="{C3380CC4-5D6E-409C-BE32-E72D297353CC}">
              <c16:uniqueId val="{00000000-508F-4800-AA7F-BA41C05B78EE}"/>
            </c:ext>
          </c:extLst>
        </c:ser>
        <c:ser>
          <c:idx val="1"/>
          <c:order val="1"/>
          <c:tx>
            <c:strRef>
              <c:f>'[Charts for Sweden Report 2024.xlsx]Presenteeism'!$H$36</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2024.xlsx]Presenteeism'!$F$37:$F$38</c:f>
              <c:strCache>
                <c:ptCount val="2"/>
                <c:pt idx="0">
                  <c:v>Working when unwell</c:v>
                </c:pt>
                <c:pt idx="1">
                  <c:v>Working beyond contract</c:v>
                </c:pt>
              </c:strCache>
            </c:strRef>
          </c:cat>
          <c:val>
            <c:numRef>
              <c:f>'[Charts for Sweden Report 2024.xlsx]Presenteeism'!$H$37:$H$38</c:f>
              <c:numCache>
                <c:formatCode>0%</c:formatCode>
                <c:ptCount val="2"/>
                <c:pt idx="0">
                  <c:v>0.59770000000000001</c:v>
                </c:pt>
                <c:pt idx="1">
                  <c:v>0.78670000000000007</c:v>
                </c:pt>
              </c:numCache>
            </c:numRef>
          </c:val>
          <c:extLst>
            <c:ext xmlns:c16="http://schemas.microsoft.com/office/drawing/2014/chart" uri="{C3380CC4-5D6E-409C-BE32-E72D297353CC}">
              <c16:uniqueId val="{00000001-508F-4800-AA7F-BA41C05B78EE}"/>
            </c:ext>
          </c:extLst>
        </c:ser>
        <c:ser>
          <c:idx val="2"/>
          <c:order val="2"/>
          <c:tx>
            <c:strRef>
              <c:f>'[Charts for Sweden Report 2024.xlsx]Presenteeism'!$I$36</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2024.xlsx]Presenteeism'!$F$37:$F$38</c:f>
              <c:strCache>
                <c:ptCount val="2"/>
                <c:pt idx="0">
                  <c:v>Working when unwell</c:v>
                </c:pt>
                <c:pt idx="1">
                  <c:v>Working beyond contract</c:v>
                </c:pt>
              </c:strCache>
            </c:strRef>
          </c:cat>
          <c:val>
            <c:numRef>
              <c:f>'[Charts for Sweden Report 2024.xlsx]Presenteeism'!$I$37:$I$38</c:f>
              <c:numCache>
                <c:formatCode>0%</c:formatCode>
                <c:ptCount val="2"/>
                <c:pt idx="0">
                  <c:v>0.60980000000000001</c:v>
                </c:pt>
                <c:pt idx="1">
                  <c:v>0.32</c:v>
                </c:pt>
              </c:numCache>
            </c:numRef>
          </c:val>
          <c:extLst>
            <c:ext xmlns:c16="http://schemas.microsoft.com/office/drawing/2014/chart" uri="{C3380CC4-5D6E-409C-BE32-E72D297353CC}">
              <c16:uniqueId val="{00000002-508F-4800-AA7F-BA41C05B78EE}"/>
            </c:ext>
          </c:extLst>
        </c:ser>
        <c:dLbls>
          <c:showLegendKey val="0"/>
          <c:showVal val="0"/>
          <c:showCatName val="0"/>
          <c:showSerName val="0"/>
          <c:showPercent val="0"/>
          <c:showBubbleSize val="0"/>
        </c:dLbls>
        <c:gapWidth val="182"/>
        <c:axId val="778423919"/>
        <c:axId val="683352639"/>
      </c:barChart>
      <c:catAx>
        <c:axId val="7784239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3352639"/>
        <c:crosses val="autoZero"/>
        <c:auto val="1"/>
        <c:lblAlgn val="ctr"/>
        <c:lblOffset val="100"/>
        <c:noMultiLvlLbl val="0"/>
      </c:catAx>
      <c:valAx>
        <c:axId val="6833526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8423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2024.xlsx]Presenteeism'!$G$211</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2024.xlsx]Presenteeism'!$F$212:$F$216</c:f>
              <c:strCache>
                <c:ptCount val="5"/>
                <c:pt idx="0">
                  <c:v>Training for line managers</c:v>
                </c:pt>
                <c:pt idx="1">
                  <c:v>Leaders role modelling</c:v>
                </c:pt>
                <c:pt idx="2">
                  <c:v>Investigating causes</c:v>
                </c:pt>
                <c:pt idx="3">
                  <c:v>Reinforcing messages about life work balance</c:v>
                </c:pt>
                <c:pt idx="4">
                  <c:v>Sending home people who are ill</c:v>
                </c:pt>
              </c:strCache>
            </c:strRef>
          </c:cat>
          <c:val>
            <c:numRef>
              <c:f>'[Charts for Sweden Report 2024.xlsx]Presenteeism'!$G$212:$G$216</c:f>
              <c:numCache>
                <c:formatCode>0%</c:formatCode>
                <c:ptCount val="5"/>
                <c:pt idx="0">
                  <c:v>3.4000000000000002E-2</c:v>
                </c:pt>
                <c:pt idx="1">
                  <c:v>2.12E-2</c:v>
                </c:pt>
                <c:pt idx="2">
                  <c:v>9.8400000000000001E-2</c:v>
                </c:pt>
                <c:pt idx="3">
                  <c:v>9.0299999999999991E-2</c:v>
                </c:pt>
                <c:pt idx="4">
                  <c:v>0.1898</c:v>
                </c:pt>
              </c:numCache>
            </c:numRef>
          </c:val>
          <c:extLst>
            <c:ext xmlns:c16="http://schemas.microsoft.com/office/drawing/2014/chart" uri="{C3380CC4-5D6E-409C-BE32-E72D297353CC}">
              <c16:uniqueId val="{00000000-3029-4C11-8593-28E72FAD212E}"/>
            </c:ext>
          </c:extLst>
        </c:ser>
        <c:ser>
          <c:idx val="1"/>
          <c:order val="1"/>
          <c:tx>
            <c:strRef>
              <c:f>'[Charts for Sweden Report 2024.xlsx]Presenteeism'!$H$211</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2024.xlsx]Presenteeism'!$F$212:$F$216</c:f>
              <c:strCache>
                <c:ptCount val="5"/>
                <c:pt idx="0">
                  <c:v>Training for line managers</c:v>
                </c:pt>
                <c:pt idx="1">
                  <c:v>Leaders role modelling</c:v>
                </c:pt>
                <c:pt idx="2">
                  <c:v>Investigating causes</c:v>
                </c:pt>
                <c:pt idx="3">
                  <c:v>Reinforcing messages about life work balance</c:v>
                </c:pt>
                <c:pt idx="4">
                  <c:v>Sending home people who are ill</c:v>
                </c:pt>
              </c:strCache>
            </c:strRef>
          </c:cat>
          <c:val>
            <c:numRef>
              <c:f>'[Charts for Sweden Report 2024.xlsx]Presenteeism'!$H$212:$H$216</c:f>
              <c:numCache>
                <c:formatCode>0%</c:formatCode>
                <c:ptCount val="5"/>
                <c:pt idx="0">
                  <c:v>4.6900000000000004E-2</c:v>
                </c:pt>
                <c:pt idx="1">
                  <c:v>3.5099999999999999E-2</c:v>
                </c:pt>
                <c:pt idx="2">
                  <c:v>0.1348</c:v>
                </c:pt>
                <c:pt idx="3">
                  <c:v>8.6800000000000002E-2</c:v>
                </c:pt>
                <c:pt idx="4">
                  <c:v>0.27089999999999997</c:v>
                </c:pt>
              </c:numCache>
            </c:numRef>
          </c:val>
          <c:extLst>
            <c:ext xmlns:c16="http://schemas.microsoft.com/office/drawing/2014/chart" uri="{C3380CC4-5D6E-409C-BE32-E72D297353CC}">
              <c16:uniqueId val="{00000001-3029-4C11-8593-28E72FAD212E}"/>
            </c:ext>
          </c:extLst>
        </c:ser>
        <c:ser>
          <c:idx val="2"/>
          <c:order val="2"/>
          <c:tx>
            <c:strRef>
              <c:f>'[Charts for Sweden Report 2024.xlsx]Presenteeism'!$I$211</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2024.xlsx]Presenteeism'!$F$212:$F$216</c:f>
              <c:strCache>
                <c:ptCount val="5"/>
                <c:pt idx="0">
                  <c:v>Training for line managers</c:v>
                </c:pt>
                <c:pt idx="1">
                  <c:v>Leaders role modelling</c:v>
                </c:pt>
                <c:pt idx="2">
                  <c:v>Investigating causes</c:v>
                </c:pt>
                <c:pt idx="3">
                  <c:v>Reinforcing messages about life work balance</c:v>
                </c:pt>
                <c:pt idx="4">
                  <c:v>Sending home people who are ill</c:v>
                </c:pt>
              </c:strCache>
            </c:strRef>
          </c:cat>
          <c:val>
            <c:numRef>
              <c:f>'[Charts for Sweden Report 2024.xlsx]Presenteeism'!$I$212:$I$216</c:f>
              <c:numCache>
                <c:formatCode>0%</c:formatCode>
                <c:ptCount val="5"/>
                <c:pt idx="0">
                  <c:v>3.7200000000000004E-2</c:v>
                </c:pt>
                <c:pt idx="1">
                  <c:v>5.7999999999999996E-2</c:v>
                </c:pt>
                <c:pt idx="2">
                  <c:v>8.6099999999999996E-2</c:v>
                </c:pt>
                <c:pt idx="3">
                  <c:v>0.15289999999999998</c:v>
                </c:pt>
                <c:pt idx="4">
                  <c:v>0.37319999999999998</c:v>
                </c:pt>
              </c:numCache>
            </c:numRef>
          </c:val>
          <c:extLst>
            <c:ext xmlns:c16="http://schemas.microsoft.com/office/drawing/2014/chart" uri="{C3380CC4-5D6E-409C-BE32-E72D297353CC}">
              <c16:uniqueId val="{00000002-3029-4C11-8593-28E72FAD212E}"/>
            </c:ext>
          </c:extLst>
        </c:ser>
        <c:dLbls>
          <c:showLegendKey val="0"/>
          <c:showVal val="0"/>
          <c:showCatName val="0"/>
          <c:showSerName val="0"/>
          <c:showPercent val="0"/>
          <c:showBubbleSize val="0"/>
        </c:dLbls>
        <c:gapWidth val="182"/>
        <c:axId val="686133759"/>
        <c:axId val="1766991119"/>
      </c:barChart>
      <c:catAx>
        <c:axId val="686133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6991119"/>
        <c:crosses val="autoZero"/>
        <c:auto val="1"/>
        <c:lblAlgn val="ctr"/>
        <c:lblOffset val="100"/>
        <c:noMultiLvlLbl val="0"/>
      </c:catAx>
      <c:valAx>
        <c:axId val="1766991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613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initiatives'!$R$2</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initiatives'!$Q$3:$Q$7</c:f>
              <c:strCache>
                <c:ptCount val="5"/>
                <c:pt idx="0">
                  <c:v>250 plus</c:v>
                </c:pt>
                <c:pt idx="1">
                  <c:v>50-249</c:v>
                </c:pt>
                <c:pt idx="2">
                  <c:v>20-49</c:v>
                </c:pt>
                <c:pt idx="3">
                  <c:v>10-19</c:v>
                </c:pt>
                <c:pt idx="4">
                  <c:v>All firms</c:v>
                </c:pt>
              </c:strCache>
            </c:strRef>
          </c:cat>
          <c:val>
            <c:numRef>
              <c:f>'[Charts for Sweden Report 2024.xlsx]MH initiatives'!$R$3:$R$7</c:f>
              <c:numCache>
                <c:formatCode>0%</c:formatCode>
                <c:ptCount val="5"/>
                <c:pt idx="0">
                  <c:v>0.8458</c:v>
                </c:pt>
                <c:pt idx="1">
                  <c:v>0.69989999999999997</c:v>
                </c:pt>
                <c:pt idx="2">
                  <c:v>0.45979999999999999</c:v>
                </c:pt>
                <c:pt idx="3">
                  <c:v>0.36229999999999996</c:v>
                </c:pt>
                <c:pt idx="4">
                  <c:v>0.45689999999999997</c:v>
                </c:pt>
              </c:numCache>
            </c:numRef>
          </c:val>
          <c:extLst>
            <c:ext xmlns:c16="http://schemas.microsoft.com/office/drawing/2014/chart" uri="{C3380CC4-5D6E-409C-BE32-E72D297353CC}">
              <c16:uniqueId val="{00000000-7FA8-443B-92BC-120E9E086AA6}"/>
            </c:ext>
          </c:extLst>
        </c:ser>
        <c:ser>
          <c:idx val="1"/>
          <c:order val="1"/>
          <c:tx>
            <c:strRef>
              <c:f>'[Charts for Sweden Report 2024.xlsx]MH initiatives'!$S$2</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initiatives'!$Q$3:$Q$7</c:f>
              <c:strCache>
                <c:ptCount val="5"/>
                <c:pt idx="0">
                  <c:v>250 plus</c:v>
                </c:pt>
                <c:pt idx="1">
                  <c:v>50-249</c:v>
                </c:pt>
                <c:pt idx="2">
                  <c:v>20-49</c:v>
                </c:pt>
                <c:pt idx="3">
                  <c:v>10-19</c:v>
                </c:pt>
                <c:pt idx="4">
                  <c:v>All firms</c:v>
                </c:pt>
              </c:strCache>
            </c:strRef>
          </c:cat>
          <c:val>
            <c:numRef>
              <c:f>'[Charts for Sweden Report 2024.xlsx]MH initiatives'!$S$3:$S$7</c:f>
              <c:numCache>
                <c:formatCode>0%</c:formatCode>
                <c:ptCount val="5"/>
                <c:pt idx="0">
                  <c:v>0.86269999999999991</c:v>
                </c:pt>
                <c:pt idx="1">
                  <c:v>0.63890000000000002</c:v>
                </c:pt>
                <c:pt idx="2">
                  <c:v>0.57930000000000004</c:v>
                </c:pt>
                <c:pt idx="3">
                  <c:v>0.42310000000000003</c:v>
                </c:pt>
                <c:pt idx="4">
                  <c:v>0.51849999999999996</c:v>
                </c:pt>
              </c:numCache>
            </c:numRef>
          </c:val>
          <c:extLst>
            <c:ext xmlns:c16="http://schemas.microsoft.com/office/drawing/2014/chart" uri="{C3380CC4-5D6E-409C-BE32-E72D297353CC}">
              <c16:uniqueId val="{00000001-7FA8-443B-92BC-120E9E086AA6}"/>
            </c:ext>
          </c:extLst>
        </c:ser>
        <c:ser>
          <c:idx val="2"/>
          <c:order val="2"/>
          <c:tx>
            <c:strRef>
              <c:f>'[Charts for Sweden Report 2024.xlsx]MH initiatives'!$T$2</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initiatives'!$Q$3:$Q$7</c:f>
              <c:strCache>
                <c:ptCount val="5"/>
                <c:pt idx="0">
                  <c:v>250 plus</c:v>
                </c:pt>
                <c:pt idx="1">
                  <c:v>50-249</c:v>
                </c:pt>
                <c:pt idx="2">
                  <c:v>20-49</c:v>
                </c:pt>
                <c:pt idx="3">
                  <c:v>10-19</c:v>
                </c:pt>
                <c:pt idx="4">
                  <c:v>All firms</c:v>
                </c:pt>
              </c:strCache>
            </c:strRef>
          </c:cat>
          <c:val>
            <c:numRef>
              <c:f>'[Charts for Sweden Report 2024.xlsx]MH initiatives'!$T$3:$T$7</c:f>
              <c:numCache>
                <c:formatCode>0%</c:formatCode>
                <c:ptCount val="5"/>
                <c:pt idx="0">
                  <c:v>0.89729999999999999</c:v>
                </c:pt>
                <c:pt idx="1">
                  <c:v>0.8216</c:v>
                </c:pt>
                <c:pt idx="2">
                  <c:v>0.77159999999999995</c:v>
                </c:pt>
                <c:pt idx="3">
                  <c:v>0.73499999999999999</c:v>
                </c:pt>
                <c:pt idx="4">
                  <c:v>0.77529999999999999</c:v>
                </c:pt>
              </c:numCache>
            </c:numRef>
          </c:val>
          <c:extLst>
            <c:ext xmlns:c16="http://schemas.microsoft.com/office/drawing/2014/chart" uri="{C3380CC4-5D6E-409C-BE32-E72D297353CC}">
              <c16:uniqueId val="{00000002-7FA8-443B-92BC-120E9E086AA6}"/>
            </c:ext>
          </c:extLst>
        </c:ser>
        <c:dLbls>
          <c:showLegendKey val="0"/>
          <c:showVal val="0"/>
          <c:showCatName val="0"/>
          <c:showSerName val="0"/>
          <c:showPercent val="0"/>
          <c:showBubbleSize val="0"/>
        </c:dLbls>
        <c:gapWidth val="182"/>
        <c:axId val="472954032"/>
        <c:axId val="1653727024"/>
      </c:barChart>
      <c:catAx>
        <c:axId val="47295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3727024"/>
        <c:crosses val="autoZero"/>
        <c:auto val="1"/>
        <c:lblAlgn val="ctr"/>
        <c:lblOffset val="100"/>
        <c:noMultiLvlLbl val="0"/>
      </c:catAx>
      <c:valAx>
        <c:axId val="1653727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95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initiatives'!$H$367</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initiatives'!$I$366:$K$366</c:f>
              <c:strCache>
                <c:ptCount val="3"/>
                <c:pt idx="0">
                  <c:v>Ireland</c:v>
                </c:pt>
                <c:pt idx="1">
                  <c:v>England</c:v>
                </c:pt>
                <c:pt idx="2">
                  <c:v>Sweden</c:v>
                </c:pt>
              </c:strCache>
            </c:strRef>
          </c:cat>
          <c:val>
            <c:numRef>
              <c:f>'[Charts for Sweden Report 2024.xlsx]MH initiatives'!$I$367:$K$367</c:f>
              <c:numCache>
                <c:formatCode>0%</c:formatCode>
                <c:ptCount val="3"/>
                <c:pt idx="0">
                  <c:v>0.73260000000000003</c:v>
                </c:pt>
                <c:pt idx="1">
                  <c:v>0.79259999999999997</c:v>
                </c:pt>
                <c:pt idx="2">
                  <c:v>0.66890000000000005</c:v>
                </c:pt>
              </c:numCache>
            </c:numRef>
          </c:val>
          <c:extLst>
            <c:ext xmlns:c16="http://schemas.microsoft.com/office/drawing/2014/chart" uri="{C3380CC4-5D6E-409C-BE32-E72D297353CC}">
              <c16:uniqueId val="{00000000-CD7A-4F61-9ED2-E581E6E46DDF}"/>
            </c:ext>
          </c:extLst>
        </c:ser>
        <c:dLbls>
          <c:showLegendKey val="0"/>
          <c:showVal val="0"/>
          <c:showCatName val="0"/>
          <c:showSerName val="0"/>
          <c:showPercent val="0"/>
          <c:showBubbleSize val="0"/>
        </c:dLbls>
        <c:gapWidth val="182"/>
        <c:axId val="2097515135"/>
        <c:axId val="481889967"/>
      </c:barChart>
      <c:catAx>
        <c:axId val="2097515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1889967"/>
        <c:crosses val="autoZero"/>
        <c:auto val="1"/>
        <c:lblAlgn val="ctr"/>
        <c:lblOffset val="100"/>
        <c:noMultiLvlLbl val="0"/>
      </c:catAx>
      <c:valAx>
        <c:axId val="481889967"/>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7515135"/>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initiatives'!$F$23</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initiatives'!$E$24:$E$28</c:f>
              <c:strCache>
                <c:ptCount val="5"/>
                <c:pt idx="0">
                  <c:v>Mental health plan</c:v>
                </c:pt>
                <c:pt idx="1">
                  <c:v>MH lead at board level</c:v>
                </c:pt>
                <c:pt idx="2">
                  <c:v>MH budget</c:v>
                </c:pt>
                <c:pt idx="3">
                  <c:v>Have employee mental health champions</c:v>
                </c:pt>
                <c:pt idx="4">
                  <c:v>Use data to monitor MH&amp;W</c:v>
                </c:pt>
              </c:strCache>
            </c:strRef>
          </c:cat>
          <c:val>
            <c:numRef>
              <c:f>'[Charts for Sweden Report 2024.xlsx]MH initiatives'!$F$24:$F$28</c:f>
              <c:numCache>
                <c:formatCode>0%</c:formatCode>
                <c:ptCount val="5"/>
                <c:pt idx="0">
                  <c:v>0.22940000000000002</c:v>
                </c:pt>
                <c:pt idx="1">
                  <c:v>0.31509999999999999</c:v>
                </c:pt>
                <c:pt idx="2">
                  <c:v>0.2026</c:v>
                </c:pt>
                <c:pt idx="3">
                  <c:v>0.20960000000000001</c:v>
                </c:pt>
                <c:pt idx="4">
                  <c:v>0.2162</c:v>
                </c:pt>
              </c:numCache>
            </c:numRef>
          </c:val>
          <c:extLst>
            <c:ext xmlns:c16="http://schemas.microsoft.com/office/drawing/2014/chart" uri="{C3380CC4-5D6E-409C-BE32-E72D297353CC}">
              <c16:uniqueId val="{00000000-8453-4508-ACB3-E36B1D92EA3B}"/>
            </c:ext>
          </c:extLst>
        </c:ser>
        <c:ser>
          <c:idx val="1"/>
          <c:order val="1"/>
          <c:tx>
            <c:strRef>
              <c:f>'[Charts for Sweden Report 2024.xlsx]MH initiatives'!$G$23</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initiatives'!$E$24:$E$28</c:f>
              <c:strCache>
                <c:ptCount val="5"/>
                <c:pt idx="0">
                  <c:v>Mental health plan</c:v>
                </c:pt>
                <c:pt idx="1">
                  <c:v>MH lead at board level</c:v>
                </c:pt>
                <c:pt idx="2">
                  <c:v>MH budget</c:v>
                </c:pt>
                <c:pt idx="3">
                  <c:v>Have employee mental health champions</c:v>
                </c:pt>
                <c:pt idx="4">
                  <c:v>Use data to monitor MH&amp;W</c:v>
                </c:pt>
              </c:strCache>
            </c:strRef>
          </c:cat>
          <c:val>
            <c:numRef>
              <c:f>'[Charts for Sweden Report 2024.xlsx]MH initiatives'!$G$24:$G$28</c:f>
              <c:numCache>
                <c:formatCode>0%</c:formatCode>
                <c:ptCount val="5"/>
                <c:pt idx="0">
                  <c:v>0.32069999999999999</c:v>
                </c:pt>
                <c:pt idx="1">
                  <c:v>0.4531</c:v>
                </c:pt>
                <c:pt idx="2">
                  <c:v>0.17679999999999998</c:v>
                </c:pt>
                <c:pt idx="3">
                  <c:v>0.4385</c:v>
                </c:pt>
                <c:pt idx="4">
                  <c:v>0.41659999999999997</c:v>
                </c:pt>
              </c:numCache>
            </c:numRef>
          </c:val>
          <c:extLst>
            <c:ext xmlns:c16="http://schemas.microsoft.com/office/drawing/2014/chart" uri="{C3380CC4-5D6E-409C-BE32-E72D297353CC}">
              <c16:uniqueId val="{00000001-8453-4508-ACB3-E36B1D92EA3B}"/>
            </c:ext>
          </c:extLst>
        </c:ser>
        <c:ser>
          <c:idx val="2"/>
          <c:order val="2"/>
          <c:tx>
            <c:strRef>
              <c:f>'[Charts for Sweden Report 2024.xlsx]MH initiatives'!$H$23</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initiatives'!$E$24:$E$28</c:f>
              <c:strCache>
                <c:ptCount val="5"/>
                <c:pt idx="0">
                  <c:v>Mental health plan</c:v>
                </c:pt>
                <c:pt idx="1">
                  <c:v>MH lead at board level</c:v>
                </c:pt>
                <c:pt idx="2">
                  <c:v>MH budget</c:v>
                </c:pt>
                <c:pt idx="3">
                  <c:v>Have employee mental health champions</c:v>
                </c:pt>
                <c:pt idx="4">
                  <c:v>Use data to monitor MH&amp;W</c:v>
                </c:pt>
              </c:strCache>
            </c:strRef>
          </c:cat>
          <c:val>
            <c:numRef>
              <c:f>'[Charts for Sweden Report 2024.xlsx]MH initiatives'!$H$24:$H$28</c:f>
              <c:numCache>
                <c:formatCode>0%</c:formatCode>
                <c:ptCount val="5"/>
                <c:pt idx="0">
                  <c:v>0.38740000000000002</c:v>
                </c:pt>
                <c:pt idx="1">
                  <c:v>0.39860000000000001</c:v>
                </c:pt>
                <c:pt idx="2">
                  <c:v>0.46399999999999997</c:v>
                </c:pt>
                <c:pt idx="3">
                  <c:v>0.50680000000000003</c:v>
                </c:pt>
                <c:pt idx="4">
                  <c:v>0.63029999999999997</c:v>
                </c:pt>
              </c:numCache>
            </c:numRef>
          </c:val>
          <c:extLst>
            <c:ext xmlns:c16="http://schemas.microsoft.com/office/drawing/2014/chart" uri="{C3380CC4-5D6E-409C-BE32-E72D297353CC}">
              <c16:uniqueId val="{00000002-8453-4508-ACB3-E36B1D92EA3B}"/>
            </c:ext>
          </c:extLst>
        </c:ser>
        <c:dLbls>
          <c:showLegendKey val="0"/>
          <c:showVal val="0"/>
          <c:showCatName val="0"/>
          <c:showSerName val="0"/>
          <c:showPercent val="0"/>
          <c:showBubbleSize val="0"/>
        </c:dLbls>
        <c:gapWidth val="182"/>
        <c:axId val="698223199"/>
        <c:axId val="336126847"/>
      </c:barChart>
      <c:catAx>
        <c:axId val="698223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6126847"/>
        <c:crosses val="autoZero"/>
        <c:auto val="1"/>
        <c:lblAlgn val="ctr"/>
        <c:lblOffset val="100"/>
        <c:noMultiLvlLbl val="0"/>
      </c:catAx>
      <c:valAx>
        <c:axId val="33612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223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initiatives'!$F$172</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initiatives'!$E$173:$E$176</c:f>
              <c:strCache>
                <c:ptCount val="4"/>
                <c:pt idx="0">
                  <c:v>Awareness raising for staff on mental health issues </c:v>
                </c:pt>
                <c:pt idx="1">
                  <c:v>Training for line managers in managing mental health  </c:v>
                </c:pt>
                <c:pt idx="2">
                  <c:v>Risk assessment/stress audits </c:v>
                </c:pt>
                <c:pt idx="3">
                  <c:v>Training and support for those returning to work</c:v>
                </c:pt>
              </c:strCache>
            </c:strRef>
          </c:cat>
          <c:val>
            <c:numRef>
              <c:f>'[Charts for Sweden Report 2024.xlsx]MH initiatives'!$F$173:$F$176</c:f>
              <c:numCache>
                <c:formatCode>0%</c:formatCode>
                <c:ptCount val="4"/>
                <c:pt idx="0">
                  <c:v>0.68430000000000002</c:v>
                </c:pt>
                <c:pt idx="1">
                  <c:v>0.39529999999999998</c:v>
                </c:pt>
                <c:pt idx="2">
                  <c:v>0.52539999999999998</c:v>
                </c:pt>
                <c:pt idx="3">
                  <c:v>0.68689999999999996</c:v>
                </c:pt>
              </c:numCache>
            </c:numRef>
          </c:val>
          <c:extLst>
            <c:ext xmlns:c16="http://schemas.microsoft.com/office/drawing/2014/chart" uri="{C3380CC4-5D6E-409C-BE32-E72D297353CC}">
              <c16:uniqueId val="{00000000-6065-4E4B-A6F2-C7343EE2CC43}"/>
            </c:ext>
          </c:extLst>
        </c:ser>
        <c:ser>
          <c:idx val="1"/>
          <c:order val="1"/>
          <c:tx>
            <c:strRef>
              <c:f>'[Charts for Sweden Report 2024.xlsx]MH initiatives'!$G$172</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initiatives'!$E$173:$E$176</c:f>
              <c:strCache>
                <c:ptCount val="4"/>
                <c:pt idx="0">
                  <c:v>Awareness raising for staff on mental health issues </c:v>
                </c:pt>
                <c:pt idx="1">
                  <c:v>Training for line managers in managing mental health  </c:v>
                </c:pt>
                <c:pt idx="2">
                  <c:v>Risk assessment/stress audits </c:v>
                </c:pt>
                <c:pt idx="3">
                  <c:v>Training and support for those returning to work</c:v>
                </c:pt>
              </c:strCache>
            </c:strRef>
          </c:cat>
          <c:val>
            <c:numRef>
              <c:f>'[Charts for Sweden Report 2024.xlsx]MH initiatives'!$G$173:$G$176</c:f>
              <c:numCache>
                <c:formatCode>0%</c:formatCode>
                <c:ptCount val="4"/>
                <c:pt idx="0">
                  <c:v>0.74360000000000004</c:v>
                </c:pt>
                <c:pt idx="1">
                  <c:v>0.62390000000000001</c:v>
                </c:pt>
                <c:pt idx="2">
                  <c:v>0.6552</c:v>
                </c:pt>
                <c:pt idx="3">
                  <c:v>0.75529999999999997</c:v>
                </c:pt>
              </c:numCache>
            </c:numRef>
          </c:val>
          <c:extLst>
            <c:ext xmlns:c16="http://schemas.microsoft.com/office/drawing/2014/chart" uri="{C3380CC4-5D6E-409C-BE32-E72D297353CC}">
              <c16:uniqueId val="{00000001-6065-4E4B-A6F2-C7343EE2CC43}"/>
            </c:ext>
          </c:extLst>
        </c:ser>
        <c:ser>
          <c:idx val="2"/>
          <c:order val="2"/>
          <c:tx>
            <c:strRef>
              <c:f>'[Charts for Sweden Report 2024.xlsx]MH initiatives'!$H$172</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initiatives'!$E$173:$E$176</c:f>
              <c:strCache>
                <c:ptCount val="4"/>
                <c:pt idx="0">
                  <c:v>Awareness raising for staff on mental health issues </c:v>
                </c:pt>
                <c:pt idx="1">
                  <c:v>Training for line managers in managing mental health  </c:v>
                </c:pt>
                <c:pt idx="2">
                  <c:v>Risk assessment/stress audits </c:v>
                </c:pt>
                <c:pt idx="3">
                  <c:v>Training and support for those returning to work</c:v>
                </c:pt>
              </c:strCache>
            </c:strRef>
          </c:cat>
          <c:val>
            <c:numRef>
              <c:f>'[Charts for Sweden Report 2024.xlsx]MH initiatives'!$H$173:$H$176</c:f>
              <c:numCache>
                <c:formatCode>0%</c:formatCode>
                <c:ptCount val="4"/>
                <c:pt idx="0">
                  <c:v>0.49229999999999996</c:v>
                </c:pt>
                <c:pt idx="1">
                  <c:v>0.30349999999999999</c:v>
                </c:pt>
                <c:pt idx="2">
                  <c:v>0.57179999999999997</c:v>
                </c:pt>
                <c:pt idx="3">
                  <c:v>0.52469999999999994</c:v>
                </c:pt>
              </c:numCache>
            </c:numRef>
          </c:val>
          <c:extLst>
            <c:ext xmlns:c16="http://schemas.microsoft.com/office/drawing/2014/chart" uri="{C3380CC4-5D6E-409C-BE32-E72D297353CC}">
              <c16:uniqueId val="{00000002-6065-4E4B-A6F2-C7343EE2CC43}"/>
            </c:ext>
          </c:extLst>
        </c:ser>
        <c:dLbls>
          <c:showLegendKey val="0"/>
          <c:showVal val="0"/>
          <c:showCatName val="0"/>
          <c:showSerName val="0"/>
          <c:showPercent val="0"/>
          <c:showBubbleSize val="0"/>
        </c:dLbls>
        <c:gapWidth val="182"/>
        <c:axId val="770716319"/>
        <c:axId val="1115174895"/>
      </c:barChart>
      <c:catAx>
        <c:axId val="7707163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5174895"/>
        <c:crosses val="autoZero"/>
        <c:auto val="1"/>
        <c:lblAlgn val="ctr"/>
        <c:lblOffset val="100"/>
        <c:noMultiLvlLbl val="0"/>
      </c:catAx>
      <c:valAx>
        <c:axId val="11151748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0716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initiatives'!$I$448</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initiatives'!$H$449:$H$453</c:f>
              <c:strCache>
                <c:ptCount val="5"/>
                <c:pt idx="0">
                  <c:v>Supplying healthy food and drinks</c:v>
                </c:pt>
                <c:pt idx="1">
                  <c:v>Financial wellbeing advice </c:v>
                </c:pt>
                <c:pt idx="2">
                  <c:v>Training aimed at building personal resilience</c:v>
                </c:pt>
                <c:pt idx="3">
                  <c:v>Access to counselling support</c:v>
                </c:pt>
                <c:pt idx="4">
                  <c:v>Support with physical activity such as gym memberships, cycle to work schemes</c:v>
                </c:pt>
              </c:strCache>
            </c:strRef>
          </c:cat>
          <c:val>
            <c:numRef>
              <c:f>'[Charts for Sweden Report 2024.xlsx]MH initiatives'!$I$449:$I$453</c:f>
              <c:numCache>
                <c:formatCode>0%</c:formatCode>
                <c:ptCount val="5"/>
                <c:pt idx="0">
                  <c:v>0.41560000000000002</c:v>
                </c:pt>
                <c:pt idx="1">
                  <c:v>0.379</c:v>
                </c:pt>
                <c:pt idx="2">
                  <c:v>0.29659999999999997</c:v>
                </c:pt>
                <c:pt idx="3">
                  <c:v>0.41359999999999997</c:v>
                </c:pt>
                <c:pt idx="4">
                  <c:v>0.50070000000000003</c:v>
                </c:pt>
              </c:numCache>
            </c:numRef>
          </c:val>
          <c:extLst>
            <c:ext xmlns:c16="http://schemas.microsoft.com/office/drawing/2014/chart" uri="{C3380CC4-5D6E-409C-BE32-E72D297353CC}">
              <c16:uniqueId val="{00000000-28AA-46B6-BEBC-F2E8F185ED60}"/>
            </c:ext>
          </c:extLst>
        </c:ser>
        <c:ser>
          <c:idx val="1"/>
          <c:order val="1"/>
          <c:tx>
            <c:strRef>
              <c:f>'[Charts for Sweden Report 2024.xlsx]MH initiatives'!$J$448</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initiatives'!$H$449:$H$453</c:f>
              <c:strCache>
                <c:ptCount val="5"/>
                <c:pt idx="0">
                  <c:v>Supplying healthy food and drinks</c:v>
                </c:pt>
                <c:pt idx="1">
                  <c:v>Financial wellbeing advice </c:v>
                </c:pt>
                <c:pt idx="2">
                  <c:v>Training aimed at building personal resilience</c:v>
                </c:pt>
                <c:pt idx="3">
                  <c:v>Access to counselling support</c:v>
                </c:pt>
                <c:pt idx="4">
                  <c:v>Support with physical activity such as gym memberships, cycle to work schemes</c:v>
                </c:pt>
              </c:strCache>
            </c:strRef>
          </c:cat>
          <c:val>
            <c:numRef>
              <c:f>'[Charts for Sweden Report 2024.xlsx]MH initiatives'!$J$449:$J$453</c:f>
              <c:numCache>
                <c:formatCode>0%</c:formatCode>
                <c:ptCount val="5"/>
                <c:pt idx="0">
                  <c:v>0.46060000000000001</c:v>
                </c:pt>
                <c:pt idx="1">
                  <c:v>0.40460000000000002</c:v>
                </c:pt>
                <c:pt idx="2">
                  <c:v>0.30909999999999999</c:v>
                </c:pt>
                <c:pt idx="3">
                  <c:v>0.52600000000000002</c:v>
                </c:pt>
                <c:pt idx="4">
                  <c:v>0.29699999999999999</c:v>
                </c:pt>
              </c:numCache>
            </c:numRef>
          </c:val>
          <c:extLst>
            <c:ext xmlns:c16="http://schemas.microsoft.com/office/drawing/2014/chart" uri="{C3380CC4-5D6E-409C-BE32-E72D297353CC}">
              <c16:uniqueId val="{00000001-28AA-46B6-BEBC-F2E8F185ED60}"/>
            </c:ext>
          </c:extLst>
        </c:ser>
        <c:ser>
          <c:idx val="2"/>
          <c:order val="2"/>
          <c:tx>
            <c:strRef>
              <c:f>'[Charts for Sweden Report 2024.xlsx]MH initiatives'!$K$448</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initiatives'!$H$449:$H$453</c:f>
              <c:strCache>
                <c:ptCount val="5"/>
                <c:pt idx="0">
                  <c:v>Supplying healthy food and drinks</c:v>
                </c:pt>
                <c:pt idx="1">
                  <c:v>Financial wellbeing advice </c:v>
                </c:pt>
                <c:pt idx="2">
                  <c:v>Training aimed at building personal resilience</c:v>
                </c:pt>
                <c:pt idx="3">
                  <c:v>Access to counselling support</c:v>
                </c:pt>
                <c:pt idx="4">
                  <c:v>Support with physical activity such as gym memberships, cycle to work schemes</c:v>
                </c:pt>
              </c:strCache>
            </c:strRef>
          </c:cat>
          <c:val>
            <c:numRef>
              <c:f>'[Charts for Sweden Report 2024.xlsx]MH initiatives'!$K$449:$K$453</c:f>
              <c:numCache>
                <c:formatCode>0%</c:formatCode>
                <c:ptCount val="5"/>
                <c:pt idx="0">
                  <c:v>0.40270000000000006</c:v>
                </c:pt>
                <c:pt idx="1">
                  <c:v>0.2205</c:v>
                </c:pt>
                <c:pt idx="2">
                  <c:v>0.67010000000000003</c:v>
                </c:pt>
                <c:pt idx="3">
                  <c:v>0.71540000000000004</c:v>
                </c:pt>
                <c:pt idx="4">
                  <c:v>0.94519999999999993</c:v>
                </c:pt>
              </c:numCache>
            </c:numRef>
          </c:val>
          <c:extLst>
            <c:ext xmlns:c16="http://schemas.microsoft.com/office/drawing/2014/chart" uri="{C3380CC4-5D6E-409C-BE32-E72D297353CC}">
              <c16:uniqueId val="{00000002-28AA-46B6-BEBC-F2E8F185ED60}"/>
            </c:ext>
          </c:extLst>
        </c:ser>
        <c:dLbls>
          <c:showLegendKey val="0"/>
          <c:showVal val="0"/>
          <c:showCatName val="0"/>
          <c:showSerName val="0"/>
          <c:showPercent val="0"/>
          <c:showBubbleSize val="0"/>
        </c:dLbls>
        <c:gapWidth val="182"/>
        <c:axId val="1976255584"/>
        <c:axId val="355971024"/>
      </c:barChart>
      <c:catAx>
        <c:axId val="197625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971024"/>
        <c:crosses val="autoZero"/>
        <c:auto val="1"/>
        <c:lblAlgn val="ctr"/>
        <c:lblOffset val="100"/>
        <c:noMultiLvlLbl val="0"/>
      </c:catAx>
      <c:valAx>
        <c:axId val="355971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762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12364F"/>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000" b="1"/>
              <a:t>Primary reason</a:t>
            </a:r>
          </a:p>
        </c:rich>
      </c:tx>
      <c:layout>
        <c:manualLayout>
          <c:xMode val="edge"/>
          <c:yMode val="edge"/>
          <c:x val="0.2459792444018816"/>
          <c:y val="1.8608141896168075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percentStacked"/>
        <c:varyColors val="0"/>
        <c:ser>
          <c:idx val="0"/>
          <c:order val="0"/>
          <c:tx>
            <c:strRef>
              <c:f>reasonsX!$X$55</c:f>
              <c:strCache>
                <c:ptCount val="1"/>
                <c:pt idx="0">
                  <c:v>To increase company profit and growth</c:v>
                </c:pt>
              </c:strCache>
            </c:strRef>
          </c:tx>
          <c:spPr>
            <a:solidFill>
              <a:schemeClr val="accent1"/>
            </a:solidFill>
            <a:ln>
              <a:noFill/>
            </a:ln>
            <a:effectLst/>
          </c:spPr>
          <c:invertIfNegative val="0"/>
          <c:dLbls>
            <c:dLbl>
              <c:idx val="0"/>
              <c:layout>
                <c:manualLayout>
                  <c:x val="6.04210059574160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EC-4F50-8794-E1F703DD283A}"/>
                </c:ext>
              </c:extLst>
            </c:dLbl>
            <c:dLbl>
              <c:idx val="1"/>
              <c:layout>
                <c:manualLayout>
                  <c:x val="6.04210059574160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EC-4F50-8794-E1F703DD283A}"/>
                </c:ext>
              </c:extLst>
            </c:dLbl>
            <c:dLbl>
              <c:idx val="2"/>
              <c:layout>
                <c:manualLayout>
                  <c:x val="6.0421005957416035E-3"/>
                  <c:y val="7.938277908643729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EC-4F50-8794-E1F703DD283A}"/>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reasonsX!$Y$55:$AA$55</c:f>
              <c:numCache>
                <c:formatCode>0%</c:formatCode>
                <c:ptCount val="3"/>
                <c:pt idx="0">
                  <c:v>0.62406015037593987</c:v>
                </c:pt>
                <c:pt idx="1">
                  <c:v>0.42105263157894735</c:v>
                </c:pt>
                <c:pt idx="2">
                  <c:v>0.37333333333333335</c:v>
                </c:pt>
              </c:numCache>
            </c:numRef>
          </c:val>
          <c:extLst>
            <c:ext xmlns:c16="http://schemas.microsoft.com/office/drawing/2014/chart" uri="{C3380CC4-5D6E-409C-BE32-E72D297353CC}">
              <c16:uniqueId val="{00000000-6A82-45CA-9F28-88C05C3A857E}"/>
            </c:ext>
          </c:extLst>
        </c:ser>
        <c:ser>
          <c:idx val="1"/>
          <c:order val="1"/>
          <c:tx>
            <c:strRef>
              <c:f>reasonsX!$X$56</c:f>
              <c:strCache>
                <c:ptCount val="1"/>
                <c:pt idx="0">
                  <c:v>To diversify risks / utilise excess capacity / access resources / learn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reasonsX!$Y$56:$AA$56</c:f>
              <c:numCache>
                <c:formatCode>0%</c:formatCode>
                <c:ptCount val="3"/>
                <c:pt idx="0">
                  <c:v>5.4682159945317839E-2</c:v>
                </c:pt>
                <c:pt idx="1">
                  <c:v>5.2631578947368418E-2</c:v>
                </c:pt>
                <c:pt idx="2">
                  <c:v>0.04</c:v>
                </c:pt>
              </c:numCache>
            </c:numRef>
          </c:val>
          <c:extLst>
            <c:ext xmlns:c16="http://schemas.microsoft.com/office/drawing/2014/chart" uri="{C3380CC4-5D6E-409C-BE32-E72D297353CC}">
              <c16:uniqueId val="{00000001-6A82-45CA-9F28-88C05C3A857E}"/>
            </c:ext>
          </c:extLst>
        </c:ser>
        <c:ser>
          <c:idx val="2"/>
          <c:order val="2"/>
          <c:tx>
            <c:strRef>
              <c:f>reasonsX!$X$57</c:f>
              <c:strCache>
                <c:ptCount val="1"/>
                <c:pt idx="0">
                  <c:v>To prepare for FDI / UK government initiatives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reasonsX!$Y$57:$AA$57</c:f>
              <c:numCache>
                <c:formatCode>General</c:formatCode>
                <c:ptCount val="3"/>
              </c:numCache>
            </c:numRef>
          </c:val>
          <c:extLst>
            <c:ext xmlns:c16="http://schemas.microsoft.com/office/drawing/2014/chart" uri="{C3380CC4-5D6E-409C-BE32-E72D297353CC}">
              <c16:uniqueId val="{00000002-6A82-45CA-9F28-88C05C3A857E}"/>
            </c:ext>
          </c:extLst>
        </c:ser>
        <c:ser>
          <c:idx val="3"/>
          <c:order val="3"/>
          <c:tx>
            <c:strRef>
              <c:f>reasonsX!$X$58</c:f>
              <c:strCache>
                <c:ptCount val="1"/>
                <c:pt idx="0">
                  <c:v>To respond to customer enquiries from abroad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reasonsX!$Y$58:$AA$58</c:f>
              <c:numCache>
                <c:formatCode>0%</c:formatCode>
                <c:ptCount val="3"/>
                <c:pt idx="0">
                  <c:v>0.17088174982911825</c:v>
                </c:pt>
                <c:pt idx="1">
                  <c:v>0.38157894736842107</c:v>
                </c:pt>
                <c:pt idx="2">
                  <c:v>0.41333333333333333</c:v>
                </c:pt>
              </c:numCache>
            </c:numRef>
          </c:val>
          <c:extLst>
            <c:ext xmlns:c16="http://schemas.microsoft.com/office/drawing/2014/chart" uri="{C3380CC4-5D6E-409C-BE32-E72D297353CC}">
              <c16:uniqueId val="{00000003-6A82-45CA-9F28-88C05C3A857E}"/>
            </c:ext>
          </c:extLst>
        </c:ser>
        <c:ser>
          <c:idx val="4"/>
          <c:order val="4"/>
          <c:tx>
            <c:strRef>
              <c:f>reasonsX!$X$59</c:f>
              <c:strCache>
                <c:ptCount val="1"/>
                <c:pt idx="0">
                  <c:v>To re/establish/sustain market presence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reasonsX!$Y$59:$AA$59</c:f>
              <c:numCache>
                <c:formatCode>0%</c:formatCode>
                <c:ptCount val="3"/>
                <c:pt idx="0">
                  <c:v>8.8174982911825031E-2</c:v>
                </c:pt>
                <c:pt idx="1">
                  <c:v>9.2105263157894732E-2</c:v>
                </c:pt>
                <c:pt idx="2">
                  <c:v>5.3333333333333337E-2</c:v>
                </c:pt>
              </c:numCache>
            </c:numRef>
          </c:val>
          <c:extLst>
            <c:ext xmlns:c16="http://schemas.microsoft.com/office/drawing/2014/chart" uri="{C3380CC4-5D6E-409C-BE32-E72D297353CC}">
              <c16:uniqueId val="{00000004-6A82-45CA-9F28-88C05C3A857E}"/>
            </c:ext>
          </c:extLst>
        </c:ser>
        <c:ser>
          <c:idx val="5"/>
          <c:order val="5"/>
          <c:tx>
            <c:strRef>
              <c:f>reasonsX!$X$60</c:f>
              <c:strCache>
                <c:ptCount val="1"/>
                <c:pt idx="0">
                  <c:v>Other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reasonsX!$Y$60:$AA$60</c:f>
              <c:numCache>
                <c:formatCode>0%</c:formatCode>
                <c:ptCount val="3"/>
                <c:pt idx="0">
                  <c:v>6.1517429938482571E-3</c:v>
                </c:pt>
                <c:pt idx="1">
                  <c:v>3.2894736842105261E-2</c:v>
                </c:pt>
                <c:pt idx="2">
                  <c:v>6.6666666666666666E-2</c:v>
                </c:pt>
              </c:numCache>
            </c:numRef>
          </c:val>
          <c:extLst>
            <c:ext xmlns:c16="http://schemas.microsoft.com/office/drawing/2014/chart" uri="{C3380CC4-5D6E-409C-BE32-E72D297353CC}">
              <c16:uniqueId val="{00000005-6A82-45CA-9F28-88C05C3A857E}"/>
            </c:ext>
          </c:extLst>
        </c:ser>
        <c:ser>
          <c:idx val="6"/>
          <c:order val="6"/>
          <c:tx>
            <c:strRef>
              <c:f>reasonsX!$X$61</c:f>
              <c:strCache>
                <c:ptCount val="1"/>
                <c:pt idx="0">
                  <c:v>All equally important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reasonsX!$Y$54:$AA$54</c:f>
              <c:strCache>
                <c:ptCount val="3"/>
                <c:pt idx="0">
                  <c:v>Persistent</c:v>
                </c:pt>
                <c:pt idx="1">
                  <c:v>New</c:v>
                </c:pt>
                <c:pt idx="2">
                  <c:v>Intermittent</c:v>
                </c:pt>
              </c:strCache>
            </c:strRef>
          </c:cat>
          <c:val>
            <c:numRef>
              <c:f>reasonsX!$Y$61:$AA$61</c:f>
              <c:numCache>
                <c:formatCode>0%</c:formatCode>
                <c:ptCount val="3"/>
                <c:pt idx="0">
                  <c:v>5.6049213943950786E-2</c:v>
                </c:pt>
                <c:pt idx="1">
                  <c:v>1.9736842105263157E-2</c:v>
                </c:pt>
                <c:pt idx="2">
                  <c:v>5.3333333333333337E-2</c:v>
                </c:pt>
              </c:numCache>
            </c:numRef>
          </c:val>
          <c:extLst>
            <c:ext xmlns:c16="http://schemas.microsoft.com/office/drawing/2014/chart" uri="{C3380CC4-5D6E-409C-BE32-E72D297353CC}">
              <c16:uniqueId val="{00000006-6A82-45CA-9F28-88C05C3A857E}"/>
            </c:ext>
          </c:extLst>
        </c:ser>
        <c:dLbls>
          <c:dLblPos val="ctr"/>
          <c:showLegendKey val="0"/>
          <c:showVal val="1"/>
          <c:showCatName val="0"/>
          <c:showSerName val="0"/>
          <c:showPercent val="0"/>
          <c:showBubbleSize val="0"/>
        </c:dLbls>
        <c:gapWidth val="150"/>
        <c:overlap val="100"/>
        <c:axId val="1302586383"/>
        <c:axId val="993190623"/>
      </c:barChart>
      <c:catAx>
        <c:axId val="130258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93190623"/>
        <c:crosses val="autoZero"/>
        <c:auto val="1"/>
        <c:lblAlgn val="ctr"/>
        <c:lblOffset val="100"/>
        <c:noMultiLvlLbl val="0"/>
      </c:catAx>
      <c:valAx>
        <c:axId val="993190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2586383"/>
        <c:crosses val="autoZero"/>
        <c:crossBetween val="between"/>
      </c:valAx>
      <c:spPr>
        <a:noFill/>
        <a:ln>
          <a:noFill/>
        </a:ln>
        <a:effectLst/>
      </c:spPr>
    </c:plotArea>
    <c:legend>
      <c:legendPos val="r"/>
      <c:layout>
        <c:manualLayout>
          <c:xMode val="edge"/>
          <c:yMode val="edge"/>
          <c:x val="0.62379629779404644"/>
          <c:y val="3.9721112630974567E-2"/>
          <c:w val="0.367054816929895"/>
          <c:h val="0.95811387747475973"/>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2024.xlsx]MH initiatives'!$F$270</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initiatives'!$E$271:$E$273</c:f>
              <c:strCache>
                <c:ptCount val="3"/>
                <c:pt idx="0">
                  <c:v>Encourage open conversations about mental health in the workplace</c:v>
                </c:pt>
                <c:pt idx="1">
                  <c:v>Make appropriate workplace adjustments to those who need them to support their mental health</c:v>
                </c:pt>
                <c:pt idx="2">
                  <c:v>Ensure all staff have a regular conversation about their health and wellbeing with their manager</c:v>
                </c:pt>
              </c:strCache>
            </c:strRef>
          </c:cat>
          <c:val>
            <c:numRef>
              <c:f>'[Charts for Sweden Report 2024.xlsx]MH initiatives'!$F$271:$F$273</c:f>
              <c:numCache>
                <c:formatCode>0%</c:formatCode>
                <c:ptCount val="3"/>
                <c:pt idx="0">
                  <c:v>0.89780000000000004</c:v>
                </c:pt>
                <c:pt idx="1">
                  <c:v>0.8861</c:v>
                </c:pt>
                <c:pt idx="2">
                  <c:v>0.67930000000000001</c:v>
                </c:pt>
              </c:numCache>
            </c:numRef>
          </c:val>
          <c:extLst>
            <c:ext xmlns:c16="http://schemas.microsoft.com/office/drawing/2014/chart" uri="{C3380CC4-5D6E-409C-BE32-E72D297353CC}">
              <c16:uniqueId val="{00000000-B598-42F1-90B5-10C1B50FDF15}"/>
            </c:ext>
          </c:extLst>
        </c:ser>
        <c:ser>
          <c:idx val="1"/>
          <c:order val="1"/>
          <c:tx>
            <c:strRef>
              <c:f>'[Charts for Sweden Report 2024.xlsx]MH initiatives'!$G$270</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initiatives'!$E$271:$E$273</c:f>
              <c:strCache>
                <c:ptCount val="3"/>
                <c:pt idx="0">
                  <c:v>Encourage open conversations about mental health in the workplace</c:v>
                </c:pt>
                <c:pt idx="1">
                  <c:v>Make appropriate workplace adjustments to those who need them to support their mental health</c:v>
                </c:pt>
                <c:pt idx="2">
                  <c:v>Ensure all staff have a regular conversation about their health and wellbeing with their manager</c:v>
                </c:pt>
              </c:strCache>
            </c:strRef>
          </c:cat>
          <c:val>
            <c:numRef>
              <c:f>'[Charts for Sweden Report 2024.xlsx]MH initiatives'!$G$271:$G$273</c:f>
              <c:numCache>
                <c:formatCode>0%</c:formatCode>
                <c:ptCount val="3"/>
                <c:pt idx="0">
                  <c:v>0.95239999999999991</c:v>
                </c:pt>
                <c:pt idx="1">
                  <c:v>0.94550000000000001</c:v>
                </c:pt>
                <c:pt idx="2">
                  <c:v>0.8479000000000001</c:v>
                </c:pt>
              </c:numCache>
            </c:numRef>
          </c:val>
          <c:extLst>
            <c:ext xmlns:c16="http://schemas.microsoft.com/office/drawing/2014/chart" uri="{C3380CC4-5D6E-409C-BE32-E72D297353CC}">
              <c16:uniqueId val="{00000001-B598-42F1-90B5-10C1B50FDF15}"/>
            </c:ext>
          </c:extLst>
        </c:ser>
        <c:ser>
          <c:idx val="2"/>
          <c:order val="2"/>
          <c:tx>
            <c:strRef>
              <c:f>'[Charts for Sweden Report 2024.xlsx]MH initiatives'!$H$270</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2024.xlsx]MH initiatives'!$E$271:$E$273</c:f>
              <c:strCache>
                <c:ptCount val="3"/>
                <c:pt idx="0">
                  <c:v>Encourage open conversations about mental health in the workplace</c:v>
                </c:pt>
                <c:pt idx="1">
                  <c:v>Make appropriate workplace adjustments to those who need them to support their mental health</c:v>
                </c:pt>
                <c:pt idx="2">
                  <c:v>Ensure all staff have a regular conversation about their health and wellbeing with their manager</c:v>
                </c:pt>
              </c:strCache>
            </c:strRef>
          </c:cat>
          <c:val>
            <c:numRef>
              <c:f>'[Charts for Sweden Report 2024.xlsx]MH initiatives'!$H$271:$H$273</c:f>
              <c:numCache>
                <c:formatCode>0%</c:formatCode>
                <c:ptCount val="3"/>
                <c:pt idx="0">
                  <c:v>0.80840000000000001</c:v>
                </c:pt>
                <c:pt idx="1">
                  <c:v>0.84450000000000003</c:v>
                </c:pt>
                <c:pt idx="2">
                  <c:v>0.89780000000000004</c:v>
                </c:pt>
              </c:numCache>
            </c:numRef>
          </c:val>
          <c:extLst>
            <c:ext xmlns:c16="http://schemas.microsoft.com/office/drawing/2014/chart" uri="{C3380CC4-5D6E-409C-BE32-E72D297353CC}">
              <c16:uniqueId val="{00000002-B598-42F1-90B5-10C1B50FDF15}"/>
            </c:ext>
          </c:extLst>
        </c:ser>
        <c:dLbls>
          <c:showLegendKey val="0"/>
          <c:showVal val="0"/>
          <c:showCatName val="0"/>
          <c:showSerName val="0"/>
          <c:showPercent val="0"/>
          <c:showBubbleSize val="0"/>
        </c:dLbls>
        <c:gapWidth val="182"/>
        <c:axId val="187731999"/>
        <c:axId val="249657295"/>
      </c:barChart>
      <c:catAx>
        <c:axId val="187731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657295"/>
        <c:crosses val="autoZero"/>
        <c:auto val="1"/>
        <c:lblAlgn val="ctr"/>
        <c:lblOffset val="100"/>
        <c:noMultiLvlLbl val="0"/>
      </c:catAx>
      <c:valAx>
        <c:axId val="2496572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773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'[Charts for Sweden Report 2024.xlsx]Hybrid'!$T$3</c:f>
              <c:strCache>
                <c:ptCount val="1"/>
                <c:pt idx="0">
                  <c:v>Yes, have always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2024.xlsx]Hybrid'!$U$2:$W$2</c:f>
              <c:strCache>
                <c:ptCount val="3"/>
                <c:pt idx="0">
                  <c:v>Ireland</c:v>
                </c:pt>
                <c:pt idx="1">
                  <c:v>England</c:v>
                </c:pt>
                <c:pt idx="2">
                  <c:v>Sweden</c:v>
                </c:pt>
              </c:strCache>
            </c:strRef>
          </c:cat>
          <c:val>
            <c:numRef>
              <c:f>'[Charts for Sweden Report 2024.xlsx]Hybrid'!$U$3:$W$3</c:f>
              <c:numCache>
                <c:formatCode>0%</c:formatCode>
                <c:ptCount val="3"/>
                <c:pt idx="0">
                  <c:v>6.9199999999999998E-2</c:v>
                </c:pt>
                <c:pt idx="1">
                  <c:v>0.1105</c:v>
                </c:pt>
                <c:pt idx="2">
                  <c:v>0.1605</c:v>
                </c:pt>
              </c:numCache>
            </c:numRef>
          </c:val>
          <c:extLst>
            <c:ext xmlns:c16="http://schemas.microsoft.com/office/drawing/2014/chart" uri="{C3380CC4-5D6E-409C-BE32-E72D297353CC}">
              <c16:uniqueId val="{00000000-1CDD-4A4E-8F61-76ED95AC9330}"/>
            </c:ext>
          </c:extLst>
        </c:ser>
        <c:ser>
          <c:idx val="1"/>
          <c:order val="1"/>
          <c:tx>
            <c:strRef>
              <c:f>'[Charts for Sweden Report 2024.xlsx]Hybrid'!$T$4</c:f>
              <c:strCache>
                <c:ptCount val="1"/>
                <c:pt idx="0">
                  <c:v>Yes, since COVID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2024.xlsx]Hybrid'!$U$2:$W$2</c:f>
              <c:strCache>
                <c:ptCount val="3"/>
                <c:pt idx="0">
                  <c:v>Ireland</c:v>
                </c:pt>
                <c:pt idx="1">
                  <c:v>England</c:v>
                </c:pt>
                <c:pt idx="2">
                  <c:v>Sweden</c:v>
                </c:pt>
              </c:strCache>
            </c:strRef>
          </c:cat>
          <c:val>
            <c:numRef>
              <c:f>'[Charts for Sweden Report 2024.xlsx]Hybrid'!$U$4:$W$4</c:f>
              <c:numCache>
                <c:formatCode>0%</c:formatCode>
                <c:ptCount val="3"/>
                <c:pt idx="0">
                  <c:v>0.25019999999999998</c:v>
                </c:pt>
                <c:pt idx="1">
                  <c:v>0.16250000000000001</c:v>
                </c:pt>
                <c:pt idx="2">
                  <c:v>0.20569999999999999</c:v>
                </c:pt>
              </c:numCache>
            </c:numRef>
          </c:val>
          <c:extLst>
            <c:ext xmlns:c16="http://schemas.microsoft.com/office/drawing/2014/chart" uri="{C3380CC4-5D6E-409C-BE32-E72D297353CC}">
              <c16:uniqueId val="{00000001-1CDD-4A4E-8F61-76ED95AC9330}"/>
            </c:ext>
          </c:extLst>
        </c:ser>
        <c:ser>
          <c:idx val="2"/>
          <c:order val="2"/>
          <c:tx>
            <c:strRef>
              <c:f>'[Charts for Sweden Report 2024.xlsx]Hybrid'!$T$5</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2024.xlsx]Hybrid'!$U$2:$W$2</c:f>
              <c:strCache>
                <c:ptCount val="3"/>
                <c:pt idx="0">
                  <c:v>Ireland</c:v>
                </c:pt>
                <c:pt idx="1">
                  <c:v>England</c:v>
                </c:pt>
                <c:pt idx="2">
                  <c:v>Sweden</c:v>
                </c:pt>
              </c:strCache>
            </c:strRef>
          </c:cat>
          <c:val>
            <c:numRef>
              <c:f>'[Charts for Sweden Report 2024.xlsx]Hybrid'!$U$5:$W$5</c:f>
              <c:numCache>
                <c:formatCode>0%</c:formatCode>
                <c:ptCount val="3"/>
                <c:pt idx="0">
                  <c:v>0.68059999999999998</c:v>
                </c:pt>
                <c:pt idx="1">
                  <c:v>0.72329999999999994</c:v>
                </c:pt>
                <c:pt idx="2">
                  <c:v>0.62759999999999994</c:v>
                </c:pt>
              </c:numCache>
            </c:numRef>
          </c:val>
          <c:extLst>
            <c:ext xmlns:c16="http://schemas.microsoft.com/office/drawing/2014/chart" uri="{C3380CC4-5D6E-409C-BE32-E72D297353CC}">
              <c16:uniqueId val="{00000002-1CDD-4A4E-8F61-76ED95AC9330}"/>
            </c:ext>
          </c:extLst>
        </c:ser>
        <c:dLbls>
          <c:showLegendKey val="0"/>
          <c:showVal val="0"/>
          <c:showCatName val="0"/>
          <c:showSerName val="0"/>
          <c:showPercent val="0"/>
          <c:showBubbleSize val="0"/>
        </c:dLbls>
        <c:gapWidth val="150"/>
        <c:overlap val="100"/>
        <c:axId val="1759361680"/>
        <c:axId val="1852131296"/>
      </c:barChart>
      <c:catAx>
        <c:axId val="175936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52131296"/>
        <c:crosses val="autoZero"/>
        <c:auto val="1"/>
        <c:lblAlgn val="ctr"/>
        <c:lblOffset val="100"/>
        <c:noMultiLvlLbl val="0"/>
      </c:catAx>
      <c:valAx>
        <c:axId val="18521312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593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 for Sweden Report 2024.xlsx]Hybrid'!$Q$88</c:f>
              <c:strCache>
                <c:ptCount val="1"/>
                <c:pt idx="0">
                  <c:v>Ireland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2024.xlsx]Hybrid'!$P$89:$P$94</c:f>
              <c:strCache>
                <c:ptCount val="6"/>
                <c:pt idx="0">
                  <c:v>Time sheets or other tracking method</c:v>
                </c:pt>
                <c:pt idx="1">
                  <c:v>Encouraging employees not to answer email outside working hours</c:v>
                </c:pt>
                <c:pt idx="2">
                  <c:v>Company-wide communications, e.g., from HR department</c:v>
                </c:pt>
                <c:pt idx="3">
                  <c:v>Regular formal conversations/reminders from line manager</c:v>
                </c:pt>
                <c:pt idx="4">
                  <c:v>Regular informal conversations/reminders from line manager</c:v>
                </c:pt>
                <c:pt idx="5">
                  <c:v>Role modelling behaviour from managers</c:v>
                </c:pt>
              </c:strCache>
            </c:strRef>
          </c:cat>
          <c:val>
            <c:numRef>
              <c:f>'[Charts for Sweden Report 2024.xlsx]Hybrid'!$Q$89:$Q$94</c:f>
              <c:numCache>
                <c:formatCode>0%</c:formatCode>
                <c:ptCount val="6"/>
                <c:pt idx="0">
                  <c:v>0.54299999999999993</c:v>
                </c:pt>
                <c:pt idx="1">
                  <c:v>0.73790000000000011</c:v>
                </c:pt>
                <c:pt idx="2">
                  <c:v>0.67079999999999995</c:v>
                </c:pt>
                <c:pt idx="3">
                  <c:v>0.64170000000000005</c:v>
                </c:pt>
                <c:pt idx="4">
                  <c:v>0.85560000000000003</c:v>
                </c:pt>
                <c:pt idx="5">
                  <c:v>0.62649999999999995</c:v>
                </c:pt>
              </c:numCache>
            </c:numRef>
          </c:val>
          <c:extLst>
            <c:ext xmlns:c16="http://schemas.microsoft.com/office/drawing/2014/chart" uri="{C3380CC4-5D6E-409C-BE32-E72D297353CC}">
              <c16:uniqueId val="{00000000-56FD-4797-A115-A0EF8FA09F5F}"/>
            </c:ext>
          </c:extLst>
        </c:ser>
        <c:ser>
          <c:idx val="1"/>
          <c:order val="1"/>
          <c:tx>
            <c:strRef>
              <c:f>'[Charts for Sweden Report 2024.xlsx]Hybrid'!$R$88</c:f>
              <c:strCache>
                <c:ptCount val="1"/>
                <c:pt idx="0">
                  <c:v>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2024.xlsx]Hybrid'!$P$89:$P$94</c:f>
              <c:strCache>
                <c:ptCount val="6"/>
                <c:pt idx="0">
                  <c:v>Time sheets or other tracking method</c:v>
                </c:pt>
                <c:pt idx="1">
                  <c:v>Encouraging employees not to answer email outside working hours</c:v>
                </c:pt>
                <c:pt idx="2">
                  <c:v>Company-wide communications, e.g., from HR department</c:v>
                </c:pt>
                <c:pt idx="3">
                  <c:v>Regular formal conversations/reminders from line manager</c:v>
                </c:pt>
                <c:pt idx="4">
                  <c:v>Regular informal conversations/reminders from line manager</c:v>
                </c:pt>
                <c:pt idx="5">
                  <c:v>Role modelling behaviour from managers</c:v>
                </c:pt>
              </c:strCache>
            </c:strRef>
          </c:cat>
          <c:val>
            <c:numRef>
              <c:f>'[Charts for Sweden Report 2024.xlsx]Hybrid'!$R$89:$R$94</c:f>
              <c:numCache>
                <c:formatCode>0%</c:formatCode>
                <c:ptCount val="6"/>
                <c:pt idx="0">
                  <c:v>0.44189999999999996</c:v>
                </c:pt>
                <c:pt idx="1">
                  <c:v>0.75680000000000003</c:v>
                </c:pt>
                <c:pt idx="2">
                  <c:v>0.67480000000000007</c:v>
                </c:pt>
                <c:pt idx="3">
                  <c:v>0.70219999999999994</c:v>
                </c:pt>
                <c:pt idx="4">
                  <c:v>0.88459999999999994</c:v>
                </c:pt>
                <c:pt idx="5">
                  <c:v>0.71519999999999995</c:v>
                </c:pt>
              </c:numCache>
            </c:numRef>
          </c:val>
          <c:extLst>
            <c:ext xmlns:c16="http://schemas.microsoft.com/office/drawing/2014/chart" uri="{C3380CC4-5D6E-409C-BE32-E72D297353CC}">
              <c16:uniqueId val="{00000001-56FD-4797-A115-A0EF8FA09F5F}"/>
            </c:ext>
          </c:extLst>
        </c:ser>
        <c:ser>
          <c:idx val="2"/>
          <c:order val="2"/>
          <c:tx>
            <c:strRef>
              <c:f>'[Charts for Sweden Report 2024.xlsx]Hybrid'!$S$88</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Sweden Report 2024.xlsx]Hybrid'!$P$89:$P$94</c:f>
              <c:strCache>
                <c:ptCount val="6"/>
                <c:pt idx="0">
                  <c:v>Time sheets or other tracking method</c:v>
                </c:pt>
                <c:pt idx="1">
                  <c:v>Encouraging employees not to answer email outside working hours</c:v>
                </c:pt>
                <c:pt idx="2">
                  <c:v>Company-wide communications, e.g., from HR department</c:v>
                </c:pt>
                <c:pt idx="3">
                  <c:v>Regular formal conversations/reminders from line manager</c:v>
                </c:pt>
                <c:pt idx="4">
                  <c:v>Regular informal conversations/reminders from line manager</c:v>
                </c:pt>
                <c:pt idx="5">
                  <c:v>Role modelling behaviour from managers</c:v>
                </c:pt>
              </c:strCache>
            </c:strRef>
          </c:cat>
          <c:val>
            <c:numRef>
              <c:f>'[Charts for Sweden Report 2024.xlsx]Hybrid'!$S$89:$S$94</c:f>
              <c:numCache>
                <c:formatCode>0%</c:formatCode>
                <c:ptCount val="6"/>
                <c:pt idx="0">
                  <c:v>0.62619999999999998</c:v>
                </c:pt>
                <c:pt idx="1">
                  <c:v>0.66439999999999999</c:v>
                </c:pt>
                <c:pt idx="2">
                  <c:v>0.66920000000000002</c:v>
                </c:pt>
                <c:pt idx="3">
                  <c:v>0.72239999999999993</c:v>
                </c:pt>
                <c:pt idx="4">
                  <c:v>0.83239999999999992</c:v>
                </c:pt>
                <c:pt idx="5">
                  <c:v>0.85799999999999998</c:v>
                </c:pt>
              </c:numCache>
            </c:numRef>
          </c:val>
          <c:extLst>
            <c:ext xmlns:c16="http://schemas.microsoft.com/office/drawing/2014/chart" uri="{C3380CC4-5D6E-409C-BE32-E72D297353CC}">
              <c16:uniqueId val="{00000002-56FD-4797-A115-A0EF8FA09F5F}"/>
            </c:ext>
          </c:extLst>
        </c:ser>
        <c:dLbls>
          <c:showLegendKey val="0"/>
          <c:showVal val="0"/>
          <c:showCatName val="0"/>
          <c:showSerName val="0"/>
          <c:showPercent val="0"/>
          <c:showBubbleSize val="0"/>
        </c:dLbls>
        <c:gapWidth val="182"/>
        <c:axId val="1247383552"/>
        <c:axId val="1322967056"/>
      </c:barChart>
      <c:catAx>
        <c:axId val="124738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22967056"/>
        <c:crosses val="autoZero"/>
        <c:auto val="1"/>
        <c:lblAlgn val="ctr"/>
        <c:lblOffset val="100"/>
        <c:noMultiLvlLbl val="0"/>
      </c:catAx>
      <c:valAx>
        <c:axId val="1322967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738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Export decision-makers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dmX!$K$25</c:f>
              <c:strCache>
                <c:ptCount val="1"/>
                <c:pt idx="0">
                  <c:v>Persistent</c:v>
                </c:pt>
              </c:strCache>
            </c:strRef>
          </c:tx>
          <c:spPr>
            <a:solidFill>
              <a:schemeClr val="accent6"/>
            </a:solidFill>
            <a:ln>
              <a:noFill/>
            </a:ln>
            <a:effectLst/>
          </c:spPr>
          <c:invertIfNegative val="0"/>
          <c:dLbls>
            <c:dLbl>
              <c:idx val="0"/>
              <c:layout>
                <c:manualLayout>
                  <c:x val="-1.2050289368247924E-2"/>
                  <c:y val="2.9135757718968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35-4601-ACF0-DA786A056792}"/>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dmX!$J$26:$J$28</c:f>
              <c:strCache>
                <c:ptCount val="3"/>
                <c:pt idx="0">
                  <c:v>Share of women export DMs</c:v>
                </c:pt>
                <c:pt idx="1">
                  <c:v>Share of minority ethnic</c:v>
                </c:pt>
                <c:pt idx="2">
                  <c:v>Share of foreign-born</c:v>
                </c:pt>
              </c:strCache>
            </c:strRef>
          </c:cat>
          <c:val>
            <c:numRef>
              <c:f>dmX!$K$26:$K$28</c:f>
              <c:numCache>
                <c:formatCode>0%</c:formatCode>
                <c:ptCount val="3"/>
                <c:pt idx="0">
                  <c:v>0.27208814497642858</c:v>
                </c:pt>
                <c:pt idx="1">
                  <c:v>7.3501943189013375E-2</c:v>
                </c:pt>
                <c:pt idx="2">
                  <c:v>0.12182228981336105</c:v>
                </c:pt>
              </c:numCache>
            </c:numRef>
          </c:val>
          <c:extLst>
            <c:ext xmlns:c16="http://schemas.microsoft.com/office/drawing/2014/chart" uri="{C3380CC4-5D6E-409C-BE32-E72D297353CC}">
              <c16:uniqueId val="{00000000-FE45-4F43-B774-27B778BB1971}"/>
            </c:ext>
          </c:extLst>
        </c:ser>
        <c:ser>
          <c:idx val="1"/>
          <c:order val="1"/>
          <c:tx>
            <c:strRef>
              <c:f>dmX!$L$25</c:f>
              <c:strCache>
                <c:ptCount val="1"/>
                <c:pt idx="0">
                  <c:v>New</c:v>
                </c:pt>
              </c:strCache>
            </c:strRef>
          </c:tx>
          <c:spPr>
            <a:solidFill>
              <a:schemeClr val="accent4">
                <a:lumMod val="60000"/>
                <a:lumOff val="40000"/>
              </a:schemeClr>
            </a:solidFill>
            <a:ln>
              <a:noFill/>
            </a:ln>
            <a:effectLst/>
          </c:spPr>
          <c:invertIfNegative val="0"/>
          <c:dLbls>
            <c:dLbl>
              <c:idx val="0"/>
              <c:layout>
                <c:manualLayout>
                  <c:x val="1.03244864137075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B-4A53-A858-41999B8FA33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dmX!$J$26:$J$28</c:f>
              <c:strCache>
                <c:ptCount val="3"/>
                <c:pt idx="0">
                  <c:v>Share of women export DMs</c:v>
                </c:pt>
                <c:pt idx="1">
                  <c:v>Share of minority ethnic</c:v>
                </c:pt>
                <c:pt idx="2">
                  <c:v>Share of foreign-born</c:v>
                </c:pt>
              </c:strCache>
            </c:strRef>
          </c:cat>
          <c:val>
            <c:numRef>
              <c:f>dmX!$L$26:$L$28</c:f>
              <c:numCache>
                <c:formatCode>0%</c:formatCode>
                <c:ptCount val="3"/>
                <c:pt idx="0">
                  <c:v>0.27060104529616724</c:v>
                </c:pt>
                <c:pt idx="1">
                  <c:v>7.616161616161618E-2</c:v>
                </c:pt>
                <c:pt idx="2">
                  <c:v>0.16989898989898988</c:v>
                </c:pt>
              </c:numCache>
            </c:numRef>
          </c:val>
          <c:extLst>
            <c:ext xmlns:c16="http://schemas.microsoft.com/office/drawing/2014/chart" uri="{C3380CC4-5D6E-409C-BE32-E72D297353CC}">
              <c16:uniqueId val="{00000001-FE45-4F43-B774-27B778BB1971}"/>
            </c:ext>
          </c:extLst>
        </c:ser>
        <c:ser>
          <c:idx val="2"/>
          <c:order val="2"/>
          <c:tx>
            <c:strRef>
              <c:f>dmX!$M$25</c:f>
              <c:strCache>
                <c:ptCount val="1"/>
                <c:pt idx="0">
                  <c:v>Intermittent</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dmX!$J$26:$J$28</c:f>
              <c:strCache>
                <c:ptCount val="3"/>
                <c:pt idx="0">
                  <c:v>Share of women export DMs</c:v>
                </c:pt>
                <c:pt idx="1">
                  <c:v>Share of minority ethnic</c:v>
                </c:pt>
                <c:pt idx="2">
                  <c:v>Share of foreign-born</c:v>
                </c:pt>
              </c:strCache>
            </c:strRef>
          </c:cat>
          <c:val>
            <c:numRef>
              <c:f>dmX!$M$26:$M$28</c:f>
              <c:numCache>
                <c:formatCode>0%</c:formatCode>
                <c:ptCount val="3"/>
                <c:pt idx="0">
                  <c:v>0.18938511326860843</c:v>
                </c:pt>
                <c:pt idx="1">
                  <c:v>4.9935275080906144E-2</c:v>
                </c:pt>
                <c:pt idx="2">
                  <c:v>0.12983818770226541</c:v>
                </c:pt>
              </c:numCache>
            </c:numRef>
          </c:val>
          <c:extLst>
            <c:ext xmlns:c16="http://schemas.microsoft.com/office/drawing/2014/chart" uri="{C3380CC4-5D6E-409C-BE32-E72D297353CC}">
              <c16:uniqueId val="{00000002-FE45-4F43-B774-27B778BB1971}"/>
            </c:ext>
          </c:extLst>
        </c:ser>
        <c:dLbls>
          <c:dLblPos val="outEnd"/>
          <c:showLegendKey val="0"/>
          <c:showVal val="1"/>
          <c:showCatName val="0"/>
          <c:showSerName val="0"/>
          <c:showPercent val="0"/>
          <c:showBubbleSize val="0"/>
        </c:dLbls>
        <c:gapWidth val="219"/>
        <c:overlap val="-27"/>
        <c:axId val="1303857375"/>
        <c:axId val="658073711"/>
      </c:barChart>
      <c:catAx>
        <c:axId val="130385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073711"/>
        <c:crosses val="autoZero"/>
        <c:auto val="1"/>
        <c:lblAlgn val="ctr"/>
        <c:lblOffset val="100"/>
        <c:noMultiLvlLbl val="0"/>
      </c:catAx>
      <c:valAx>
        <c:axId val="658073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03857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000" b="1" dirty="0"/>
              <a:t>Connections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ConnectALL!$S$8</c:f>
              <c:strCache>
                <c:ptCount val="1"/>
                <c:pt idx="0">
                  <c:v>Persistent</c:v>
                </c:pt>
              </c:strCache>
            </c:strRef>
          </c:tx>
          <c:spPr>
            <a:solidFill>
              <a:schemeClr val="accent6">
                <a:lumMod val="60000"/>
                <a:lumOff val="40000"/>
              </a:schemeClr>
            </a:solidFill>
            <a:ln>
              <a:noFill/>
            </a:ln>
            <a:effectLst/>
          </c:spPr>
          <c:invertIfNegative val="0"/>
          <c:dLbls>
            <c:dLbl>
              <c:idx val="0"/>
              <c:layout>
                <c:manualLayout>
                  <c:x val="-9.890389562975615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6A-44EB-9092-35BA761A5AE3}"/>
                </c:ext>
              </c:extLst>
            </c:dLbl>
            <c:dLbl>
              <c:idx val="2"/>
              <c:layout>
                <c:manualLayout>
                  <c:x val="-1.780270121335610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6A-44EB-9092-35BA761A5AE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ConnectALL!$T$7:$V$7</c:f>
              <c:strCache>
                <c:ptCount val="3"/>
                <c:pt idx="0">
                  <c:v>UK business connections</c:v>
                </c:pt>
                <c:pt idx="1">
                  <c:v>Foreign business</c:v>
                </c:pt>
                <c:pt idx="2">
                  <c:v>Foreign personal</c:v>
                </c:pt>
              </c:strCache>
            </c:strRef>
          </c:cat>
          <c:val>
            <c:numRef>
              <c:f>ConnectALL!$T$8:$V$8</c:f>
              <c:numCache>
                <c:formatCode>###0%</c:formatCode>
                <c:ptCount val="3"/>
                <c:pt idx="0">
                  <c:v>0.96218771100607692</c:v>
                </c:pt>
                <c:pt idx="1">
                  <c:v>0.49223497636731944</c:v>
                </c:pt>
                <c:pt idx="2">
                  <c:v>0.14314652261985145</c:v>
                </c:pt>
              </c:numCache>
            </c:numRef>
          </c:val>
          <c:extLst>
            <c:ext xmlns:c16="http://schemas.microsoft.com/office/drawing/2014/chart" uri="{C3380CC4-5D6E-409C-BE32-E72D297353CC}">
              <c16:uniqueId val="{00000000-723B-41DB-B591-60CC29E3F8AC}"/>
            </c:ext>
          </c:extLst>
        </c:ser>
        <c:ser>
          <c:idx val="1"/>
          <c:order val="1"/>
          <c:tx>
            <c:strRef>
              <c:f>ConnectALL!$S$9</c:f>
              <c:strCache>
                <c:ptCount val="1"/>
                <c:pt idx="0">
                  <c:v>New</c:v>
                </c:pt>
              </c:strCache>
            </c:strRef>
          </c:tx>
          <c:spPr>
            <a:solidFill>
              <a:schemeClr val="accent4">
                <a:lumMod val="60000"/>
                <a:lumOff val="40000"/>
              </a:schemeClr>
            </a:solidFill>
            <a:ln>
              <a:noFill/>
            </a:ln>
            <a:effectLst/>
          </c:spPr>
          <c:invertIfNegative val="0"/>
          <c:dLbls>
            <c:dLbl>
              <c:idx val="0"/>
              <c:layout>
                <c:manualLayout>
                  <c:x val="5.934233737785369E-3"/>
                  <c:y val="3.36665794516693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6A-44EB-9092-35BA761A5AE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ConnectALL!$T$7:$V$7</c:f>
              <c:strCache>
                <c:ptCount val="3"/>
                <c:pt idx="0">
                  <c:v>UK business connections</c:v>
                </c:pt>
                <c:pt idx="1">
                  <c:v>Foreign business</c:v>
                </c:pt>
                <c:pt idx="2">
                  <c:v>Foreign personal</c:v>
                </c:pt>
              </c:strCache>
            </c:strRef>
          </c:cat>
          <c:val>
            <c:numRef>
              <c:f>ConnectALL!$T$9:$V$9</c:f>
              <c:numCache>
                <c:formatCode>###0%</c:formatCode>
                <c:ptCount val="3"/>
                <c:pt idx="0">
                  <c:v>0.92168674698795183</c:v>
                </c:pt>
                <c:pt idx="1">
                  <c:v>0.3253012048192771</c:v>
                </c:pt>
                <c:pt idx="2">
                  <c:v>0.12650602409638553</c:v>
                </c:pt>
              </c:numCache>
            </c:numRef>
          </c:val>
          <c:extLst>
            <c:ext xmlns:c16="http://schemas.microsoft.com/office/drawing/2014/chart" uri="{C3380CC4-5D6E-409C-BE32-E72D297353CC}">
              <c16:uniqueId val="{00000001-723B-41DB-B591-60CC29E3F8AC}"/>
            </c:ext>
          </c:extLst>
        </c:ser>
        <c:ser>
          <c:idx val="2"/>
          <c:order val="2"/>
          <c:tx>
            <c:strRef>
              <c:f>ConnectALL!$S$10</c:f>
              <c:strCache>
                <c:ptCount val="1"/>
                <c:pt idx="0">
                  <c:v>Intermittent</c:v>
                </c:pt>
              </c:strCache>
            </c:strRef>
          </c:tx>
          <c:spPr>
            <a:solidFill>
              <a:schemeClr val="accent2">
                <a:lumMod val="75000"/>
              </a:schemeClr>
            </a:solidFill>
            <a:ln>
              <a:noFill/>
            </a:ln>
            <a:effectLst/>
          </c:spPr>
          <c:invertIfNegative val="0"/>
          <c:dLbls>
            <c:dLbl>
              <c:idx val="0"/>
              <c:layout>
                <c:manualLayout>
                  <c:x val="1.5824623300760947E-2"/>
                  <c:y val="1.00999738355008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6A-44EB-9092-35BA761A5AE3}"/>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ConnectALL!$T$7:$V$7</c:f>
              <c:strCache>
                <c:ptCount val="3"/>
                <c:pt idx="0">
                  <c:v>UK business connections</c:v>
                </c:pt>
                <c:pt idx="1">
                  <c:v>Foreign business</c:v>
                </c:pt>
                <c:pt idx="2">
                  <c:v>Foreign personal</c:v>
                </c:pt>
              </c:strCache>
            </c:strRef>
          </c:cat>
          <c:val>
            <c:numRef>
              <c:f>ConnectALL!$T$10:$V$10</c:f>
              <c:numCache>
                <c:formatCode>###0%</c:formatCode>
                <c:ptCount val="3"/>
                <c:pt idx="0">
                  <c:v>0.93846153846153835</c:v>
                </c:pt>
                <c:pt idx="1">
                  <c:v>0.46153846153846151</c:v>
                </c:pt>
                <c:pt idx="2">
                  <c:v>0.18461538461538463</c:v>
                </c:pt>
              </c:numCache>
            </c:numRef>
          </c:val>
          <c:extLst>
            <c:ext xmlns:c16="http://schemas.microsoft.com/office/drawing/2014/chart" uri="{C3380CC4-5D6E-409C-BE32-E72D297353CC}">
              <c16:uniqueId val="{00000002-723B-41DB-B591-60CC29E3F8AC}"/>
            </c:ext>
          </c:extLst>
        </c:ser>
        <c:dLbls>
          <c:dLblPos val="outEnd"/>
          <c:showLegendKey val="0"/>
          <c:showVal val="1"/>
          <c:showCatName val="0"/>
          <c:showSerName val="0"/>
          <c:showPercent val="0"/>
          <c:showBubbleSize val="0"/>
        </c:dLbls>
        <c:gapWidth val="219"/>
        <c:overlap val="-27"/>
        <c:axId val="741142272"/>
        <c:axId val="722335776"/>
      </c:barChart>
      <c:catAx>
        <c:axId val="74114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2335776"/>
        <c:crosses val="autoZero"/>
        <c:auto val="1"/>
        <c:lblAlgn val="ctr"/>
        <c:lblOffset val="100"/>
        <c:noMultiLvlLbl val="0"/>
      </c:catAx>
      <c:valAx>
        <c:axId val="722335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114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000" b="1" dirty="0"/>
              <a:t>Did a firm receive business advice/support for exporting?</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317223043912792"/>
          <c:y val="0.36519798725442726"/>
          <c:w val="0.35658687731398164"/>
          <c:h val="0.5329906531641682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3B-4315-AAAA-9C142D0683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3B-4315-AAAA-9C142D0683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3B-4315-AAAA-9C142D0683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3B-4315-AAAA-9C142D0683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43B-4315-AAAA-9C142D068310}"/>
              </c:ext>
            </c:extLst>
          </c:dPt>
          <c:dLbls>
            <c:dLbl>
              <c:idx val="0"/>
              <c:tx>
                <c:rich>
                  <a:bodyPr/>
                  <a:lstStyle/>
                  <a:p>
                    <a:fld id="{0F667E65-936E-4F0A-97C6-CE47E7FFD150}" type="CATEGORYNAME">
                      <a:rPr lang="en-US" b="1"/>
                      <a:pPr/>
                      <a:t>[CATEGORY NAME]</a:t>
                    </a:fld>
                    <a:r>
                      <a:rPr lang="en-US" b="1" baseline="0" dirty="0"/>
                      <a:t>
</a:t>
                    </a:r>
                    <a:fld id="{FA38F48E-1C1B-42EF-A3CB-8944276CC020}" type="PERCENTAGE">
                      <a:rPr lang="en-US" b="1" baseline="0"/>
                      <a:pPr/>
                      <a:t>[PERCENTAGE]</a:t>
                    </a:fld>
                    <a:endParaRPr lang="en-US" b="1"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3B-4315-AAAA-9C142D068310}"/>
                </c:ext>
              </c:extLst>
            </c:dLbl>
            <c:dLbl>
              <c:idx val="1"/>
              <c:layout>
                <c:manualLayout>
                  <c:x val="9.2989675641659208E-8"/>
                  <c:y val="-1.529724228061405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3193185493387406"/>
                      <c:h val="0.32198496774931795"/>
                    </c:manualLayout>
                  </c15:layout>
                </c:ext>
                <c:ext xmlns:c16="http://schemas.microsoft.com/office/drawing/2014/chart" uri="{C3380CC4-5D6E-409C-BE32-E72D297353CC}">
                  <c16:uniqueId val="{00000003-B43B-4315-AAAA-9C142D068310}"/>
                </c:ext>
              </c:extLst>
            </c:dLbl>
            <c:dLbl>
              <c:idx val="2"/>
              <c:dLblPos val="outEnd"/>
              <c:showLegendKey val="0"/>
              <c:showVal val="0"/>
              <c:showCatName val="1"/>
              <c:showSerName val="0"/>
              <c:showPercent val="1"/>
              <c:showBubbleSize val="0"/>
              <c:extLst>
                <c:ext xmlns:c15="http://schemas.microsoft.com/office/drawing/2012/chart" uri="{CE6537A1-D6FC-4f65-9D91-7224C49458BB}">
                  <c15:layout>
                    <c:manualLayout>
                      <c:w val="0.37117758484368635"/>
                      <c:h val="0.28424639619189918"/>
                    </c:manualLayout>
                  </c15:layout>
                </c:ext>
                <c:ext xmlns:c16="http://schemas.microsoft.com/office/drawing/2014/chart" uri="{C3380CC4-5D6E-409C-BE32-E72D297353CC}">
                  <c16:uniqueId val="{00000005-B43B-4315-AAAA-9C142D068310}"/>
                </c:ext>
              </c:extLst>
            </c:dLbl>
            <c:dLbl>
              <c:idx val="3"/>
              <c:layout>
                <c:manualLayout>
                  <c:x val="-1.5352429053463962E-3"/>
                  <c:y val="6.631303953286200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027043112338205"/>
                      <c:h val="0.2423150699731684"/>
                    </c:manualLayout>
                  </c15:layout>
                </c:ext>
                <c:ext xmlns:c16="http://schemas.microsoft.com/office/drawing/2014/chart" uri="{C3380CC4-5D6E-409C-BE32-E72D297353CC}">
                  <c16:uniqueId val="{00000007-B43B-4315-AAAA-9C142D068310}"/>
                </c:ext>
              </c:extLst>
            </c:dLbl>
            <c:dLbl>
              <c:idx val="4"/>
              <c:delete val="1"/>
              <c:extLst>
                <c:ext xmlns:c15="http://schemas.microsoft.com/office/drawing/2012/chart" uri="{CE6537A1-D6FC-4f65-9D91-7224C49458BB}"/>
                <c:ext xmlns:c16="http://schemas.microsoft.com/office/drawing/2014/chart" uri="{C3380CC4-5D6E-409C-BE32-E72D297353CC}">
                  <c16:uniqueId val="{00000009-B43B-4315-AAAA-9C142D068310}"/>
                </c:ext>
              </c:extLst>
            </c:dLbl>
            <c:spPr>
              <a:no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Support!$C$4:$C$8</c:f>
              <c:strCache>
                <c:ptCount val="5"/>
                <c:pt idx="0">
                  <c:v>Yes</c:v>
                </c:pt>
                <c:pt idx="1">
                  <c:v>No, the firm sought, but did not receive any</c:v>
                </c:pt>
                <c:pt idx="2">
                  <c:v>No, but the firm did not seek any</c:v>
                </c:pt>
                <c:pt idx="3">
                  <c:v>Don’t know</c:v>
                </c:pt>
                <c:pt idx="4">
                  <c:v>Refused</c:v>
                </c:pt>
              </c:strCache>
            </c:strRef>
          </c:cat>
          <c:val>
            <c:numRef>
              <c:f>Support!$D$4:$D$8</c:f>
              <c:numCache>
                <c:formatCode>###0</c:formatCode>
                <c:ptCount val="5"/>
                <c:pt idx="0">
                  <c:v>527</c:v>
                </c:pt>
                <c:pt idx="1">
                  <c:v>117</c:v>
                </c:pt>
                <c:pt idx="2">
                  <c:v>1041</c:v>
                </c:pt>
                <c:pt idx="3">
                  <c:v>64</c:v>
                </c:pt>
                <c:pt idx="4">
                  <c:v>1</c:v>
                </c:pt>
              </c:numCache>
            </c:numRef>
          </c:val>
          <c:extLst>
            <c:ext xmlns:c16="http://schemas.microsoft.com/office/drawing/2014/chart" uri="{C3380CC4-5D6E-409C-BE32-E72D297353CC}">
              <c16:uniqueId val="{0000000A-B43B-4315-AAAA-9C142D068310}"/>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Adaptation (ICA)</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sector.xlsx]sector'!$A$93</c:f>
              <c:strCache>
                <c:ptCount val="1"/>
                <c:pt idx="0">
                  <c:v>Manufacturing </c:v>
                </c:pt>
              </c:strCache>
            </c:strRef>
          </c:tx>
          <c:spPr>
            <a:solidFill>
              <a:schemeClr val="accent6"/>
            </a:solidFill>
            <a:ln>
              <a:noFill/>
            </a:ln>
            <a:effectLst/>
          </c:spPr>
          <c:invertIfNegative val="0"/>
          <c:cat>
            <c:strRef>
              <c:f>'[Descriptives by sector.xlsx]sector'!$B$91:$B$92</c:f>
              <c:strCache>
                <c:ptCount val="2"/>
                <c:pt idx="1">
                  <c:v>Intensity of climate adaptation (ICA)</c:v>
                </c:pt>
              </c:strCache>
            </c:strRef>
          </c:cat>
          <c:val>
            <c:numRef>
              <c:f>'[Descriptives by sector.xlsx]sector'!$B$93</c:f>
              <c:numCache>
                <c:formatCode>0.00</c:formatCode>
                <c:ptCount val="1"/>
                <c:pt idx="0">
                  <c:v>0.43980000000000002</c:v>
                </c:pt>
              </c:numCache>
            </c:numRef>
          </c:val>
          <c:extLst>
            <c:ext xmlns:c16="http://schemas.microsoft.com/office/drawing/2014/chart" uri="{C3380CC4-5D6E-409C-BE32-E72D297353CC}">
              <c16:uniqueId val="{00000000-59A1-4311-82C8-7426489E7140}"/>
            </c:ext>
          </c:extLst>
        </c:ser>
        <c:ser>
          <c:idx val="1"/>
          <c:order val="1"/>
          <c:tx>
            <c:strRef>
              <c:f>'[Descriptives by sector.xlsx]sector'!$A$94</c:f>
              <c:strCache>
                <c:ptCount val="1"/>
                <c:pt idx="0">
                  <c:v>Construction </c:v>
                </c:pt>
              </c:strCache>
            </c:strRef>
          </c:tx>
          <c:spPr>
            <a:solidFill>
              <a:schemeClr val="accent5"/>
            </a:solidFill>
            <a:ln>
              <a:noFill/>
            </a:ln>
            <a:effectLst/>
          </c:spPr>
          <c:invertIfNegative val="0"/>
          <c:cat>
            <c:strRef>
              <c:f>'[Descriptives by sector.xlsx]sector'!$B$91:$B$92</c:f>
              <c:strCache>
                <c:ptCount val="2"/>
                <c:pt idx="1">
                  <c:v>Intensity of climate adaptation (ICA)</c:v>
                </c:pt>
              </c:strCache>
            </c:strRef>
          </c:cat>
          <c:val>
            <c:numRef>
              <c:f>'[Descriptives by sector.xlsx]sector'!$B$94</c:f>
              <c:numCache>
                <c:formatCode>0.00</c:formatCode>
                <c:ptCount val="1"/>
                <c:pt idx="0">
                  <c:v>0.31869999999999998</c:v>
                </c:pt>
              </c:numCache>
            </c:numRef>
          </c:val>
          <c:extLst>
            <c:ext xmlns:c16="http://schemas.microsoft.com/office/drawing/2014/chart" uri="{C3380CC4-5D6E-409C-BE32-E72D297353CC}">
              <c16:uniqueId val="{00000001-59A1-4311-82C8-7426489E7140}"/>
            </c:ext>
          </c:extLst>
        </c:ser>
        <c:ser>
          <c:idx val="2"/>
          <c:order val="2"/>
          <c:tx>
            <c:strRef>
              <c:f>'[Descriptives by sector.xlsx]sector'!$A$95</c:f>
              <c:strCache>
                <c:ptCount val="1"/>
                <c:pt idx="0">
                  <c:v>Services </c:v>
                </c:pt>
              </c:strCache>
            </c:strRef>
          </c:tx>
          <c:spPr>
            <a:solidFill>
              <a:schemeClr val="accent4"/>
            </a:solidFill>
            <a:ln>
              <a:noFill/>
            </a:ln>
            <a:effectLst/>
          </c:spPr>
          <c:invertIfNegative val="0"/>
          <c:cat>
            <c:strRef>
              <c:f>'[Descriptives by sector.xlsx]sector'!$B$91:$B$92</c:f>
              <c:strCache>
                <c:ptCount val="2"/>
                <c:pt idx="1">
                  <c:v>Intensity of climate adaptation (ICA)</c:v>
                </c:pt>
              </c:strCache>
            </c:strRef>
          </c:cat>
          <c:val>
            <c:numRef>
              <c:f>'[Descriptives by sector.xlsx]sector'!$B$95</c:f>
              <c:numCache>
                <c:formatCode>0.00</c:formatCode>
                <c:ptCount val="1"/>
                <c:pt idx="0">
                  <c:v>0.39729999999999999</c:v>
                </c:pt>
              </c:numCache>
            </c:numRef>
          </c:val>
          <c:extLst>
            <c:ext xmlns:c16="http://schemas.microsoft.com/office/drawing/2014/chart" uri="{C3380CC4-5D6E-409C-BE32-E72D297353CC}">
              <c16:uniqueId val="{00000002-59A1-4311-82C8-7426489E7140}"/>
            </c:ext>
          </c:extLst>
        </c:ser>
        <c:ser>
          <c:idx val="3"/>
          <c:order val="3"/>
          <c:tx>
            <c:strRef>
              <c:f>'[Descriptives by sector.xlsx]sector'!$A$96</c:f>
              <c:strCache>
                <c:ptCount val="1"/>
                <c:pt idx="0">
                  <c:v>Infrastructure</c:v>
                </c:pt>
              </c:strCache>
            </c:strRef>
          </c:tx>
          <c:spPr>
            <a:solidFill>
              <a:schemeClr val="accent6">
                <a:lumMod val="60000"/>
              </a:schemeClr>
            </a:solidFill>
            <a:ln>
              <a:noFill/>
            </a:ln>
            <a:effectLst/>
          </c:spPr>
          <c:invertIfNegative val="0"/>
          <c:cat>
            <c:strRef>
              <c:f>'[Descriptives by sector.xlsx]sector'!$B$91:$B$92</c:f>
              <c:strCache>
                <c:ptCount val="2"/>
                <c:pt idx="1">
                  <c:v>Intensity of climate adaptation (ICA)</c:v>
                </c:pt>
              </c:strCache>
            </c:strRef>
          </c:cat>
          <c:val>
            <c:numRef>
              <c:f>'[Descriptives by sector.xlsx]sector'!$B$96</c:f>
              <c:numCache>
                <c:formatCode>0.00</c:formatCode>
                <c:ptCount val="1"/>
                <c:pt idx="0">
                  <c:v>0.41060000000000002</c:v>
                </c:pt>
              </c:numCache>
            </c:numRef>
          </c:val>
          <c:extLst>
            <c:ext xmlns:c16="http://schemas.microsoft.com/office/drawing/2014/chart" uri="{C3380CC4-5D6E-409C-BE32-E72D297353CC}">
              <c16:uniqueId val="{00000003-59A1-4311-82C8-7426489E7140}"/>
            </c:ext>
          </c:extLst>
        </c:ser>
        <c:dLbls>
          <c:showLegendKey val="0"/>
          <c:showVal val="0"/>
          <c:showCatName val="0"/>
          <c:showSerName val="0"/>
          <c:showPercent val="0"/>
          <c:showBubbleSize val="0"/>
        </c:dLbls>
        <c:gapWidth val="267"/>
        <c:overlap val="-43"/>
        <c:axId val="808503167"/>
        <c:axId val="304964607"/>
      </c:barChart>
      <c:catAx>
        <c:axId val="80850316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Arial Black" panose="020B0A04020102020204" pitchFamily="34" charset="0"/>
                <a:ea typeface="+mn-ea"/>
                <a:cs typeface="+mn-cs"/>
              </a:defRPr>
            </a:pPr>
            <a:endParaRPr lang="en-US"/>
          </a:p>
        </c:txPr>
        <c:crossAx val="304964607"/>
        <c:crosses val="autoZero"/>
        <c:auto val="1"/>
        <c:lblAlgn val="ctr"/>
        <c:lblOffset val="100"/>
        <c:noMultiLvlLbl val="0"/>
      </c:catAx>
      <c:valAx>
        <c:axId val="304964607"/>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808503167"/>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r>
              <a:rPr lang="en-GB"/>
              <a:t>Intensity of Climate Mitigation (ICM)</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Arial Black" panose="020B0A04020102020204" pitchFamily="34" charset="0"/>
              <a:ea typeface="+mj-ea"/>
              <a:cs typeface="+mj-cs"/>
            </a:defRPr>
          </a:pPr>
          <a:endParaRPr lang="en-US"/>
        </a:p>
      </c:txPr>
    </c:title>
    <c:autoTitleDeleted val="0"/>
    <c:plotArea>
      <c:layout/>
      <c:barChart>
        <c:barDir val="col"/>
        <c:grouping val="clustered"/>
        <c:varyColors val="0"/>
        <c:ser>
          <c:idx val="0"/>
          <c:order val="0"/>
          <c:tx>
            <c:strRef>
              <c:f>'[Descriptives by sector.xlsx]sector'!$A$93</c:f>
              <c:strCache>
                <c:ptCount val="1"/>
                <c:pt idx="0">
                  <c:v>Manufacturing </c:v>
                </c:pt>
              </c:strCache>
            </c:strRef>
          </c:tx>
          <c:spPr>
            <a:solidFill>
              <a:schemeClr val="accent6"/>
            </a:solidFill>
            <a:ln>
              <a:noFill/>
            </a:ln>
            <a:effectLst/>
          </c:spPr>
          <c:invertIfNegative val="0"/>
          <c:val>
            <c:numRef>
              <c:f>'[Descriptives by sector.xlsx]sector'!$C$93</c:f>
              <c:numCache>
                <c:formatCode>0.00</c:formatCode>
                <c:ptCount val="1"/>
                <c:pt idx="0">
                  <c:v>2.3269000000000002</c:v>
                </c:pt>
              </c:numCache>
            </c:numRef>
          </c:val>
          <c:extLst>
            <c:ext xmlns:c16="http://schemas.microsoft.com/office/drawing/2014/chart" uri="{C3380CC4-5D6E-409C-BE32-E72D297353CC}">
              <c16:uniqueId val="{00000000-50E1-4753-9630-7BE6314215D2}"/>
            </c:ext>
          </c:extLst>
        </c:ser>
        <c:ser>
          <c:idx val="1"/>
          <c:order val="1"/>
          <c:tx>
            <c:strRef>
              <c:f>'[Descriptives by sector.xlsx]sector'!$A$94</c:f>
              <c:strCache>
                <c:ptCount val="1"/>
                <c:pt idx="0">
                  <c:v>Construction </c:v>
                </c:pt>
              </c:strCache>
            </c:strRef>
          </c:tx>
          <c:spPr>
            <a:solidFill>
              <a:schemeClr val="accent5"/>
            </a:solidFill>
            <a:ln>
              <a:noFill/>
            </a:ln>
            <a:effectLst/>
          </c:spPr>
          <c:invertIfNegative val="0"/>
          <c:val>
            <c:numRef>
              <c:f>'[Descriptives by sector.xlsx]sector'!$C$94</c:f>
              <c:numCache>
                <c:formatCode>0.00</c:formatCode>
                <c:ptCount val="1"/>
                <c:pt idx="0">
                  <c:v>1.7785</c:v>
                </c:pt>
              </c:numCache>
            </c:numRef>
          </c:val>
          <c:extLst>
            <c:ext xmlns:c16="http://schemas.microsoft.com/office/drawing/2014/chart" uri="{C3380CC4-5D6E-409C-BE32-E72D297353CC}">
              <c16:uniqueId val="{00000001-50E1-4753-9630-7BE6314215D2}"/>
            </c:ext>
          </c:extLst>
        </c:ser>
        <c:ser>
          <c:idx val="2"/>
          <c:order val="2"/>
          <c:tx>
            <c:strRef>
              <c:f>'[Descriptives by sector.xlsx]sector'!$A$95</c:f>
              <c:strCache>
                <c:ptCount val="1"/>
                <c:pt idx="0">
                  <c:v>Services </c:v>
                </c:pt>
              </c:strCache>
            </c:strRef>
          </c:tx>
          <c:spPr>
            <a:solidFill>
              <a:schemeClr val="accent4"/>
            </a:solidFill>
            <a:ln>
              <a:noFill/>
            </a:ln>
            <a:effectLst/>
          </c:spPr>
          <c:invertIfNegative val="0"/>
          <c:val>
            <c:numRef>
              <c:f>'[Descriptives by sector.xlsx]sector'!$C$95</c:f>
              <c:numCache>
                <c:formatCode>0.00</c:formatCode>
                <c:ptCount val="1"/>
                <c:pt idx="0">
                  <c:v>1.9530000000000001</c:v>
                </c:pt>
              </c:numCache>
            </c:numRef>
          </c:val>
          <c:extLst>
            <c:ext xmlns:c16="http://schemas.microsoft.com/office/drawing/2014/chart" uri="{C3380CC4-5D6E-409C-BE32-E72D297353CC}">
              <c16:uniqueId val="{00000002-50E1-4753-9630-7BE6314215D2}"/>
            </c:ext>
          </c:extLst>
        </c:ser>
        <c:ser>
          <c:idx val="3"/>
          <c:order val="3"/>
          <c:tx>
            <c:strRef>
              <c:f>'[Descriptives by sector.xlsx]sector'!$A$96</c:f>
              <c:strCache>
                <c:ptCount val="1"/>
                <c:pt idx="0">
                  <c:v>Infrastructure</c:v>
                </c:pt>
              </c:strCache>
            </c:strRef>
          </c:tx>
          <c:spPr>
            <a:solidFill>
              <a:schemeClr val="accent6">
                <a:lumMod val="60000"/>
              </a:schemeClr>
            </a:solidFill>
            <a:ln>
              <a:noFill/>
            </a:ln>
            <a:effectLst/>
          </c:spPr>
          <c:invertIfNegative val="0"/>
          <c:val>
            <c:numRef>
              <c:f>'[Descriptives by sector.xlsx]sector'!$C$96</c:f>
              <c:numCache>
                <c:formatCode>0.00</c:formatCode>
                <c:ptCount val="1"/>
                <c:pt idx="0">
                  <c:v>1.9823</c:v>
                </c:pt>
              </c:numCache>
            </c:numRef>
          </c:val>
          <c:extLst>
            <c:ext xmlns:c16="http://schemas.microsoft.com/office/drawing/2014/chart" uri="{C3380CC4-5D6E-409C-BE32-E72D297353CC}">
              <c16:uniqueId val="{00000003-50E1-4753-9630-7BE6314215D2}"/>
            </c:ext>
          </c:extLst>
        </c:ser>
        <c:dLbls>
          <c:showLegendKey val="0"/>
          <c:showVal val="0"/>
          <c:showCatName val="0"/>
          <c:showSerName val="0"/>
          <c:showPercent val="0"/>
          <c:showBubbleSize val="0"/>
        </c:dLbls>
        <c:gapWidth val="267"/>
        <c:overlap val="-43"/>
        <c:axId val="915325471"/>
        <c:axId val="372366687"/>
      </c:barChart>
      <c:catAx>
        <c:axId val="915325471"/>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72366687"/>
        <c:crosses val="autoZero"/>
        <c:auto val="1"/>
        <c:lblAlgn val="ctr"/>
        <c:lblOffset val="100"/>
        <c:noMultiLvlLbl val="0"/>
      </c:catAx>
      <c:valAx>
        <c:axId val="372366687"/>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crossAx val="915325471"/>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Black" panose="020B0A04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8D426-35D3-43BC-954E-BDED4255EBF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EEAE631-A71C-4328-BF0B-175AA461A2E6}">
      <dgm:prSet/>
      <dgm:spPr/>
      <dgm:t>
        <a:bodyPr/>
        <a:lstStyle/>
        <a:p>
          <a:r>
            <a:rPr lang="en-US"/>
            <a:t>Rapid or systematic literature reviews</a:t>
          </a:r>
        </a:p>
      </dgm:t>
    </dgm:pt>
    <dgm:pt modelId="{01C64812-9AB9-4921-84D9-0110A8BC4E65}" type="parTrans" cxnId="{FD71398A-8702-4B97-84EF-E6CCB414DD0E}">
      <dgm:prSet/>
      <dgm:spPr/>
      <dgm:t>
        <a:bodyPr/>
        <a:lstStyle/>
        <a:p>
          <a:endParaRPr lang="en-US"/>
        </a:p>
      </dgm:t>
    </dgm:pt>
    <dgm:pt modelId="{D1B9CD9C-8F48-4C12-9E4B-66622FF9DE96}" type="sibTrans" cxnId="{FD71398A-8702-4B97-84EF-E6CCB414DD0E}">
      <dgm:prSet/>
      <dgm:spPr/>
      <dgm:t>
        <a:bodyPr/>
        <a:lstStyle/>
        <a:p>
          <a:endParaRPr lang="en-US"/>
        </a:p>
      </dgm:t>
    </dgm:pt>
    <dgm:pt modelId="{DAFE1677-09E4-4014-8D0D-4C146F861D8B}">
      <dgm:prSet/>
      <dgm:spPr/>
      <dgm:t>
        <a:bodyPr/>
        <a:lstStyle/>
        <a:p>
          <a:r>
            <a:rPr lang="en-US"/>
            <a:t>Collaborative primary research</a:t>
          </a:r>
        </a:p>
      </dgm:t>
    </dgm:pt>
    <dgm:pt modelId="{58D76C09-FA60-4C60-BE08-FD616934822F}" type="parTrans" cxnId="{EC4BFF4C-CC95-4644-BA22-0F5EEA8BC403}">
      <dgm:prSet/>
      <dgm:spPr/>
      <dgm:t>
        <a:bodyPr/>
        <a:lstStyle/>
        <a:p>
          <a:endParaRPr lang="en-US"/>
        </a:p>
      </dgm:t>
    </dgm:pt>
    <dgm:pt modelId="{8C9194B1-1713-4C08-A9D9-8290B8AF3B87}" type="sibTrans" cxnId="{EC4BFF4C-CC95-4644-BA22-0F5EEA8BC403}">
      <dgm:prSet/>
      <dgm:spPr/>
      <dgm:t>
        <a:bodyPr/>
        <a:lstStyle/>
        <a:p>
          <a:endParaRPr lang="en-US"/>
        </a:p>
      </dgm:t>
    </dgm:pt>
    <dgm:pt modelId="{CF0C2C31-BFC2-410B-9A9A-E3528D53BE70}">
      <dgm:prSet/>
      <dgm:spPr/>
      <dgm:t>
        <a:bodyPr/>
        <a:lstStyle/>
        <a:p>
          <a:r>
            <a:rPr lang="en-US"/>
            <a:t>Survey conduct and/or data matching </a:t>
          </a:r>
        </a:p>
      </dgm:t>
    </dgm:pt>
    <dgm:pt modelId="{93D80AE7-4FDC-49A3-B558-0350CC206F8C}" type="parTrans" cxnId="{755C911B-7FBB-4DCF-BBF9-4876D32662DE}">
      <dgm:prSet/>
      <dgm:spPr/>
      <dgm:t>
        <a:bodyPr/>
        <a:lstStyle/>
        <a:p>
          <a:endParaRPr lang="en-US"/>
        </a:p>
      </dgm:t>
    </dgm:pt>
    <dgm:pt modelId="{5ED4A1EB-1F4F-433E-BD34-FC8C19422350}" type="sibTrans" cxnId="{755C911B-7FBB-4DCF-BBF9-4876D32662DE}">
      <dgm:prSet/>
      <dgm:spPr/>
      <dgm:t>
        <a:bodyPr/>
        <a:lstStyle/>
        <a:p>
          <a:endParaRPr lang="en-US"/>
        </a:p>
      </dgm:t>
    </dgm:pt>
    <dgm:pt modelId="{79A84BC9-55E7-438F-81E4-4A7D24459048}">
      <dgm:prSet/>
      <dgm:spPr/>
      <dgm:t>
        <a:bodyPr/>
        <a:lstStyle/>
        <a:p>
          <a:r>
            <a:rPr lang="en-US"/>
            <a:t>Supporting policy development and design</a:t>
          </a:r>
        </a:p>
      </dgm:t>
    </dgm:pt>
    <dgm:pt modelId="{73D03B64-0CE7-461B-8A9D-01A76232FE99}" type="parTrans" cxnId="{BA732FE7-4423-4716-A5A2-045D59189966}">
      <dgm:prSet/>
      <dgm:spPr/>
      <dgm:t>
        <a:bodyPr/>
        <a:lstStyle/>
        <a:p>
          <a:endParaRPr lang="en-US"/>
        </a:p>
      </dgm:t>
    </dgm:pt>
    <dgm:pt modelId="{96610895-130F-4E5C-A491-3856B85D6E16}" type="sibTrans" cxnId="{BA732FE7-4423-4716-A5A2-045D59189966}">
      <dgm:prSet/>
      <dgm:spPr/>
      <dgm:t>
        <a:bodyPr/>
        <a:lstStyle/>
        <a:p>
          <a:endParaRPr lang="en-US"/>
        </a:p>
      </dgm:t>
    </dgm:pt>
    <dgm:pt modelId="{3D3857BD-D119-4A62-81F2-783CF97224FC}">
      <dgm:prSet/>
      <dgm:spPr/>
      <dgm:t>
        <a:bodyPr/>
        <a:lstStyle/>
        <a:p>
          <a:r>
            <a:rPr lang="en-US"/>
            <a:t>Building internal capacity (teach-ins)</a:t>
          </a:r>
        </a:p>
      </dgm:t>
    </dgm:pt>
    <dgm:pt modelId="{0C0C252D-1E22-432C-988E-E2A118A4DEB0}" type="parTrans" cxnId="{77251A97-26DC-48C9-B329-32F7BAA6ADA3}">
      <dgm:prSet/>
      <dgm:spPr/>
      <dgm:t>
        <a:bodyPr/>
        <a:lstStyle/>
        <a:p>
          <a:endParaRPr lang="en-US"/>
        </a:p>
      </dgm:t>
    </dgm:pt>
    <dgm:pt modelId="{45F4C4DC-56A7-4BE6-A728-44CF41BDBF35}" type="sibTrans" cxnId="{77251A97-26DC-48C9-B329-32F7BAA6ADA3}">
      <dgm:prSet/>
      <dgm:spPr/>
      <dgm:t>
        <a:bodyPr/>
        <a:lstStyle/>
        <a:p>
          <a:endParaRPr lang="en-US"/>
        </a:p>
      </dgm:t>
    </dgm:pt>
    <dgm:pt modelId="{6302C2F6-26E9-4B44-AC3C-0D0CF773DF3F}">
      <dgm:prSet/>
      <dgm:spPr/>
      <dgm:t>
        <a:bodyPr/>
        <a:lstStyle/>
        <a:p>
          <a:r>
            <a:rPr lang="en-US"/>
            <a:t>Convene round-tables or expert groups </a:t>
          </a:r>
        </a:p>
      </dgm:t>
    </dgm:pt>
    <dgm:pt modelId="{F751CA52-04CA-49D6-8C67-430209DAA638}" type="parTrans" cxnId="{4B45D201-E0D3-46FD-898F-86999D7DFBF7}">
      <dgm:prSet/>
      <dgm:spPr/>
      <dgm:t>
        <a:bodyPr/>
        <a:lstStyle/>
        <a:p>
          <a:endParaRPr lang="en-US"/>
        </a:p>
      </dgm:t>
    </dgm:pt>
    <dgm:pt modelId="{4D4B7FB9-D9A1-4839-BA92-68CBA7E8A7C3}" type="sibTrans" cxnId="{4B45D201-E0D3-46FD-898F-86999D7DFBF7}">
      <dgm:prSet/>
      <dgm:spPr/>
      <dgm:t>
        <a:bodyPr/>
        <a:lstStyle/>
        <a:p>
          <a:endParaRPr lang="en-US"/>
        </a:p>
      </dgm:t>
    </dgm:pt>
    <dgm:pt modelId="{33CF3A18-3886-5444-8501-6F2ED7A1944C}" type="pres">
      <dgm:prSet presAssocID="{5528D426-35D3-43BC-954E-BDED4255EBF3}" presName="diagram" presStyleCnt="0">
        <dgm:presLayoutVars>
          <dgm:dir/>
          <dgm:resizeHandles val="exact"/>
        </dgm:presLayoutVars>
      </dgm:prSet>
      <dgm:spPr/>
    </dgm:pt>
    <dgm:pt modelId="{F0B3E8D8-2E21-6549-BE3F-94B898BB6D02}" type="pres">
      <dgm:prSet presAssocID="{CEEAE631-A71C-4328-BF0B-175AA461A2E6}" presName="node" presStyleLbl="node1" presStyleIdx="0" presStyleCnt="6">
        <dgm:presLayoutVars>
          <dgm:bulletEnabled val="1"/>
        </dgm:presLayoutVars>
      </dgm:prSet>
      <dgm:spPr/>
    </dgm:pt>
    <dgm:pt modelId="{A394905D-33C2-9349-8891-BE9B6E190CCF}" type="pres">
      <dgm:prSet presAssocID="{D1B9CD9C-8F48-4C12-9E4B-66622FF9DE96}" presName="sibTrans" presStyleCnt="0"/>
      <dgm:spPr/>
    </dgm:pt>
    <dgm:pt modelId="{510EB2CB-4B39-E84F-BFE3-A5A7C0C3D03F}" type="pres">
      <dgm:prSet presAssocID="{DAFE1677-09E4-4014-8D0D-4C146F861D8B}" presName="node" presStyleLbl="node1" presStyleIdx="1" presStyleCnt="6">
        <dgm:presLayoutVars>
          <dgm:bulletEnabled val="1"/>
        </dgm:presLayoutVars>
      </dgm:prSet>
      <dgm:spPr/>
    </dgm:pt>
    <dgm:pt modelId="{B205A1BB-017E-8441-9A32-4317CE042286}" type="pres">
      <dgm:prSet presAssocID="{8C9194B1-1713-4C08-A9D9-8290B8AF3B87}" presName="sibTrans" presStyleCnt="0"/>
      <dgm:spPr/>
    </dgm:pt>
    <dgm:pt modelId="{4851FB89-CF4B-B049-93EA-528AC0B619CD}" type="pres">
      <dgm:prSet presAssocID="{CF0C2C31-BFC2-410B-9A9A-E3528D53BE70}" presName="node" presStyleLbl="node1" presStyleIdx="2" presStyleCnt="6">
        <dgm:presLayoutVars>
          <dgm:bulletEnabled val="1"/>
        </dgm:presLayoutVars>
      </dgm:prSet>
      <dgm:spPr/>
    </dgm:pt>
    <dgm:pt modelId="{8F95C06B-70F5-7545-B98C-738C5089CB62}" type="pres">
      <dgm:prSet presAssocID="{5ED4A1EB-1F4F-433E-BD34-FC8C19422350}" presName="sibTrans" presStyleCnt="0"/>
      <dgm:spPr/>
    </dgm:pt>
    <dgm:pt modelId="{468E5D2E-6C17-CB4B-8618-30CF4AFF0F6F}" type="pres">
      <dgm:prSet presAssocID="{79A84BC9-55E7-438F-81E4-4A7D24459048}" presName="node" presStyleLbl="node1" presStyleIdx="3" presStyleCnt="6">
        <dgm:presLayoutVars>
          <dgm:bulletEnabled val="1"/>
        </dgm:presLayoutVars>
      </dgm:prSet>
      <dgm:spPr/>
    </dgm:pt>
    <dgm:pt modelId="{44B98693-31BC-4D42-BF91-11B6858770DC}" type="pres">
      <dgm:prSet presAssocID="{96610895-130F-4E5C-A491-3856B85D6E16}" presName="sibTrans" presStyleCnt="0"/>
      <dgm:spPr/>
    </dgm:pt>
    <dgm:pt modelId="{687B0B82-E240-6A41-907C-2D7D5F33AD70}" type="pres">
      <dgm:prSet presAssocID="{3D3857BD-D119-4A62-81F2-783CF97224FC}" presName="node" presStyleLbl="node1" presStyleIdx="4" presStyleCnt="6">
        <dgm:presLayoutVars>
          <dgm:bulletEnabled val="1"/>
        </dgm:presLayoutVars>
      </dgm:prSet>
      <dgm:spPr/>
    </dgm:pt>
    <dgm:pt modelId="{CCF931AA-89FF-CF4C-8622-0F79287BDEB5}" type="pres">
      <dgm:prSet presAssocID="{45F4C4DC-56A7-4BE6-A728-44CF41BDBF35}" presName="sibTrans" presStyleCnt="0"/>
      <dgm:spPr/>
    </dgm:pt>
    <dgm:pt modelId="{1209D45F-574D-0348-8D97-6B0FEB1689E8}" type="pres">
      <dgm:prSet presAssocID="{6302C2F6-26E9-4B44-AC3C-0D0CF773DF3F}" presName="node" presStyleLbl="node1" presStyleIdx="5" presStyleCnt="6">
        <dgm:presLayoutVars>
          <dgm:bulletEnabled val="1"/>
        </dgm:presLayoutVars>
      </dgm:prSet>
      <dgm:spPr/>
    </dgm:pt>
  </dgm:ptLst>
  <dgm:cxnLst>
    <dgm:cxn modelId="{4B45D201-E0D3-46FD-898F-86999D7DFBF7}" srcId="{5528D426-35D3-43BC-954E-BDED4255EBF3}" destId="{6302C2F6-26E9-4B44-AC3C-0D0CF773DF3F}" srcOrd="5" destOrd="0" parTransId="{F751CA52-04CA-49D6-8C67-430209DAA638}" sibTransId="{4D4B7FB9-D9A1-4839-BA92-68CBA7E8A7C3}"/>
    <dgm:cxn modelId="{B44F7A0C-5E40-2A4A-99C7-6BD501F68B02}" type="presOf" srcId="{6302C2F6-26E9-4B44-AC3C-0D0CF773DF3F}" destId="{1209D45F-574D-0348-8D97-6B0FEB1689E8}" srcOrd="0" destOrd="0" presId="urn:microsoft.com/office/officeart/2005/8/layout/default"/>
    <dgm:cxn modelId="{755C911B-7FBB-4DCF-BBF9-4876D32662DE}" srcId="{5528D426-35D3-43BC-954E-BDED4255EBF3}" destId="{CF0C2C31-BFC2-410B-9A9A-E3528D53BE70}" srcOrd="2" destOrd="0" parTransId="{93D80AE7-4FDC-49A3-B558-0350CC206F8C}" sibTransId="{5ED4A1EB-1F4F-433E-BD34-FC8C19422350}"/>
    <dgm:cxn modelId="{5D07721C-0291-6044-87C8-FDE44D2B4F15}" type="presOf" srcId="{CF0C2C31-BFC2-410B-9A9A-E3528D53BE70}" destId="{4851FB89-CF4B-B049-93EA-528AC0B619CD}" srcOrd="0" destOrd="0" presId="urn:microsoft.com/office/officeart/2005/8/layout/default"/>
    <dgm:cxn modelId="{BE10BE21-519D-CD44-B571-1015BF28C2FC}" type="presOf" srcId="{5528D426-35D3-43BC-954E-BDED4255EBF3}" destId="{33CF3A18-3886-5444-8501-6F2ED7A1944C}" srcOrd="0" destOrd="0" presId="urn:microsoft.com/office/officeart/2005/8/layout/default"/>
    <dgm:cxn modelId="{59FF1465-C935-A647-B1CE-4F6B5EB478A1}" type="presOf" srcId="{3D3857BD-D119-4A62-81F2-783CF97224FC}" destId="{687B0B82-E240-6A41-907C-2D7D5F33AD70}" srcOrd="0" destOrd="0" presId="urn:microsoft.com/office/officeart/2005/8/layout/default"/>
    <dgm:cxn modelId="{EC4BFF4C-CC95-4644-BA22-0F5EEA8BC403}" srcId="{5528D426-35D3-43BC-954E-BDED4255EBF3}" destId="{DAFE1677-09E4-4014-8D0D-4C146F861D8B}" srcOrd="1" destOrd="0" parTransId="{58D76C09-FA60-4C60-BE08-FD616934822F}" sibTransId="{8C9194B1-1713-4C08-A9D9-8290B8AF3B87}"/>
    <dgm:cxn modelId="{F48BF572-C85F-A649-B99A-D38003F6A9B6}" type="presOf" srcId="{DAFE1677-09E4-4014-8D0D-4C146F861D8B}" destId="{510EB2CB-4B39-E84F-BFE3-A5A7C0C3D03F}" srcOrd="0" destOrd="0" presId="urn:microsoft.com/office/officeart/2005/8/layout/default"/>
    <dgm:cxn modelId="{73D3D180-074A-2C40-BDAB-85A0FD1FE8CA}" type="presOf" srcId="{79A84BC9-55E7-438F-81E4-4A7D24459048}" destId="{468E5D2E-6C17-CB4B-8618-30CF4AFF0F6F}" srcOrd="0" destOrd="0" presId="urn:microsoft.com/office/officeart/2005/8/layout/default"/>
    <dgm:cxn modelId="{0E28CF84-A2F9-8F43-8C8E-46D2B4C6A183}" type="presOf" srcId="{CEEAE631-A71C-4328-BF0B-175AA461A2E6}" destId="{F0B3E8D8-2E21-6549-BE3F-94B898BB6D02}" srcOrd="0" destOrd="0" presId="urn:microsoft.com/office/officeart/2005/8/layout/default"/>
    <dgm:cxn modelId="{FD71398A-8702-4B97-84EF-E6CCB414DD0E}" srcId="{5528D426-35D3-43BC-954E-BDED4255EBF3}" destId="{CEEAE631-A71C-4328-BF0B-175AA461A2E6}" srcOrd="0" destOrd="0" parTransId="{01C64812-9AB9-4921-84D9-0110A8BC4E65}" sibTransId="{D1B9CD9C-8F48-4C12-9E4B-66622FF9DE96}"/>
    <dgm:cxn modelId="{77251A97-26DC-48C9-B329-32F7BAA6ADA3}" srcId="{5528D426-35D3-43BC-954E-BDED4255EBF3}" destId="{3D3857BD-D119-4A62-81F2-783CF97224FC}" srcOrd="4" destOrd="0" parTransId="{0C0C252D-1E22-432C-988E-E2A118A4DEB0}" sibTransId="{45F4C4DC-56A7-4BE6-A728-44CF41BDBF35}"/>
    <dgm:cxn modelId="{BA732FE7-4423-4716-A5A2-045D59189966}" srcId="{5528D426-35D3-43BC-954E-BDED4255EBF3}" destId="{79A84BC9-55E7-438F-81E4-4A7D24459048}" srcOrd="3" destOrd="0" parTransId="{73D03B64-0CE7-461B-8A9D-01A76232FE99}" sibTransId="{96610895-130F-4E5C-A491-3856B85D6E16}"/>
    <dgm:cxn modelId="{C84A0198-2A44-F141-A4AD-856C64094744}" type="presParOf" srcId="{33CF3A18-3886-5444-8501-6F2ED7A1944C}" destId="{F0B3E8D8-2E21-6549-BE3F-94B898BB6D02}" srcOrd="0" destOrd="0" presId="urn:microsoft.com/office/officeart/2005/8/layout/default"/>
    <dgm:cxn modelId="{E385C7D8-AECF-CC45-ADB2-F3F13A65EA4D}" type="presParOf" srcId="{33CF3A18-3886-5444-8501-6F2ED7A1944C}" destId="{A394905D-33C2-9349-8891-BE9B6E190CCF}" srcOrd="1" destOrd="0" presId="urn:microsoft.com/office/officeart/2005/8/layout/default"/>
    <dgm:cxn modelId="{D3D89D9D-2C4D-C648-8428-72C1644179C7}" type="presParOf" srcId="{33CF3A18-3886-5444-8501-6F2ED7A1944C}" destId="{510EB2CB-4B39-E84F-BFE3-A5A7C0C3D03F}" srcOrd="2" destOrd="0" presId="urn:microsoft.com/office/officeart/2005/8/layout/default"/>
    <dgm:cxn modelId="{1A4908BB-B2C1-444C-B950-71FA1B883D26}" type="presParOf" srcId="{33CF3A18-3886-5444-8501-6F2ED7A1944C}" destId="{B205A1BB-017E-8441-9A32-4317CE042286}" srcOrd="3" destOrd="0" presId="urn:microsoft.com/office/officeart/2005/8/layout/default"/>
    <dgm:cxn modelId="{EC80A532-88B7-7E46-A24C-6C07BADA6FBB}" type="presParOf" srcId="{33CF3A18-3886-5444-8501-6F2ED7A1944C}" destId="{4851FB89-CF4B-B049-93EA-528AC0B619CD}" srcOrd="4" destOrd="0" presId="urn:microsoft.com/office/officeart/2005/8/layout/default"/>
    <dgm:cxn modelId="{8AA87254-8865-1C4F-B782-6FDF969DB956}" type="presParOf" srcId="{33CF3A18-3886-5444-8501-6F2ED7A1944C}" destId="{8F95C06B-70F5-7545-B98C-738C5089CB62}" srcOrd="5" destOrd="0" presId="urn:microsoft.com/office/officeart/2005/8/layout/default"/>
    <dgm:cxn modelId="{AFC3680C-ED32-A64E-BA89-269FED48189B}" type="presParOf" srcId="{33CF3A18-3886-5444-8501-6F2ED7A1944C}" destId="{468E5D2E-6C17-CB4B-8618-30CF4AFF0F6F}" srcOrd="6" destOrd="0" presId="urn:microsoft.com/office/officeart/2005/8/layout/default"/>
    <dgm:cxn modelId="{0BF6218F-0F85-B240-B5C1-C061706A46D1}" type="presParOf" srcId="{33CF3A18-3886-5444-8501-6F2ED7A1944C}" destId="{44B98693-31BC-4D42-BF91-11B6858770DC}" srcOrd="7" destOrd="0" presId="urn:microsoft.com/office/officeart/2005/8/layout/default"/>
    <dgm:cxn modelId="{F28FCE50-CAB8-7F4F-8B6A-6BDEA24F1591}" type="presParOf" srcId="{33CF3A18-3886-5444-8501-6F2ED7A1944C}" destId="{687B0B82-E240-6A41-907C-2D7D5F33AD70}" srcOrd="8" destOrd="0" presId="urn:microsoft.com/office/officeart/2005/8/layout/default"/>
    <dgm:cxn modelId="{BF01B7BA-BE0D-A044-8098-0A459D21B3FE}" type="presParOf" srcId="{33CF3A18-3886-5444-8501-6F2ED7A1944C}" destId="{CCF931AA-89FF-CF4C-8622-0F79287BDEB5}" srcOrd="9" destOrd="0" presId="urn:microsoft.com/office/officeart/2005/8/layout/default"/>
    <dgm:cxn modelId="{BC329C0D-6443-134F-B982-611EBFBB75FB}" type="presParOf" srcId="{33CF3A18-3886-5444-8501-6F2ED7A1944C}" destId="{1209D45F-574D-0348-8D97-6B0FEB1689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3E8D8-2E21-6549-BE3F-94B898BB6D02}">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Rapid or systematic literature reviews</a:t>
          </a:r>
        </a:p>
      </dsp:txBody>
      <dsp:txXfrm>
        <a:off x="307345" y="1546"/>
        <a:ext cx="3222855" cy="1933713"/>
      </dsp:txXfrm>
    </dsp:sp>
    <dsp:sp modelId="{510EB2CB-4B39-E84F-BFE3-A5A7C0C3D03F}">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Collaborative primary research</a:t>
          </a:r>
        </a:p>
      </dsp:txBody>
      <dsp:txXfrm>
        <a:off x="3852486" y="1546"/>
        <a:ext cx="3222855" cy="1933713"/>
      </dsp:txXfrm>
    </dsp:sp>
    <dsp:sp modelId="{4851FB89-CF4B-B049-93EA-528AC0B619CD}">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Survey conduct and/or data matching </a:t>
          </a:r>
        </a:p>
      </dsp:txBody>
      <dsp:txXfrm>
        <a:off x="7397627" y="1546"/>
        <a:ext cx="3222855" cy="1933713"/>
      </dsp:txXfrm>
    </dsp:sp>
    <dsp:sp modelId="{468E5D2E-6C17-CB4B-8618-30CF4AFF0F6F}">
      <dsp:nvSpPr>
        <dsp:cNvPr id="0" name=""/>
        <dsp:cNvSpPr/>
      </dsp:nvSpPr>
      <dsp:spPr>
        <a:xfrm>
          <a:off x="30734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Supporting policy development and design</a:t>
          </a:r>
        </a:p>
      </dsp:txBody>
      <dsp:txXfrm>
        <a:off x="307345" y="2257545"/>
        <a:ext cx="3222855" cy="1933713"/>
      </dsp:txXfrm>
    </dsp:sp>
    <dsp:sp modelId="{687B0B82-E240-6A41-907C-2D7D5F33AD70}">
      <dsp:nvSpPr>
        <dsp:cNvPr id="0" name=""/>
        <dsp:cNvSpPr/>
      </dsp:nvSpPr>
      <dsp:spPr>
        <a:xfrm>
          <a:off x="3852486"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Building internal capacity (teach-ins)</a:t>
          </a:r>
        </a:p>
      </dsp:txBody>
      <dsp:txXfrm>
        <a:off x="3852486" y="2257545"/>
        <a:ext cx="3222855" cy="1933713"/>
      </dsp:txXfrm>
    </dsp:sp>
    <dsp:sp modelId="{1209D45F-574D-0348-8D97-6B0FEB1689E8}">
      <dsp:nvSpPr>
        <dsp:cNvPr id="0" name=""/>
        <dsp:cNvSpPr/>
      </dsp:nvSpPr>
      <dsp:spPr>
        <a:xfrm>
          <a:off x="7397627" y="2257545"/>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Convene round-tables or expert groups </a:t>
          </a:r>
        </a:p>
      </dsp:txBody>
      <dsp:txXfrm>
        <a:off x="739762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308D4-56AC-4975-8685-7B82B1936D2A}" type="datetimeFigureOut">
              <a:rPr lang="en-GB" smtClean="0"/>
              <a:t>23/02/2024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8C867-ACE2-4ED0-AE5C-C57FE48DBF0D}" type="slidenum">
              <a:rPr lang="en-GB" smtClean="0"/>
              <a:t>‹#›</a:t>
            </a:fld>
            <a:endParaRPr lang="en-GB"/>
          </a:p>
        </p:txBody>
      </p:sp>
    </p:spTree>
    <p:extLst>
      <p:ext uri="{BB962C8B-B14F-4D97-AF65-F5344CB8AC3E}">
        <p14:creationId xmlns:p14="http://schemas.microsoft.com/office/powerpoint/2010/main" val="123561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06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03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just mention more South-West firms report reputation gains from Net Zero?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41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69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43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mention in speaking notes that some regional differences e.g.  North-East firms eye tourism opportunities</a:t>
            </a:r>
          </a:p>
          <a:p>
            <a:endParaRPr lang="en-GB" dirty="0"/>
          </a:p>
          <a:p>
            <a:r>
              <a:rPr lang="en-GB" dirty="0"/>
              <a:t>Or just allude to some size businesses. E.g. Medium sized firms more likely to identify health and tourism. </a:t>
            </a:r>
            <a:r>
              <a:rPr lang="en-GB" dirty="0">
                <a:effectLst/>
                <a:ea typeface="Calibri" panose="020F0502020204030204" pitchFamily="34" charset="0"/>
                <a:cs typeface="Times New Roman" panose="02020603050405020304" pitchFamily="18" charset="0"/>
              </a:rPr>
              <a:t>Larger firms more likely </a:t>
            </a:r>
            <a:r>
              <a:rPr lang="en-GB" dirty="0">
                <a:ea typeface="Calibri" panose="020F0502020204030204" pitchFamily="34" charset="0"/>
                <a:cs typeface="Times New Roman" panose="02020603050405020304" pitchFamily="18" charset="0"/>
              </a:rPr>
              <a:t>to </a:t>
            </a:r>
            <a:r>
              <a:rPr lang="en-GB" dirty="0">
                <a:effectLst/>
                <a:ea typeface="Calibri" panose="020F0502020204030204" pitchFamily="34" charset="0"/>
                <a:cs typeface="Times New Roman" panose="02020603050405020304" pitchFamily="18" charset="0"/>
              </a:rPr>
              <a:t>perceive opportunities to </a:t>
            </a:r>
            <a:r>
              <a:rPr lang="en-GB" dirty="0">
                <a:ea typeface="Calibri" panose="020F0502020204030204" pitchFamily="34" charset="0"/>
                <a:cs typeface="Times New Roman" panose="02020603050405020304" pitchFamily="18" charset="0"/>
              </a:rPr>
              <a:t>provide health and well-being services </a:t>
            </a:r>
            <a:r>
              <a:rPr lang="en-GB" dirty="0">
                <a:effectLst/>
                <a:ea typeface="Calibri" panose="020F0502020204030204" pitchFamily="34" charset="0"/>
                <a:cs typeface="Times New Roman" panose="02020603050405020304" pitchFamily="18" charset="0"/>
              </a:rPr>
              <a:t>and products. Smaller companies perceive stronger opportunities in environmental / green services and products. Micro firms less likely to identify </a:t>
            </a:r>
            <a:r>
              <a:rPr lang="en-GB" dirty="0">
                <a:ea typeface="Calibri" panose="020F0502020204030204" pitchFamily="34" charset="0"/>
                <a:cs typeface="Times New Roman" panose="02020603050405020304" pitchFamily="18" charset="0"/>
              </a:rPr>
              <a:t>t</a:t>
            </a:r>
            <a:r>
              <a:rPr lang="en-GB" dirty="0">
                <a:effectLst/>
                <a:ea typeface="Calibri" panose="020F0502020204030204" pitchFamily="34" charset="0"/>
                <a:cs typeface="Times New Roman" panose="02020603050405020304" pitchFamily="18" charset="0"/>
              </a:rPr>
              <a:t>ourist opportunities but more likely to highlight improvements in data skills and use of data</a:t>
            </a:r>
            <a:r>
              <a:rPr lang="en-GB" dirty="0">
                <a:ea typeface="Calibri" panose="020F0502020204030204" pitchFamily="34" charset="0"/>
                <a:cs typeface="Times New Roman" panose="02020603050405020304" pitchFamily="18" charset="0"/>
              </a:rPr>
              <a:t>.</a:t>
            </a:r>
            <a:r>
              <a:rPr lang="en-GB" dirty="0">
                <a:effectLst/>
                <a:ea typeface="Calibri" panose="020F0502020204030204" pitchFamily="34" charset="0"/>
                <a:cs typeface="Times New Roman" panose="02020603050405020304" pitchFamily="18" charset="0"/>
              </a:rPr>
              <a:t> </a:t>
            </a:r>
          </a:p>
          <a:p>
            <a:pPr>
              <a:lnSpc>
                <a:spcPct val="100000"/>
              </a:lnSpc>
              <a:spcBef>
                <a:spcPts val="0"/>
              </a:spcBef>
            </a:pPr>
            <a:endParaRPr lang="en-GB" dirty="0">
              <a:effectLst/>
              <a:ea typeface="Calibri" panose="020F0502020204030204" pitchFamily="34" charset="0"/>
              <a:cs typeface="Times New Roman" panose="02020603050405020304" pitchFamily="18" charset="0"/>
            </a:endParaRPr>
          </a:p>
          <a:p>
            <a:r>
              <a:rPr lang="en-GB" dirty="0"/>
              <a:t>Could replacing title with survey question</a:t>
            </a:r>
            <a:endParaRPr lang="en-GB" dirty="0">
              <a:effectLs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71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14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particularly difficult to read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4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text in graph cannot be read / perhaps no need for bullet text – just mention from speaking notes about  some size effects?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13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43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40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Perhaps just mention larger firms appear more environmentally conscious.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22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3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Perhaps mention </a:t>
            </a:r>
            <a:r>
              <a:rPr lang="en-GB" sz="1200" dirty="0"/>
              <a:t>firms with more employees more likely to take action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9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27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just mention that Smallest microbusinesses report fewer restrictions in their efforts to reduce carbon emissions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0B7E5-AE72-2241-BD70-8CE68C64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9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6438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5267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78415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6" name="Picture 5" descr="A picture containing text, laser&#10;&#10;Description automatically generated">
            <a:extLst>
              <a:ext uri="{FF2B5EF4-FFF2-40B4-BE49-F238E27FC236}">
                <a16:creationId xmlns:a16="http://schemas.microsoft.com/office/drawing/2014/main" id="{5252373D-140C-194C-93EB-DA94A4FC611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B606C3A-12F9-BC43-91F3-41A6E0A6E6D9}"/>
              </a:ext>
            </a:extLst>
          </p:cNvPr>
          <p:cNvPicPr>
            <a:picLocks noChangeAspect="1"/>
          </p:cNvPicPr>
          <p:nvPr userDrawn="1"/>
        </p:nvPicPr>
        <p:blipFill>
          <a:blip r:embed="rId3"/>
          <a:stretch>
            <a:fillRect/>
          </a:stretch>
        </p:blipFill>
        <p:spPr>
          <a:xfrm>
            <a:off x="688556" y="564800"/>
            <a:ext cx="5472401" cy="1263343"/>
          </a:xfrm>
          <a:prstGeom prst="rect">
            <a:avLst/>
          </a:prstGeom>
        </p:spPr>
      </p:pic>
      <p:sp>
        <p:nvSpPr>
          <p:cNvPr id="2" name="Title 1">
            <a:extLst>
              <a:ext uri="{FF2B5EF4-FFF2-40B4-BE49-F238E27FC236}">
                <a16:creationId xmlns:a16="http://schemas.microsoft.com/office/drawing/2014/main" id="{4DCF4D90-AB5A-9946-ABD7-86AA9D825F97}"/>
              </a:ext>
            </a:extLst>
          </p:cNvPr>
          <p:cNvSpPr>
            <a:spLocks noGrp="1"/>
          </p:cNvSpPr>
          <p:nvPr>
            <p:ph type="title" hasCustomPrompt="1"/>
          </p:nvPr>
        </p:nvSpPr>
        <p:spPr>
          <a:xfrm>
            <a:off x="641720" y="3023299"/>
            <a:ext cx="5972048" cy="1626407"/>
          </a:xfrm>
        </p:spPr>
        <p:txBody>
          <a:bodyPr lIns="0" tIns="0" rIns="0" bIns="0" anchor="b" anchorCtr="0">
            <a:noAutofit/>
          </a:bodyPr>
          <a:lstStyle>
            <a:lvl1pPr>
              <a:defRPr>
                <a:solidFill>
                  <a:schemeClr val="bg1"/>
                </a:solidFill>
              </a:defRPr>
            </a:lvl1pPr>
          </a:lstStyle>
          <a:p>
            <a:r>
              <a:rPr lang="en-GB" b="0" dirty="0">
                <a:solidFill>
                  <a:srgbClr val="F4F2F1"/>
                </a:solidFill>
              </a:rPr>
              <a:t>Lorem ipsum </a:t>
            </a:r>
            <a:r>
              <a:rPr lang="en-GB" b="0" dirty="0" err="1">
                <a:solidFill>
                  <a:srgbClr val="F4F2F1"/>
                </a:solidFill>
              </a:rPr>
              <a:t>dolor</a:t>
            </a:r>
            <a:r>
              <a:rPr lang="en-GB" b="0" dirty="0">
                <a:solidFill>
                  <a:srgbClr val="F4F2F1"/>
                </a:solidFill>
              </a:rPr>
              <a:t> </a:t>
            </a:r>
            <a:r>
              <a:rPr lang="en-GB" dirty="0">
                <a:solidFill>
                  <a:srgbClr val="F4F2F1"/>
                </a:solidFill>
              </a:rPr>
              <a:t>sit </a:t>
            </a:r>
            <a:r>
              <a:rPr lang="en-GB" dirty="0" err="1">
                <a:solidFill>
                  <a:srgbClr val="F4F2F1"/>
                </a:solidFill>
              </a:rPr>
              <a:t>amet</a:t>
            </a:r>
            <a:r>
              <a:rPr lang="en-GB" dirty="0">
                <a:solidFill>
                  <a:srgbClr val="F4F2F1"/>
                </a:solidFill>
              </a:rPr>
              <a:t> </a:t>
            </a:r>
            <a:r>
              <a:rPr lang="en-GB" dirty="0" err="1">
                <a:solidFill>
                  <a:srgbClr val="F4F2F1"/>
                </a:solidFill>
              </a:rPr>
              <a:t>consectetur</a:t>
            </a:r>
            <a:endParaRPr lang="en-US" dirty="0">
              <a:solidFill>
                <a:srgbClr val="F4F2F1"/>
              </a:solidFill>
            </a:endParaRPr>
          </a:p>
        </p:txBody>
      </p:sp>
      <p:sp>
        <p:nvSpPr>
          <p:cNvPr id="10" name="Text Placeholder 9">
            <a:extLst>
              <a:ext uri="{FF2B5EF4-FFF2-40B4-BE49-F238E27FC236}">
                <a16:creationId xmlns:a16="http://schemas.microsoft.com/office/drawing/2014/main" id="{5DA2E212-1089-104E-B340-F66AD7F15CEC}"/>
              </a:ext>
            </a:extLst>
          </p:cNvPr>
          <p:cNvSpPr>
            <a:spLocks noGrp="1"/>
          </p:cNvSpPr>
          <p:nvPr>
            <p:ph type="body" sz="quarter" idx="10" hasCustomPrompt="1"/>
          </p:nvPr>
        </p:nvSpPr>
        <p:spPr>
          <a:xfrm>
            <a:off x="641593" y="4772562"/>
            <a:ext cx="5972175" cy="713840"/>
          </a:xfrm>
        </p:spPr>
        <p:txBody>
          <a:bodyPr lIns="0" tIns="0" rIns="0" bIns="0">
            <a:noAutofit/>
          </a:bodyPr>
          <a:lstStyle>
            <a:lvl1pPr marL="0" indent="0">
              <a:buFont typeface="Arial" panose="020B0604020202020204" pitchFamily="34" charset="0"/>
              <a:buNone/>
              <a:defRPr sz="2400" b="0" i="0">
                <a:solidFill>
                  <a:schemeClr val="bg1"/>
                </a:solidFill>
                <a:latin typeface="Derailed" panose="020B0503030101060003" pitchFamily="34" charset="77"/>
              </a:defRPr>
            </a:lvl1pPr>
            <a:lvl2pPr>
              <a:buFontTx/>
              <a:buNone/>
              <a:defRPr sz="2400" b="0" i="0">
                <a:solidFill>
                  <a:schemeClr val="bg1"/>
                </a:solidFill>
                <a:latin typeface="Derailed" panose="020B0503030101060003" pitchFamily="34" charset="77"/>
              </a:defRPr>
            </a:lvl2pPr>
            <a:lvl3pPr>
              <a:buFontTx/>
              <a:buNone/>
              <a:defRPr sz="2400" b="0" i="0">
                <a:solidFill>
                  <a:schemeClr val="bg1"/>
                </a:solidFill>
                <a:latin typeface="Derailed" panose="020B0503030101060003" pitchFamily="34" charset="77"/>
              </a:defRPr>
            </a:lvl3pPr>
            <a:lvl4pPr>
              <a:buFontTx/>
              <a:buNone/>
              <a:defRPr sz="2400" b="0" i="0">
                <a:solidFill>
                  <a:schemeClr val="bg1"/>
                </a:solidFill>
                <a:latin typeface="Derailed" panose="020B0503030101060003" pitchFamily="34" charset="77"/>
              </a:defRPr>
            </a:lvl4pPr>
            <a:lvl5pPr>
              <a:buFontTx/>
              <a:buNone/>
              <a:defRPr sz="2400" b="0" i="0">
                <a:solidFill>
                  <a:schemeClr val="bg1"/>
                </a:solidFill>
                <a:latin typeface="Derailed" panose="020B0503030101060003" pitchFamily="34" charset="77"/>
              </a:defRPr>
            </a:lvl5pPr>
          </a:lstStyle>
          <a:p>
            <a:pPr marL="0" indent="0">
              <a:buFont typeface="Arial" panose="020B0604020202020204" pitchFamily="34" charset="0"/>
              <a:buNone/>
            </a:pPr>
            <a:r>
              <a:rPr lang="en-GB" sz="2400" dirty="0">
                <a:solidFill>
                  <a:srgbClr val="F4F2F1"/>
                </a:solidFill>
              </a:rPr>
              <a:t>Lorem ipsum </a:t>
            </a:r>
            <a:r>
              <a:rPr lang="en-GB" sz="2400" dirty="0" err="1">
                <a:solidFill>
                  <a:srgbClr val="F4F2F1"/>
                </a:solidFill>
              </a:rPr>
              <a:t>dolor</a:t>
            </a:r>
            <a:r>
              <a:rPr lang="en-GB" sz="2400" dirty="0">
                <a:solidFill>
                  <a:srgbClr val="F4F2F1"/>
                </a:solidFill>
              </a:rPr>
              <a:t> sit </a:t>
            </a:r>
            <a:r>
              <a:rPr lang="en-GB" sz="2400" dirty="0" err="1">
                <a:solidFill>
                  <a:srgbClr val="F4F2F1"/>
                </a:solidFill>
              </a:rPr>
              <a:t>amet</a:t>
            </a:r>
            <a:r>
              <a:rPr lang="en-GB" sz="2400" dirty="0">
                <a:solidFill>
                  <a:srgbClr val="F4F2F1"/>
                </a:solidFill>
              </a:rPr>
              <a:t> </a:t>
            </a:r>
            <a:r>
              <a:rPr lang="en-GB" sz="2400" dirty="0" err="1">
                <a:solidFill>
                  <a:srgbClr val="F4F2F1"/>
                </a:solidFill>
              </a:rPr>
              <a:t>consectetur</a:t>
            </a:r>
            <a:r>
              <a:rPr lang="en-GB" sz="2400" dirty="0">
                <a:solidFill>
                  <a:srgbClr val="F4F2F1"/>
                </a:solidFill>
              </a:rPr>
              <a:t> </a:t>
            </a:r>
            <a:r>
              <a:rPr lang="en-GB" sz="2400" dirty="0" err="1">
                <a:solidFill>
                  <a:srgbClr val="F4F2F1"/>
                </a:solidFill>
              </a:rPr>
              <a:t>adipiscing</a:t>
            </a:r>
            <a:r>
              <a:rPr lang="en-GB" sz="2400" dirty="0">
                <a:solidFill>
                  <a:srgbClr val="F4F2F1"/>
                </a:solidFill>
              </a:rPr>
              <a:t> </a:t>
            </a:r>
            <a:r>
              <a:rPr lang="en-GB" sz="2400" dirty="0" err="1">
                <a:solidFill>
                  <a:srgbClr val="F4F2F1"/>
                </a:solidFill>
              </a:rPr>
              <a:t>elit</a:t>
            </a:r>
            <a:endParaRPr lang="en-US" sz="2400" dirty="0">
              <a:solidFill>
                <a:srgbClr val="F4F2F1"/>
              </a:solidFill>
            </a:endParaRPr>
          </a:p>
        </p:txBody>
      </p:sp>
    </p:spTree>
    <p:extLst>
      <p:ext uri="{BB962C8B-B14F-4D97-AF65-F5344CB8AC3E}">
        <p14:creationId xmlns:p14="http://schemas.microsoft.com/office/powerpoint/2010/main" val="26500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Green - Partner">
    <p:spTree>
      <p:nvGrpSpPr>
        <p:cNvPr id="1" name=""/>
        <p:cNvGrpSpPr/>
        <p:nvPr/>
      </p:nvGrpSpPr>
      <p:grpSpPr>
        <a:xfrm>
          <a:off x="0" y="0"/>
          <a:ext cx="0" cy="0"/>
          <a:chOff x="0" y="0"/>
          <a:chExt cx="0" cy="0"/>
        </a:xfrm>
      </p:grpSpPr>
      <p:pic>
        <p:nvPicPr>
          <p:cNvPr id="6" name="Picture 5" descr="A picture containing text, laser&#10;&#10;Description automatically generated">
            <a:extLst>
              <a:ext uri="{FF2B5EF4-FFF2-40B4-BE49-F238E27FC236}">
                <a16:creationId xmlns:a16="http://schemas.microsoft.com/office/drawing/2014/main" id="{5252373D-140C-194C-93EB-DA94A4FC611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26CB55C8-59C3-7043-A094-18714E458D0D}"/>
              </a:ext>
            </a:extLst>
          </p:cNvPr>
          <p:cNvSpPr>
            <a:spLocks noGrp="1"/>
          </p:cNvSpPr>
          <p:nvPr>
            <p:ph type="pic" sz="quarter" idx="11" hasCustomPrompt="1"/>
          </p:nvPr>
        </p:nvSpPr>
        <p:spPr>
          <a:xfrm>
            <a:off x="4254500" y="565150"/>
            <a:ext cx="3079750" cy="938213"/>
          </a:xfrm>
        </p:spPr>
        <p:txBody>
          <a:bodyPr>
            <a:normAutofit/>
          </a:bodyPr>
          <a:lstStyle>
            <a:lvl1pPr marL="0" indent="0">
              <a:buNone/>
              <a:defRPr sz="1600">
                <a:solidFill>
                  <a:schemeClr val="bg1"/>
                </a:solidFill>
              </a:defRPr>
            </a:lvl1pPr>
          </a:lstStyle>
          <a:p>
            <a:r>
              <a:rPr lang="en-US" dirty="0"/>
              <a:t>Partner Logo</a:t>
            </a:r>
          </a:p>
        </p:txBody>
      </p:sp>
      <p:pic>
        <p:nvPicPr>
          <p:cNvPr id="4" name="Picture 3">
            <a:extLst>
              <a:ext uri="{FF2B5EF4-FFF2-40B4-BE49-F238E27FC236}">
                <a16:creationId xmlns:a16="http://schemas.microsoft.com/office/drawing/2014/main" id="{BB606C3A-12F9-BC43-91F3-41A6E0A6E6D9}"/>
              </a:ext>
            </a:extLst>
          </p:cNvPr>
          <p:cNvPicPr>
            <a:picLocks noChangeAspect="1"/>
          </p:cNvPicPr>
          <p:nvPr userDrawn="1"/>
        </p:nvPicPr>
        <p:blipFill>
          <a:blip r:embed="rId3"/>
          <a:stretch>
            <a:fillRect/>
          </a:stretch>
        </p:blipFill>
        <p:spPr>
          <a:xfrm>
            <a:off x="688557" y="564800"/>
            <a:ext cx="3080290" cy="711107"/>
          </a:xfrm>
          <a:prstGeom prst="rect">
            <a:avLst/>
          </a:prstGeom>
        </p:spPr>
      </p:pic>
      <p:sp>
        <p:nvSpPr>
          <p:cNvPr id="2" name="Title 1">
            <a:extLst>
              <a:ext uri="{FF2B5EF4-FFF2-40B4-BE49-F238E27FC236}">
                <a16:creationId xmlns:a16="http://schemas.microsoft.com/office/drawing/2014/main" id="{4DCF4D90-AB5A-9946-ABD7-86AA9D825F97}"/>
              </a:ext>
            </a:extLst>
          </p:cNvPr>
          <p:cNvSpPr>
            <a:spLocks noGrp="1"/>
          </p:cNvSpPr>
          <p:nvPr>
            <p:ph type="title" hasCustomPrompt="1"/>
          </p:nvPr>
        </p:nvSpPr>
        <p:spPr>
          <a:xfrm>
            <a:off x="641720" y="3023299"/>
            <a:ext cx="5972048" cy="1626407"/>
          </a:xfrm>
        </p:spPr>
        <p:txBody>
          <a:bodyPr lIns="0" tIns="0" rIns="0" bIns="0" anchor="b" anchorCtr="0">
            <a:noAutofit/>
          </a:bodyPr>
          <a:lstStyle>
            <a:lvl1pPr>
              <a:defRPr>
                <a:solidFill>
                  <a:schemeClr val="bg1"/>
                </a:solidFill>
              </a:defRPr>
            </a:lvl1pPr>
          </a:lstStyle>
          <a:p>
            <a:r>
              <a:rPr lang="en-GB" b="0" dirty="0">
                <a:solidFill>
                  <a:srgbClr val="F4F2F1"/>
                </a:solidFill>
              </a:rPr>
              <a:t>Lorem ipsum </a:t>
            </a:r>
            <a:r>
              <a:rPr lang="en-GB" b="0" dirty="0" err="1">
                <a:solidFill>
                  <a:srgbClr val="F4F2F1"/>
                </a:solidFill>
              </a:rPr>
              <a:t>dolor</a:t>
            </a:r>
            <a:r>
              <a:rPr lang="en-GB" b="0" dirty="0">
                <a:solidFill>
                  <a:srgbClr val="F4F2F1"/>
                </a:solidFill>
              </a:rPr>
              <a:t> </a:t>
            </a:r>
            <a:r>
              <a:rPr lang="en-GB" dirty="0">
                <a:solidFill>
                  <a:srgbClr val="F4F2F1"/>
                </a:solidFill>
              </a:rPr>
              <a:t>sit </a:t>
            </a:r>
            <a:r>
              <a:rPr lang="en-GB" dirty="0" err="1">
                <a:solidFill>
                  <a:srgbClr val="F4F2F1"/>
                </a:solidFill>
              </a:rPr>
              <a:t>amet</a:t>
            </a:r>
            <a:r>
              <a:rPr lang="en-GB" dirty="0">
                <a:solidFill>
                  <a:srgbClr val="F4F2F1"/>
                </a:solidFill>
              </a:rPr>
              <a:t> </a:t>
            </a:r>
            <a:r>
              <a:rPr lang="en-GB" dirty="0" err="1">
                <a:solidFill>
                  <a:srgbClr val="F4F2F1"/>
                </a:solidFill>
              </a:rPr>
              <a:t>consectetur</a:t>
            </a:r>
            <a:endParaRPr lang="en-US" dirty="0">
              <a:solidFill>
                <a:srgbClr val="F4F2F1"/>
              </a:solidFill>
            </a:endParaRPr>
          </a:p>
        </p:txBody>
      </p:sp>
      <p:sp>
        <p:nvSpPr>
          <p:cNvPr id="10" name="Text Placeholder 9">
            <a:extLst>
              <a:ext uri="{FF2B5EF4-FFF2-40B4-BE49-F238E27FC236}">
                <a16:creationId xmlns:a16="http://schemas.microsoft.com/office/drawing/2014/main" id="{5DA2E212-1089-104E-B340-F66AD7F15CEC}"/>
              </a:ext>
            </a:extLst>
          </p:cNvPr>
          <p:cNvSpPr>
            <a:spLocks noGrp="1"/>
          </p:cNvSpPr>
          <p:nvPr>
            <p:ph type="body" sz="quarter" idx="10" hasCustomPrompt="1"/>
          </p:nvPr>
        </p:nvSpPr>
        <p:spPr>
          <a:xfrm>
            <a:off x="641593" y="4772562"/>
            <a:ext cx="5972175" cy="713840"/>
          </a:xfrm>
        </p:spPr>
        <p:txBody>
          <a:bodyPr lIns="0" tIns="0" rIns="0" bIns="0">
            <a:noAutofit/>
          </a:bodyPr>
          <a:lstStyle>
            <a:lvl1pPr marL="0" indent="0">
              <a:buFont typeface="Arial" panose="020B0604020202020204" pitchFamily="34" charset="0"/>
              <a:buNone/>
              <a:defRPr sz="2400" b="0" i="0">
                <a:solidFill>
                  <a:schemeClr val="bg1"/>
                </a:solidFill>
                <a:latin typeface="Derailed" panose="020B0503030101060003" pitchFamily="34" charset="77"/>
              </a:defRPr>
            </a:lvl1pPr>
            <a:lvl2pPr>
              <a:buFontTx/>
              <a:buNone/>
              <a:defRPr sz="2400" b="0" i="0">
                <a:solidFill>
                  <a:schemeClr val="bg1"/>
                </a:solidFill>
                <a:latin typeface="Derailed" panose="020B0503030101060003" pitchFamily="34" charset="77"/>
              </a:defRPr>
            </a:lvl2pPr>
            <a:lvl3pPr>
              <a:buFontTx/>
              <a:buNone/>
              <a:defRPr sz="2400" b="0" i="0">
                <a:solidFill>
                  <a:schemeClr val="bg1"/>
                </a:solidFill>
                <a:latin typeface="Derailed" panose="020B0503030101060003" pitchFamily="34" charset="77"/>
              </a:defRPr>
            </a:lvl3pPr>
            <a:lvl4pPr>
              <a:buFontTx/>
              <a:buNone/>
              <a:defRPr sz="2400" b="0" i="0">
                <a:solidFill>
                  <a:schemeClr val="bg1"/>
                </a:solidFill>
                <a:latin typeface="Derailed" panose="020B0503030101060003" pitchFamily="34" charset="77"/>
              </a:defRPr>
            </a:lvl4pPr>
            <a:lvl5pPr>
              <a:buFontTx/>
              <a:buNone/>
              <a:defRPr sz="2400" b="0" i="0">
                <a:solidFill>
                  <a:schemeClr val="bg1"/>
                </a:solidFill>
                <a:latin typeface="Derailed" panose="020B0503030101060003" pitchFamily="34" charset="77"/>
              </a:defRPr>
            </a:lvl5pPr>
          </a:lstStyle>
          <a:p>
            <a:pPr marL="0" indent="0">
              <a:buFont typeface="Arial" panose="020B0604020202020204" pitchFamily="34" charset="0"/>
              <a:buNone/>
            </a:pPr>
            <a:r>
              <a:rPr lang="en-GB" sz="2400" dirty="0">
                <a:solidFill>
                  <a:srgbClr val="F4F2F1"/>
                </a:solidFill>
              </a:rPr>
              <a:t>Lorem ipsum </a:t>
            </a:r>
            <a:r>
              <a:rPr lang="en-GB" sz="2400" dirty="0" err="1">
                <a:solidFill>
                  <a:srgbClr val="F4F2F1"/>
                </a:solidFill>
              </a:rPr>
              <a:t>dolor</a:t>
            </a:r>
            <a:r>
              <a:rPr lang="en-GB" sz="2400" dirty="0">
                <a:solidFill>
                  <a:srgbClr val="F4F2F1"/>
                </a:solidFill>
              </a:rPr>
              <a:t> sit </a:t>
            </a:r>
            <a:r>
              <a:rPr lang="en-GB" sz="2400" dirty="0" err="1">
                <a:solidFill>
                  <a:srgbClr val="F4F2F1"/>
                </a:solidFill>
              </a:rPr>
              <a:t>amet</a:t>
            </a:r>
            <a:r>
              <a:rPr lang="en-GB" sz="2400" dirty="0">
                <a:solidFill>
                  <a:srgbClr val="F4F2F1"/>
                </a:solidFill>
              </a:rPr>
              <a:t> </a:t>
            </a:r>
            <a:r>
              <a:rPr lang="en-GB" sz="2400" dirty="0" err="1">
                <a:solidFill>
                  <a:srgbClr val="F4F2F1"/>
                </a:solidFill>
              </a:rPr>
              <a:t>consectetur</a:t>
            </a:r>
            <a:r>
              <a:rPr lang="en-GB" sz="2400" dirty="0">
                <a:solidFill>
                  <a:srgbClr val="F4F2F1"/>
                </a:solidFill>
              </a:rPr>
              <a:t> </a:t>
            </a:r>
            <a:r>
              <a:rPr lang="en-GB" sz="2400" dirty="0" err="1">
                <a:solidFill>
                  <a:srgbClr val="F4F2F1"/>
                </a:solidFill>
              </a:rPr>
              <a:t>adipiscing</a:t>
            </a:r>
            <a:r>
              <a:rPr lang="en-GB" sz="2400" dirty="0">
                <a:solidFill>
                  <a:srgbClr val="F4F2F1"/>
                </a:solidFill>
              </a:rPr>
              <a:t> </a:t>
            </a:r>
            <a:r>
              <a:rPr lang="en-GB" sz="2400" dirty="0" err="1">
                <a:solidFill>
                  <a:srgbClr val="F4F2F1"/>
                </a:solidFill>
              </a:rPr>
              <a:t>elit</a:t>
            </a:r>
            <a:endParaRPr lang="en-US" sz="2400" dirty="0">
              <a:solidFill>
                <a:srgbClr val="F4F2F1"/>
              </a:solidFill>
            </a:endParaRPr>
          </a:p>
        </p:txBody>
      </p:sp>
    </p:spTree>
    <p:extLst>
      <p:ext uri="{BB962C8B-B14F-4D97-AF65-F5344CB8AC3E}">
        <p14:creationId xmlns:p14="http://schemas.microsoft.com/office/powerpoint/2010/main" val="84346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5" name="Picture 4" descr="Background pattern, rectangle&#10;&#10;Description automatically generated">
            <a:extLst>
              <a:ext uri="{FF2B5EF4-FFF2-40B4-BE49-F238E27FC236}">
                <a16:creationId xmlns:a16="http://schemas.microsoft.com/office/drawing/2014/main" id="{70535F72-578C-AA4E-AB4A-D57BE4C4640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B606C3A-12F9-BC43-91F3-41A6E0A6E6D9}"/>
              </a:ext>
            </a:extLst>
          </p:cNvPr>
          <p:cNvPicPr>
            <a:picLocks noChangeAspect="1"/>
          </p:cNvPicPr>
          <p:nvPr userDrawn="1"/>
        </p:nvPicPr>
        <p:blipFill>
          <a:blip r:embed="rId3"/>
          <a:stretch>
            <a:fillRect/>
          </a:stretch>
        </p:blipFill>
        <p:spPr>
          <a:xfrm>
            <a:off x="688556" y="564800"/>
            <a:ext cx="5472401" cy="1263343"/>
          </a:xfrm>
          <a:prstGeom prst="rect">
            <a:avLst/>
          </a:prstGeom>
        </p:spPr>
      </p:pic>
      <p:sp>
        <p:nvSpPr>
          <p:cNvPr id="2" name="Title 1">
            <a:extLst>
              <a:ext uri="{FF2B5EF4-FFF2-40B4-BE49-F238E27FC236}">
                <a16:creationId xmlns:a16="http://schemas.microsoft.com/office/drawing/2014/main" id="{4DCF4D90-AB5A-9946-ABD7-86AA9D825F97}"/>
              </a:ext>
            </a:extLst>
          </p:cNvPr>
          <p:cNvSpPr>
            <a:spLocks noGrp="1"/>
          </p:cNvSpPr>
          <p:nvPr>
            <p:ph type="title" hasCustomPrompt="1"/>
          </p:nvPr>
        </p:nvSpPr>
        <p:spPr>
          <a:xfrm>
            <a:off x="641720" y="3023299"/>
            <a:ext cx="5972048" cy="1626407"/>
          </a:xfrm>
        </p:spPr>
        <p:txBody>
          <a:bodyPr lIns="0" tIns="0" rIns="0" bIns="0" anchor="b" anchorCtr="0">
            <a:noAutofit/>
          </a:bodyPr>
          <a:lstStyle>
            <a:lvl1pPr>
              <a:defRPr>
                <a:solidFill>
                  <a:schemeClr val="bg1"/>
                </a:solidFill>
              </a:defRPr>
            </a:lvl1pPr>
          </a:lstStyle>
          <a:p>
            <a:r>
              <a:rPr lang="en-GB" b="0" dirty="0">
                <a:solidFill>
                  <a:srgbClr val="F4F2F1"/>
                </a:solidFill>
              </a:rPr>
              <a:t>Lorem ipsum </a:t>
            </a:r>
            <a:r>
              <a:rPr lang="en-GB" b="0" dirty="0" err="1">
                <a:solidFill>
                  <a:srgbClr val="F4F2F1"/>
                </a:solidFill>
              </a:rPr>
              <a:t>dolor</a:t>
            </a:r>
            <a:r>
              <a:rPr lang="en-GB" b="0" dirty="0">
                <a:solidFill>
                  <a:srgbClr val="F4F2F1"/>
                </a:solidFill>
              </a:rPr>
              <a:t> </a:t>
            </a:r>
            <a:r>
              <a:rPr lang="en-GB" dirty="0">
                <a:solidFill>
                  <a:srgbClr val="F4F2F1"/>
                </a:solidFill>
              </a:rPr>
              <a:t>sit </a:t>
            </a:r>
            <a:r>
              <a:rPr lang="en-GB" dirty="0" err="1">
                <a:solidFill>
                  <a:srgbClr val="F4F2F1"/>
                </a:solidFill>
              </a:rPr>
              <a:t>amet</a:t>
            </a:r>
            <a:r>
              <a:rPr lang="en-GB" dirty="0">
                <a:solidFill>
                  <a:srgbClr val="F4F2F1"/>
                </a:solidFill>
              </a:rPr>
              <a:t> </a:t>
            </a:r>
            <a:r>
              <a:rPr lang="en-GB" dirty="0" err="1">
                <a:solidFill>
                  <a:srgbClr val="F4F2F1"/>
                </a:solidFill>
              </a:rPr>
              <a:t>consectetur</a:t>
            </a:r>
            <a:endParaRPr lang="en-US" dirty="0">
              <a:solidFill>
                <a:srgbClr val="F4F2F1"/>
              </a:solidFill>
            </a:endParaRPr>
          </a:p>
        </p:txBody>
      </p:sp>
      <p:sp>
        <p:nvSpPr>
          <p:cNvPr id="10" name="Text Placeholder 9">
            <a:extLst>
              <a:ext uri="{FF2B5EF4-FFF2-40B4-BE49-F238E27FC236}">
                <a16:creationId xmlns:a16="http://schemas.microsoft.com/office/drawing/2014/main" id="{5DA2E212-1089-104E-B340-F66AD7F15CEC}"/>
              </a:ext>
            </a:extLst>
          </p:cNvPr>
          <p:cNvSpPr>
            <a:spLocks noGrp="1"/>
          </p:cNvSpPr>
          <p:nvPr>
            <p:ph type="body" sz="quarter" idx="10" hasCustomPrompt="1"/>
          </p:nvPr>
        </p:nvSpPr>
        <p:spPr>
          <a:xfrm>
            <a:off x="641593" y="4772562"/>
            <a:ext cx="5972175" cy="713840"/>
          </a:xfrm>
        </p:spPr>
        <p:txBody>
          <a:bodyPr lIns="0" tIns="0" rIns="0" bIns="0">
            <a:noAutofit/>
          </a:bodyPr>
          <a:lstStyle>
            <a:lvl1pPr marL="0" indent="0">
              <a:buFont typeface="Arial" panose="020B0604020202020204" pitchFamily="34" charset="0"/>
              <a:buNone/>
              <a:defRPr sz="2400" b="0" i="0">
                <a:solidFill>
                  <a:schemeClr val="bg1"/>
                </a:solidFill>
                <a:latin typeface="Derailed" panose="020B0503030101060003" pitchFamily="34" charset="77"/>
              </a:defRPr>
            </a:lvl1pPr>
            <a:lvl2pPr>
              <a:buFontTx/>
              <a:buNone/>
              <a:defRPr sz="2400" b="0" i="0">
                <a:solidFill>
                  <a:schemeClr val="bg1"/>
                </a:solidFill>
                <a:latin typeface="Derailed" panose="020B0503030101060003" pitchFamily="34" charset="77"/>
              </a:defRPr>
            </a:lvl2pPr>
            <a:lvl3pPr>
              <a:buFontTx/>
              <a:buNone/>
              <a:defRPr sz="2400" b="0" i="0">
                <a:solidFill>
                  <a:schemeClr val="bg1"/>
                </a:solidFill>
                <a:latin typeface="Derailed" panose="020B0503030101060003" pitchFamily="34" charset="77"/>
              </a:defRPr>
            </a:lvl3pPr>
            <a:lvl4pPr>
              <a:buFontTx/>
              <a:buNone/>
              <a:defRPr sz="2400" b="0" i="0">
                <a:solidFill>
                  <a:schemeClr val="bg1"/>
                </a:solidFill>
                <a:latin typeface="Derailed" panose="020B0503030101060003" pitchFamily="34" charset="77"/>
              </a:defRPr>
            </a:lvl4pPr>
            <a:lvl5pPr>
              <a:buFontTx/>
              <a:buNone/>
              <a:defRPr sz="2400" b="0" i="0">
                <a:solidFill>
                  <a:schemeClr val="bg1"/>
                </a:solidFill>
                <a:latin typeface="Derailed" panose="020B0503030101060003" pitchFamily="34" charset="77"/>
              </a:defRPr>
            </a:lvl5pPr>
          </a:lstStyle>
          <a:p>
            <a:pPr marL="0" indent="0">
              <a:buFont typeface="Arial" panose="020B0604020202020204" pitchFamily="34" charset="0"/>
              <a:buNone/>
            </a:pPr>
            <a:r>
              <a:rPr lang="en-GB" sz="2400" dirty="0">
                <a:solidFill>
                  <a:srgbClr val="F4F2F1"/>
                </a:solidFill>
              </a:rPr>
              <a:t>Lorem ipsum </a:t>
            </a:r>
            <a:r>
              <a:rPr lang="en-GB" sz="2400" dirty="0" err="1">
                <a:solidFill>
                  <a:srgbClr val="F4F2F1"/>
                </a:solidFill>
              </a:rPr>
              <a:t>dolor</a:t>
            </a:r>
            <a:r>
              <a:rPr lang="en-GB" sz="2400" dirty="0">
                <a:solidFill>
                  <a:srgbClr val="F4F2F1"/>
                </a:solidFill>
              </a:rPr>
              <a:t> sit </a:t>
            </a:r>
            <a:r>
              <a:rPr lang="en-GB" sz="2400" dirty="0" err="1">
                <a:solidFill>
                  <a:srgbClr val="F4F2F1"/>
                </a:solidFill>
              </a:rPr>
              <a:t>amet</a:t>
            </a:r>
            <a:r>
              <a:rPr lang="en-GB" sz="2400" dirty="0">
                <a:solidFill>
                  <a:srgbClr val="F4F2F1"/>
                </a:solidFill>
              </a:rPr>
              <a:t> </a:t>
            </a:r>
            <a:r>
              <a:rPr lang="en-GB" sz="2400" dirty="0" err="1">
                <a:solidFill>
                  <a:srgbClr val="F4F2F1"/>
                </a:solidFill>
              </a:rPr>
              <a:t>consectetur</a:t>
            </a:r>
            <a:r>
              <a:rPr lang="en-GB" sz="2400" dirty="0">
                <a:solidFill>
                  <a:srgbClr val="F4F2F1"/>
                </a:solidFill>
              </a:rPr>
              <a:t> </a:t>
            </a:r>
            <a:r>
              <a:rPr lang="en-GB" sz="2400" dirty="0" err="1">
                <a:solidFill>
                  <a:srgbClr val="F4F2F1"/>
                </a:solidFill>
              </a:rPr>
              <a:t>adipiscing</a:t>
            </a:r>
            <a:r>
              <a:rPr lang="en-GB" sz="2400" dirty="0">
                <a:solidFill>
                  <a:srgbClr val="F4F2F1"/>
                </a:solidFill>
              </a:rPr>
              <a:t> </a:t>
            </a:r>
            <a:r>
              <a:rPr lang="en-GB" sz="2400" dirty="0" err="1">
                <a:solidFill>
                  <a:srgbClr val="F4F2F1"/>
                </a:solidFill>
              </a:rPr>
              <a:t>elit</a:t>
            </a:r>
            <a:endParaRPr lang="en-US" sz="2400" dirty="0">
              <a:solidFill>
                <a:srgbClr val="F4F2F1"/>
              </a:solidFill>
            </a:endParaRPr>
          </a:p>
        </p:txBody>
      </p:sp>
    </p:spTree>
    <p:extLst>
      <p:ext uri="{BB962C8B-B14F-4D97-AF65-F5344CB8AC3E}">
        <p14:creationId xmlns:p14="http://schemas.microsoft.com/office/powerpoint/2010/main" val="394351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urple - Partner">
    <p:spTree>
      <p:nvGrpSpPr>
        <p:cNvPr id="1" name=""/>
        <p:cNvGrpSpPr/>
        <p:nvPr/>
      </p:nvGrpSpPr>
      <p:grpSpPr>
        <a:xfrm>
          <a:off x="0" y="0"/>
          <a:ext cx="0" cy="0"/>
          <a:chOff x="0" y="0"/>
          <a:chExt cx="0" cy="0"/>
        </a:xfrm>
      </p:grpSpPr>
      <p:pic>
        <p:nvPicPr>
          <p:cNvPr id="5" name="Picture 4" descr="Background pattern, rectangle&#10;&#10;Description automatically generated">
            <a:extLst>
              <a:ext uri="{FF2B5EF4-FFF2-40B4-BE49-F238E27FC236}">
                <a16:creationId xmlns:a16="http://schemas.microsoft.com/office/drawing/2014/main" id="{70535F72-578C-AA4E-AB4A-D57BE4C464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CF4D90-AB5A-9946-ABD7-86AA9D825F97}"/>
              </a:ext>
            </a:extLst>
          </p:cNvPr>
          <p:cNvSpPr>
            <a:spLocks noGrp="1"/>
          </p:cNvSpPr>
          <p:nvPr>
            <p:ph type="title" hasCustomPrompt="1"/>
          </p:nvPr>
        </p:nvSpPr>
        <p:spPr>
          <a:xfrm>
            <a:off x="641720" y="3023299"/>
            <a:ext cx="5972048" cy="1626407"/>
          </a:xfrm>
        </p:spPr>
        <p:txBody>
          <a:bodyPr lIns="0" tIns="0" rIns="0" bIns="0" anchor="b" anchorCtr="0">
            <a:noAutofit/>
          </a:bodyPr>
          <a:lstStyle>
            <a:lvl1pPr>
              <a:defRPr>
                <a:solidFill>
                  <a:schemeClr val="bg1"/>
                </a:solidFill>
              </a:defRPr>
            </a:lvl1pPr>
          </a:lstStyle>
          <a:p>
            <a:r>
              <a:rPr lang="en-GB" b="0" dirty="0">
                <a:solidFill>
                  <a:srgbClr val="F4F2F1"/>
                </a:solidFill>
              </a:rPr>
              <a:t>Lorem ipsum </a:t>
            </a:r>
            <a:r>
              <a:rPr lang="en-GB" b="0" dirty="0" err="1">
                <a:solidFill>
                  <a:srgbClr val="F4F2F1"/>
                </a:solidFill>
              </a:rPr>
              <a:t>dolor</a:t>
            </a:r>
            <a:r>
              <a:rPr lang="en-GB" b="0" dirty="0">
                <a:solidFill>
                  <a:srgbClr val="F4F2F1"/>
                </a:solidFill>
              </a:rPr>
              <a:t> </a:t>
            </a:r>
            <a:r>
              <a:rPr lang="en-GB" dirty="0">
                <a:solidFill>
                  <a:srgbClr val="F4F2F1"/>
                </a:solidFill>
              </a:rPr>
              <a:t>sit </a:t>
            </a:r>
            <a:r>
              <a:rPr lang="en-GB" dirty="0" err="1">
                <a:solidFill>
                  <a:srgbClr val="F4F2F1"/>
                </a:solidFill>
              </a:rPr>
              <a:t>amet</a:t>
            </a:r>
            <a:r>
              <a:rPr lang="en-GB" dirty="0">
                <a:solidFill>
                  <a:srgbClr val="F4F2F1"/>
                </a:solidFill>
              </a:rPr>
              <a:t> </a:t>
            </a:r>
            <a:r>
              <a:rPr lang="en-GB" dirty="0" err="1">
                <a:solidFill>
                  <a:srgbClr val="F4F2F1"/>
                </a:solidFill>
              </a:rPr>
              <a:t>consectetur</a:t>
            </a:r>
            <a:endParaRPr lang="en-US" dirty="0">
              <a:solidFill>
                <a:srgbClr val="F4F2F1"/>
              </a:solidFill>
            </a:endParaRPr>
          </a:p>
        </p:txBody>
      </p:sp>
      <p:sp>
        <p:nvSpPr>
          <p:cNvPr id="10" name="Text Placeholder 9">
            <a:extLst>
              <a:ext uri="{FF2B5EF4-FFF2-40B4-BE49-F238E27FC236}">
                <a16:creationId xmlns:a16="http://schemas.microsoft.com/office/drawing/2014/main" id="{5DA2E212-1089-104E-B340-F66AD7F15CEC}"/>
              </a:ext>
            </a:extLst>
          </p:cNvPr>
          <p:cNvSpPr>
            <a:spLocks noGrp="1"/>
          </p:cNvSpPr>
          <p:nvPr>
            <p:ph type="body" sz="quarter" idx="10" hasCustomPrompt="1"/>
          </p:nvPr>
        </p:nvSpPr>
        <p:spPr>
          <a:xfrm>
            <a:off x="641593" y="4772562"/>
            <a:ext cx="5972175" cy="713840"/>
          </a:xfrm>
        </p:spPr>
        <p:txBody>
          <a:bodyPr lIns="0" tIns="0" rIns="0" bIns="0">
            <a:noAutofit/>
          </a:bodyPr>
          <a:lstStyle>
            <a:lvl1pPr marL="0" indent="0">
              <a:buFont typeface="Arial" panose="020B0604020202020204" pitchFamily="34" charset="0"/>
              <a:buNone/>
              <a:defRPr sz="2400" b="0" i="0">
                <a:solidFill>
                  <a:schemeClr val="bg1"/>
                </a:solidFill>
                <a:latin typeface="Derailed" panose="020B0503030101060003" pitchFamily="34" charset="77"/>
              </a:defRPr>
            </a:lvl1pPr>
            <a:lvl2pPr>
              <a:buFontTx/>
              <a:buNone/>
              <a:defRPr sz="2400" b="0" i="0">
                <a:solidFill>
                  <a:schemeClr val="bg1"/>
                </a:solidFill>
                <a:latin typeface="Derailed" panose="020B0503030101060003" pitchFamily="34" charset="77"/>
              </a:defRPr>
            </a:lvl2pPr>
            <a:lvl3pPr>
              <a:buFontTx/>
              <a:buNone/>
              <a:defRPr sz="2400" b="0" i="0">
                <a:solidFill>
                  <a:schemeClr val="bg1"/>
                </a:solidFill>
                <a:latin typeface="Derailed" panose="020B0503030101060003" pitchFamily="34" charset="77"/>
              </a:defRPr>
            </a:lvl3pPr>
            <a:lvl4pPr>
              <a:buFontTx/>
              <a:buNone/>
              <a:defRPr sz="2400" b="0" i="0">
                <a:solidFill>
                  <a:schemeClr val="bg1"/>
                </a:solidFill>
                <a:latin typeface="Derailed" panose="020B0503030101060003" pitchFamily="34" charset="77"/>
              </a:defRPr>
            </a:lvl4pPr>
            <a:lvl5pPr>
              <a:buFontTx/>
              <a:buNone/>
              <a:defRPr sz="2400" b="0" i="0">
                <a:solidFill>
                  <a:schemeClr val="bg1"/>
                </a:solidFill>
                <a:latin typeface="Derailed" panose="020B0503030101060003" pitchFamily="34" charset="77"/>
              </a:defRPr>
            </a:lvl5pPr>
          </a:lstStyle>
          <a:p>
            <a:pPr marL="0" indent="0">
              <a:buFont typeface="Arial" panose="020B0604020202020204" pitchFamily="34" charset="0"/>
              <a:buNone/>
            </a:pPr>
            <a:r>
              <a:rPr lang="en-GB" sz="2400" dirty="0">
                <a:solidFill>
                  <a:srgbClr val="F4F2F1"/>
                </a:solidFill>
              </a:rPr>
              <a:t>Lorem ipsum </a:t>
            </a:r>
            <a:r>
              <a:rPr lang="en-GB" sz="2400" dirty="0" err="1">
                <a:solidFill>
                  <a:srgbClr val="F4F2F1"/>
                </a:solidFill>
              </a:rPr>
              <a:t>dolor</a:t>
            </a:r>
            <a:r>
              <a:rPr lang="en-GB" sz="2400" dirty="0">
                <a:solidFill>
                  <a:srgbClr val="F4F2F1"/>
                </a:solidFill>
              </a:rPr>
              <a:t> sit </a:t>
            </a:r>
            <a:r>
              <a:rPr lang="en-GB" sz="2400" dirty="0" err="1">
                <a:solidFill>
                  <a:srgbClr val="F4F2F1"/>
                </a:solidFill>
              </a:rPr>
              <a:t>amet</a:t>
            </a:r>
            <a:r>
              <a:rPr lang="en-GB" sz="2400" dirty="0">
                <a:solidFill>
                  <a:srgbClr val="F4F2F1"/>
                </a:solidFill>
              </a:rPr>
              <a:t> </a:t>
            </a:r>
            <a:r>
              <a:rPr lang="en-GB" sz="2400" dirty="0" err="1">
                <a:solidFill>
                  <a:srgbClr val="F4F2F1"/>
                </a:solidFill>
              </a:rPr>
              <a:t>consectetur</a:t>
            </a:r>
            <a:r>
              <a:rPr lang="en-GB" sz="2400" dirty="0">
                <a:solidFill>
                  <a:srgbClr val="F4F2F1"/>
                </a:solidFill>
              </a:rPr>
              <a:t> </a:t>
            </a:r>
            <a:r>
              <a:rPr lang="en-GB" sz="2400" dirty="0" err="1">
                <a:solidFill>
                  <a:srgbClr val="F4F2F1"/>
                </a:solidFill>
              </a:rPr>
              <a:t>adipiscing</a:t>
            </a:r>
            <a:r>
              <a:rPr lang="en-GB" sz="2400" dirty="0">
                <a:solidFill>
                  <a:srgbClr val="F4F2F1"/>
                </a:solidFill>
              </a:rPr>
              <a:t> </a:t>
            </a:r>
            <a:r>
              <a:rPr lang="en-GB" sz="2400" dirty="0" err="1">
                <a:solidFill>
                  <a:srgbClr val="F4F2F1"/>
                </a:solidFill>
              </a:rPr>
              <a:t>elit</a:t>
            </a:r>
            <a:endParaRPr lang="en-US" sz="2400" dirty="0">
              <a:solidFill>
                <a:srgbClr val="F4F2F1"/>
              </a:solidFill>
            </a:endParaRPr>
          </a:p>
        </p:txBody>
      </p:sp>
      <p:sp>
        <p:nvSpPr>
          <p:cNvPr id="6" name="Picture Placeholder 4">
            <a:extLst>
              <a:ext uri="{FF2B5EF4-FFF2-40B4-BE49-F238E27FC236}">
                <a16:creationId xmlns:a16="http://schemas.microsoft.com/office/drawing/2014/main" id="{D3124D60-B8AA-C942-945B-481A4D6B6F29}"/>
              </a:ext>
            </a:extLst>
          </p:cNvPr>
          <p:cNvSpPr>
            <a:spLocks noGrp="1"/>
          </p:cNvSpPr>
          <p:nvPr>
            <p:ph type="pic" sz="quarter" idx="11" hasCustomPrompt="1"/>
          </p:nvPr>
        </p:nvSpPr>
        <p:spPr>
          <a:xfrm>
            <a:off x="4254500" y="565150"/>
            <a:ext cx="3079750" cy="938213"/>
          </a:xfrm>
        </p:spPr>
        <p:txBody>
          <a:bodyPr>
            <a:normAutofit/>
          </a:bodyPr>
          <a:lstStyle>
            <a:lvl1pPr marL="0" indent="0">
              <a:buNone/>
              <a:defRPr sz="1600">
                <a:solidFill>
                  <a:schemeClr val="bg1"/>
                </a:solidFill>
              </a:defRPr>
            </a:lvl1pPr>
          </a:lstStyle>
          <a:p>
            <a:r>
              <a:rPr lang="en-US" dirty="0"/>
              <a:t>Partner Logo</a:t>
            </a:r>
          </a:p>
        </p:txBody>
      </p:sp>
      <p:pic>
        <p:nvPicPr>
          <p:cNvPr id="7" name="Picture 6">
            <a:extLst>
              <a:ext uri="{FF2B5EF4-FFF2-40B4-BE49-F238E27FC236}">
                <a16:creationId xmlns:a16="http://schemas.microsoft.com/office/drawing/2014/main" id="{B87F3739-4F3F-DE44-8E51-C785C2CE6CD5}"/>
              </a:ext>
            </a:extLst>
          </p:cNvPr>
          <p:cNvPicPr>
            <a:picLocks noChangeAspect="1"/>
          </p:cNvPicPr>
          <p:nvPr userDrawn="1"/>
        </p:nvPicPr>
        <p:blipFill>
          <a:blip r:embed="rId3"/>
          <a:stretch>
            <a:fillRect/>
          </a:stretch>
        </p:blipFill>
        <p:spPr>
          <a:xfrm>
            <a:off x="688557" y="564800"/>
            <a:ext cx="3080290" cy="711107"/>
          </a:xfrm>
          <a:prstGeom prst="rect">
            <a:avLst/>
          </a:prstGeom>
        </p:spPr>
      </p:pic>
    </p:spTree>
    <p:extLst>
      <p:ext uri="{BB962C8B-B14F-4D97-AF65-F5344CB8AC3E}">
        <p14:creationId xmlns:p14="http://schemas.microsoft.com/office/powerpoint/2010/main" val="3520715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A62-5DB0-AF4F-A8B2-0BF9538C7B9F}"/>
              </a:ext>
            </a:extLst>
          </p:cNvPr>
          <p:cNvSpPr>
            <a:spLocks noGrp="1"/>
          </p:cNvSpPr>
          <p:nvPr>
            <p:ph type="title"/>
          </p:nvPr>
        </p:nvSpPr>
        <p:spPr>
          <a:xfrm>
            <a:off x="838200" y="658683"/>
            <a:ext cx="10515600" cy="1032005"/>
          </a:xfrm>
        </p:spPr>
        <p:txBody>
          <a:bodyPr lIns="0" tIns="0" rIns="0" bIns="0" anchor="b" anchorCtr="0">
            <a:noAutofit/>
          </a:bodyPr>
          <a:lstStyle>
            <a:lvl1pPr>
              <a:defRPr sz="3600">
                <a:solidFill>
                  <a:srgbClr val="009C00"/>
                </a:solidFill>
              </a:defRPr>
            </a:lvl1pPr>
          </a:lstStyle>
          <a:p>
            <a:r>
              <a:rPr lang="en-GB" dirty="0"/>
              <a:t>Click to edit</a:t>
            </a:r>
            <a:endParaRPr lang="en-US" dirty="0"/>
          </a:p>
        </p:txBody>
      </p:sp>
      <p:sp>
        <p:nvSpPr>
          <p:cNvPr id="3" name="Content Placeholder 2">
            <a:extLst>
              <a:ext uri="{FF2B5EF4-FFF2-40B4-BE49-F238E27FC236}">
                <a16:creationId xmlns:a16="http://schemas.microsoft.com/office/drawing/2014/main" id="{3789C61A-0E0C-7847-AEFE-849CBEC98AC0}"/>
              </a:ext>
            </a:extLst>
          </p:cNvPr>
          <p:cNvSpPr>
            <a:spLocks noGrp="1"/>
          </p:cNvSpPr>
          <p:nvPr>
            <p:ph sz="half" idx="1"/>
          </p:nvPr>
        </p:nvSpPr>
        <p:spPr>
          <a:xfrm>
            <a:off x="838200" y="1825625"/>
            <a:ext cx="5181600" cy="4234211"/>
          </a:xfrm>
        </p:spPr>
        <p:txBody>
          <a:bodyPr lIns="0" tIns="0" rIns="0" bIns="0">
            <a:noAutofit/>
          </a:bodyPr>
          <a:lstStyle>
            <a:lvl1pPr>
              <a:buClr>
                <a:srgbClr val="009C00"/>
              </a:buClr>
              <a:defRPr sz="1800">
                <a:solidFill>
                  <a:schemeClr val="tx1"/>
                </a:solidFill>
              </a:defRPr>
            </a:lvl1pPr>
            <a:lvl2pPr>
              <a:buClr>
                <a:srgbClr val="009C00"/>
              </a:buClr>
              <a:defRPr sz="1800">
                <a:solidFill>
                  <a:schemeClr val="tx1"/>
                </a:solidFill>
              </a:defRPr>
            </a:lvl2pPr>
            <a:lvl3pPr>
              <a:buClr>
                <a:srgbClr val="009C00"/>
              </a:buClr>
              <a:defRPr sz="1800">
                <a:solidFill>
                  <a:schemeClr val="tx1"/>
                </a:solidFill>
              </a:defRPr>
            </a:lvl3pPr>
            <a:lvl4pPr>
              <a:buClr>
                <a:srgbClr val="009C00"/>
              </a:buClr>
              <a:defRPr sz="1800">
                <a:solidFill>
                  <a:schemeClr val="tx1"/>
                </a:solidFill>
              </a:defRPr>
            </a:lvl4pPr>
            <a:lvl5pPr>
              <a:buClr>
                <a:srgbClr val="009C00"/>
              </a:buClr>
              <a:defRPr sz="1800">
                <a:solidFill>
                  <a:schemeClr val="tx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B883C217-418B-9748-9400-F412B445CDE8}"/>
              </a:ext>
            </a:extLst>
          </p:cNvPr>
          <p:cNvSpPr>
            <a:spLocks noGrp="1"/>
          </p:cNvSpPr>
          <p:nvPr>
            <p:ph sz="half" idx="2"/>
          </p:nvPr>
        </p:nvSpPr>
        <p:spPr>
          <a:xfrm>
            <a:off x="6172200" y="1825625"/>
            <a:ext cx="5181600" cy="4234211"/>
          </a:xfrm>
        </p:spPr>
        <p:txBody>
          <a:bodyPr lIns="0" tIns="0" rIns="0" bIns="0">
            <a:noAutofit/>
          </a:bodyPr>
          <a:lstStyle>
            <a:lvl1pPr>
              <a:buClr>
                <a:srgbClr val="009C00"/>
              </a:buClr>
              <a:defRPr sz="1800">
                <a:solidFill>
                  <a:schemeClr val="tx1"/>
                </a:solidFill>
              </a:defRPr>
            </a:lvl1pPr>
            <a:lvl2pPr>
              <a:buClr>
                <a:srgbClr val="009C00"/>
              </a:buClr>
              <a:defRPr sz="1800">
                <a:solidFill>
                  <a:schemeClr val="tx1"/>
                </a:solidFill>
              </a:defRPr>
            </a:lvl2pPr>
            <a:lvl3pPr>
              <a:buClr>
                <a:srgbClr val="009C00"/>
              </a:buClr>
              <a:defRPr sz="1800">
                <a:solidFill>
                  <a:schemeClr val="tx1"/>
                </a:solidFill>
              </a:defRPr>
            </a:lvl3pPr>
            <a:lvl4pPr>
              <a:buClr>
                <a:srgbClr val="009C00"/>
              </a:buClr>
              <a:defRPr sz="1800">
                <a:solidFill>
                  <a:schemeClr val="tx1"/>
                </a:solidFill>
              </a:defRPr>
            </a:lvl4pPr>
            <a:lvl5pPr>
              <a:buClr>
                <a:srgbClr val="009C00"/>
              </a:buClr>
              <a:defRPr sz="1800">
                <a:solidFill>
                  <a:schemeClr val="tx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18">
            <a:extLst>
              <a:ext uri="{FF2B5EF4-FFF2-40B4-BE49-F238E27FC236}">
                <a16:creationId xmlns:a16="http://schemas.microsoft.com/office/drawing/2014/main" id="{88BDD3C2-F053-0546-91FA-E1A4833654F8}"/>
              </a:ext>
            </a:extLst>
          </p:cNvPr>
          <p:cNvSpPr>
            <a:spLocks noGrp="1"/>
          </p:cNvSpPr>
          <p:nvPr>
            <p:ph type="body" sz="quarter" idx="10"/>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8" name="Straight Connector 7">
            <a:extLst>
              <a:ext uri="{FF2B5EF4-FFF2-40B4-BE49-F238E27FC236}">
                <a16:creationId xmlns:a16="http://schemas.microsoft.com/office/drawing/2014/main" id="{FBDA4FBB-2494-854E-8254-E95AF68926FE}"/>
              </a:ext>
            </a:extLst>
          </p:cNvPr>
          <p:cNvCxnSpPr/>
          <p:nvPr userDrawn="1"/>
        </p:nvCxnSpPr>
        <p:spPr>
          <a:xfrm>
            <a:off x="838200" y="6261315"/>
            <a:ext cx="10515600" cy="0"/>
          </a:xfrm>
          <a:prstGeom prst="line">
            <a:avLst/>
          </a:prstGeom>
          <a:ln w="12700">
            <a:solidFill>
              <a:srgbClr val="009C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C43A412-8D45-A648-A983-74F64B736562}"/>
              </a:ext>
            </a:extLst>
          </p:cNvPr>
          <p:cNvPicPr>
            <a:picLocks noChangeAspect="1"/>
          </p:cNvPicPr>
          <p:nvPr userDrawn="1"/>
        </p:nvPicPr>
        <p:blipFill>
          <a:blip r:embed="rId2"/>
          <a:stretch>
            <a:fillRect/>
          </a:stretch>
        </p:blipFill>
        <p:spPr>
          <a:xfrm>
            <a:off x="838200" y="267585"/>
            <a:ext cx="1640541" cy="379237"/>
          </a:xfrm>
          <a:prstGeom prst="rect">
            <a:avLst/>
          </a:prstGeom>
        </p:spPr>
      </p:pic>
    </p:spTree>
    <p:extLst>
      <p:ext uri="{BB962C8B-B14F-4D97-AF65-F5344CB8AC3E}">
        <p14:creationId xmlns:p14="http://schemas.microsoft.com/office/powerpoint/2010/main" val="235423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A62-5DB0-AF4F-A8B2-0BF9538C7B9F}"/>
              </a:ext>
            </a:extLst>
          </p:cNvPr>
          <p:cNvSpPr>
            <a:spLocks noGrp="1"/>
          </p:cNvSpPr>
          <p:nvPr>
            <p:ph type="title"/>
          </p:nvPr>
        </p:nvSpPr>
        <p:spPr>
          <a:xfrm>
            <a:off x="838200" y="762222"/>
            <a:ext cx="10515600" cy="928466"/>
          </a:xfrm>
        </p:spPr>
        <p:txBody>
          <a:bodyPr lIns="0" tIns="0" rIns="0" bIns="0" anchor="b" anchorCtr="0">
            <a:noAutofit/>
          </a:bodyPr>
          <a:lstStyle>
            <a:lvl1pPr>
              <a:defRPr sz="3600">
                <a:solidFill>
                  <a:srgbClr val="009C00"/>
                </a:solidFill>
              </a:defRPr>
            </a:lvl1pPr>
          </a:lstStyle>
          <a:p>
            <a:r>
              <a:rPr lang="en-GB" dirty="0"/>
              <a:t>Click to edit</a:t>
            </a:r>
            <a:endParaRPr lang="en-US" dirty="0"/>
          </a:p>
        </p:txBody>
      </p:sp>
      <p:sp>
        <p:nvSpPr>
          <p:cNvPr id="3" name="Content Placeholder 2">
            <a:extLst>
              <a:ext uri="{FF2B5EF4-FFF2-40B4-BE49-F238E27FC236}">
                <a16:creationId xmlns:a16="http://schemas.microsoft.com/office/drawing/2014/main" id="{3789C61A-0E0C-7847-AEFE-849CBEC98AC0}"/>
              </a:ext>
            </a:extLst>
          </p:cNvPr>
          <p:cNvSpPr>
            <a:spLocks noGrp="1"/>
          </p:cNvSpPr>
          <p:nvPr>
            <p:ph sz="half" idx="1"/>
          </p:nvPr>
        </p:nvSpPr>
        <p:spPr>
          <a:xfrm>
            <a:off x="838200" y="1825625"/>
            <a:ext cx="10515600" cy="4078731"/>
          </a:xfrm>
        </p:spPr>
        <p:txBody>
          <a:bodyPr lIns="0" tIns="0" rIns="0" bIns="0">
            <a:noAutofit/>
          </a:bodyPr>
          <a:lstStyle>
            <a:lvl1pPr>
              <a:buClr>
                <a:srgbClr val="009C00"/>
              </a:buClr>
              <a:defRPr sz="1800">
                <a:solidFill>
                  <a:schemeClr val="tx1"/>
                </a:solidFill>
              </a:defRPr>
            </a:lvl1pPr>
            <a:lvl2pPr>
              <a:buClr>
                <a:srgbClr val="009C00"/>
              </a:buClr>
              <a:defRPr sz="1800">
                <a:solidFill>
                  <a:schemeClr val="tx1"/>
                </a:solidFill>
              </a:defRPr>
            </a:lvl2pPr>
            <a:lvl3pPr>
              <a:buClr>
                <a:srgbClr val="009C00"/>
              </a:buClr>
              <a:defRPr sz="1800">
                <a:solidFill>
                  <a:schemeClr val="tx1"/>
                </a:solidFill>
              </a:defRPr>
            </a:lvl3pPr>
            <a:lvl4pPr>
              <a:buClr>
                <a:srgbClr val="009C00"/>
              </a:buClr>
              <a:defRPr sz="1800">
                <a:solidFill>
                  <a:schemeClr val="tx1"/>
                </a:solidFill>
              </a:defRPr>
            </a:lvl4pPr>
            <a:lvl5pPr>
              <a:buClr>
                <a:srgbClr val="009C00"/>
              </a:buClr>
              <a:defRPr sz="1800">
                <a:solidFill>
                  <a:schemeClr val="tx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18">
            <a:extLst>
              <a:ext uri="{FF2B5EF4-FFF2-40B4-BE49-F238E27FC236}">
                <a16:creationId xmlns:a16="http://schemas.microsoft.com/office/drawing/2014/main" id="{75F817E9-2DD8-E34B-B3BF-6B7A0D698774}"/>
              </a:ext>
            </a:extLst>
          </p:cNvPr>
          <p:cNvSpPr>
            <a:spLocks noGrp="1"/>
          </p:cNvSpPr>
          <p:nvPr>
            <p:ph type="body" sz="quarter" idx="10"/>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3" name="Straight Connector 12">
            <a:extLst>
              <a:ext uri="{FF2B5EF4-FFF2-40B4-BE49-F238E27FC236}">
                <a16:creationId xmlns:a16="http://schemas.microsoft.com/office/drawing/2014/main" id="{0DB73CC0-0DA0-CA4B-987A-FC68685CA443}"/>
              </a:ext>
            </a:extLst>
          </p:cNvPr>
          <p:cNvCxnSpPr/>
          <p:nvPr userDrawn="1"/>
        </p:nvCxnSpPr>
        <p:spPr>
          <a:xfrm>
            <a:off x="838200" y="6261315"/>
            <a:ext cx="10515600" cy="0"/>
          </a:xfrm>
          <a:prstGeom prst="line">
            <a:avLst/>
          </a:prstGeom>
          <a:ln w="12700">
            <a:solidFill>
              <a:srgbClr val="009C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F45AEC-B80F-3F4A-B5CC-D417FF3A36FA}"/>
              </a:ext>
            </a:extLst>
          </p:cNvPr>
          <p:cNvPicPr>
            <a:picLocks noChangeAspect="1"/>
          </p:cNvPicPr>
          <p:nvPr userDrawn="1"/>
        </p:nvPicPr>
        <p:blipFill>
          <a:blip r:embed="rId2"/>
          <a:stretch>
            <a:fillRect/>
          </a:stretch>
        </p:blipFill>
        <p:spPr>
          <a:xfrm>
            <a:off x="838200" y="267585"/>
            <a:ext cx="1640541" cy="379237"/>
          </a:xfrm>
          <a:prstGeom prst="rect">
            <a:avLst/>
          </a:prstGeom>
        </p:spPr>
      </p:pic>
    </p:spTree>
    <p:extLst>
      <p:ext uri="{BB962C8B-B14F-4D97-AF65-F5344CB8AC3E}">
        <p14:creationId xmlns:p14="http://schemas.microsoft.com/office/powerpoint/2010/main" val="124950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Centred - Dark 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D29448-71B4-F045-826B-CD082432B638}"/>
              </a:ext>
            </a:extLst>
          </p:cNvPr>
          <p:cNvSpPr>
            <a:spLocks noGrp="1"/>
          </p:cNvSpPr>
          <p:nvPr>
            <p:ph type="body" sz="quarter" idx="11" hasCustomPrompt="1"/>
          </p:nvPr>
        </p:nvSpPr>
        <p:spPr>
          <a:xfrm>
            <a:off x="838200" y="2583542"/>
            <a:ext cx="10515600" cy="1690915"/>
          </a:xfrm>
        </p:spPr>
        <p:txBody>
          <a:bodyPr lIns="0" tIns="0" rIns="0" bIns="0" anchor="ctr">
            <a:noAutofit/>
          </a:bodyPr>
          <a:lstStyle>
            <a:lvl1pPr algn="ctr">
              <a:buNone/>
              <a:defRPr sz="3600" b="1" i="0">
                <a:solidFill>
                  <a:srgbClr val="009C00"/>
                </a:solidFill>
                <a:latin typeface="Derailed" panose="020B0503030101060003" pitchFamily="34" charset="77"/>
              </a:defRPr>
            </a:lvl1pPr>
          </a:lstStyle>
          <a:p>
            <a:pPr lvl="0"/>
            <a:r>
              <a:rPr lang="en-US" dirty="0"/>
              <a:t>“Click to edit”</a:t>
            </a:r>
          </a:p>
        </p:txBody>
      </p:sp>
      <p:sp>
        <p:nvSpPr>
          <p:cNvPr id="3" name="Text Placeholder 2">
            <a:extLst>
              <a:ext uri="{FF2B5EF4-FFF2-40B4-BE49-F238E27FC236}">
                <a16:creationId xmlns:a16="http://schemas.microsoft.com/office/drawing/2014/main" id="{1EA95755-B82D-D84F-9C77-5C25FE4291B4}"/>
              </a:ext>
            </a:extLst>
          </p:cNvPr>
          <p:cNvSpPr>
            <a:spLocks noGrp="1"/>
          </p:cNvSpPr>
          <p:nvPr>
            <p:ph type="body" sz="quarter" idx="12"/>
          </p:nvPr>
        </p:nvSpPr>
        <p:spPr>
          <a:xfrm>
            <a:off x="4427538" y="4637088"/>
            <a:ext cx="3678237" cy="230102"/>
          </a:xfrm>
        </p:spPr>
        <p:txBody>
          <a:bodyPr lIns="0" tIns="0" rIns="0" bIns="0">
            <a:noAutofit/>
          </a:bodyPr>
          <a:lstStyle>
            <a:lvl1pPr algn="ctr">
              <a:buNone/>
              <a:defRPr sz="1200" b="1">
                <a:solidFill>
                  <a:schemeClr val="tx1"/>
                </a:solidFill>
              </a:defRPr>
            </a:lvl1pPr>
            <a:lvl2pPr>
              <a:defRPr>
                <a:solidFill>
                  <a:srgbClr val="F4F2F1"/>
                </a:solidFill>
              </a:defRPr>
            </a:lvl2pPr>
            <a:lvl3pPr>
              <a:defRPr>
                <a:solidFill>
                  <a:srgbClr val="F4F2F1"/>
                </a:solidFill>
              </a:defRPr>
            </a:lvl3pPr>
            <a:lvl4pPr>
              <a:defRPr>
                <a:solidFill>
                  <a:srgbClr val="F4F2F1"/>
                </a:solidFill>
              </a:defRPr>
            </a:lvl4pPr>
            <a:lvl5pPr>
              <a:defRPr>
                <a:solidFill>
                  <a:srgbClr val="F4F2F1"/>
                </a:solidFill>
              </a:defRPr>
            </a:lvl5pPr>
          </a:lstStyle>
          <a:p>
            <a:pPr lvl="0"/>
            <a:r>
              <a:rPr lang="en-GB" dirty="0"/>
              <a:t>Click to edit</a:t>
            </a:r>
          </a:p>
        </p:txBody>
      </p:sp>
      <p:sp>
        <p:nvSpPr>
          <p:cNvPr id="12" name="Text Placeholder 18">
            <a:extLst>
              <a:ext uri="{FF2B5EF4-FFF2-40B4-BE49-F238E27FC236}">
                <a16:creationId xmlns:a16="http://schemas.microsoft.com/office/drawing/2014/main" id="{32497949-D196-3448-8A84-719E4AC7E36B}"/>
              </a:ext>
            </a:extLst>
          </p:cNvPr>
          <p:cNvSpPr>
            <a:spLocks noGrp="1"/>
          </p:cNvSpPr>
          <p:nvPr>
            <p:ph type="body" sz="quarter" idx="10"/>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3" name="Straight Connector 12">
            <a:extLst>
              <a:ext uri="{FF2B5EF4-FFF2-40B4-BE49-F238E27FC236}">
                <a16:creationId xmlns:a16="http://schemas.microsoft.com/office/drawing/2014/main" id="{7EF14CC1-0684-C64D-A18A-8D772855BB3D}"/>
              </a:ext>
            </a:extLst>
          </p:cNvPr>
          <p:cNvCxnSpPr/>
          <p:nvPr userDrawn="1"/>
        </p:nvCxnSpPr>
        <p:spPr>
          <a:xfrm>
            <a:off x="838200" y="6261315"/>
            <a:ext cx="10515600" cy="0"/>
          </a:xfrm>
          <a:prstGeom prst="line">
            <a:avLst/>
          </a:prstGeom>
          <a:ln w="12700">
            <a:solidFill>
              <a:srgbClr val="009C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ABDF094-6D08-5E4D-BA04-1D81D32A862D}"/>
              </a:ext>
            </a:extLst>
          </p:cNvPr>
          <p:cNvPicPr>
            <a:picLocks noChangeAspect="1"/>
          </p:cNvPicPr>
          <p:nvPr userDrawn="1"/>
        </p:nvPicPr>
        <p:blipFill>
          <a:blip r:embed="rId2"/>
          <a:stretch>
            <a:fillRect/>
          </a:stretch>
        </p:blipFill>
        <p:spPr>
          <a:xfrm>
            <a:off x="838200" y="267585"/>
            <a:ext cx="1640541" cy="379237"/>
          </a:xfrm>
          <a:prstGeom prst="rect">
            <a:avLst/>
          </a:prstGeom>
        </p:spPr>
      </p:pic>
    </p:spTree>
    <p:extLst>
      <p:ext uri="{BB962C8B-B14F-4D97-AF65-F5344CB8AC3E}">
        <p14:creationId xmlns:p14="http://schemas.microsoft.com/office/powerpoint/2010/main" val="3657832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Centred - Purp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D29448-71B4-F045-826B-CD082432B638}"/>
              </a:ext>
            </a:extLst>
          </p:cNvPr>
          <p:cNvSpPr>
            <a:spLocks noGrp="1"/>
          </p:cNvSpPr>
          <p:nvPr>
            <p:ph type="body" sz="quarter" idx="11" hasCustomPrompt="1"/>
          </p:nvPr>
        </p:nvSpPr>
        <p:spPr>
          <a:xfrm>
            <a:off x="838200" y="2583542"/>
            <a:ext cx="10515600" cy="1690915"/>
          </a:xfrm>
        </p:spPr>
        <p:txBody>
          <a:bodyPr lIns="0" tIns="0" rIns="0" bIns="0" anchor="ctr">
            <a:noAutofit/>
          </a:bodyPr>
          <a:lstStyle>
            <a:lvl1pPr algn="ctr">
              <a:buNone/>
              <a:defRPr sz="3600" b="1" i="0">
                <a:solidFill>
                  <a:srgbClr val="6E5076"/>
                </a:solidFill>
                <a:latin typeface="Derailed" panose="020B0503030101060003" pitchFamily="34" charset="77"/>
              </a:defRPr>
            </a:lvl1pPr>
          </a:lstStyle>
          <a:p>
            <a:pPr lvl="0"/>
            <a:r>
              <a:rPr lang="en-US" dirty="0"/>
              <a:t>“Click to edit”</a:t>
            </a:r>
          </a:p>
        </p:txBody>
      </p:sp>
      <p:sp>
        <p:nvSpPr>
          <p:cNvPr id="3" name="Text Placeholder 2">
            <a:extLst>
              <a:ext uri="{FF2B5EF4-FFF2-40B4-BE49-F238E27FC236}">
                <a16:creationId xmlns:a16="http://schemas.microsoft.com/office/drawing/2014/main" id="{1EA95755-B82D-D84F-9C77-5C25FE4291B4}"/>
              </a:ext>
            </a:extLst>
          </p:cNvPr>
          <p:cNvSpPr>
            <a:spLocks noGrp="1"/>
          </p:cNvSpPr>
          <p:nvPr>
            <p:ph type="body" sz="quarter" idx="12"/>
          </p:nvPr>
        </p:nvSpPr>
        <p:spPr>
          <a:xfrm>
            <a:off x="4427538" y="4637088"/>
            <a:ext cx="3678237" cy="230102"/>
          </a:xfrm>
        </p:spPr>
        <p:txBody>
          <a:bodyPr lIns="0" tIns="0" rIns="0" bIns="0">
            <a:noAutofit/>
          </a:bodyPr>
          <a:lstStyle>
            <a:lvl1pPr algn="ctr">
              <a:buNone/>
              <a:defRPr sz="1200" b="1">
                <a:solidFill>
                  <a:schemeClr val="tx1"/>
                </a:solidFill>
              </a:defRPr>
            </a:lvl1pPr>
            <a:lvl2pPr>
              <a:defRPr>
                <a:solidFill>
                  <a:srgbClr val="F4F2F1"/>
                </a:solidFill>
              </a:defRPr>
            </a:lvl2pPr>
            <a:lvl3pPr>
              <a:defRPr>
                <a:solidFill>
                  <a:srgbClr val="F4F2F1"/>
                </a:solidFill>
              </a:defRPr>
            </a:lvl3pPr>
            <a:lvl4pPr>
              <a:defRPr>
                <a:solidFill>
                  <a:srgbClr val="F4F2F1"/>
                </a:solidFill>
              </a:defRPr>
            </a:lvl4pPr>
            <a:lvl5pPr>
              <a:defRPr>
                <a:solidFill>
                  <a:srgbClr val="F4F2F1"/>
                </a:solidFill>
              </a:defRPr>
            </a:lvl5pPr>
          </a:lstStyle>
          <a:p>
            <a:pPr lvl="0"/>
            <a:r>
              <a:rPr lang="en-GB" dirty="0"/>
              <a:t>Click to edit</a:t>
            </a:r>
          </a:p>
        </p:txBody>
      </p:sp>
      <p:sp>
        <p:nvSpPr>
          <p:cNvPr id="12" name="Text Placeholder 18">
            <a:extLst>
              <a:ext uri="{FF2B5EF4-FFF2-40B4-BE49-F238E27FC236}">
                <a16:creationId xmlns:a16="http://schemas.microsoft.com/office/drawing/2014/main" id="{72C7DBE4-AD9F-B347-8246-E98B8882B620}"/>
              </a:ext>
            </a:extLst>
          </p:cNvPr>
          <p:cNvSpPr>
            <a:spLocks noGrp="1"/>
          </p:cNvSpPr>
          <p:nvPr>
            <p:ph type="body" sz="quarter" idx="10"/>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3" name="Straight Connector 12">
            <a:extLst>
              <a:ext uri="{FF2B5EF4-FFF2-40B4-BE49-F238E27FC236}">
                <a16:creationId xmlns:a16="http://schemas.microsoft.com/office/drawing/2014/main" id="{101C1E5D-6D12-D643-9B56-44AC69328DAD}"/>
              </a:ext>
            </a:extLst>
          </p:cNvPr>
          <p:cNvCxnSpPr/>
          <p:nvPr userDrawn="1"/>
        </p:nvCxnSpPr>
        <p:spPr>
          <a:xfrm>
            <a:off x="838200" y="6261315"/>
            <a:ext cx="10515600" cy="0"/>
          </a:xfrm>
          <a:prstGeom prst="line">
            <a:avLst/>
          </a:prstGeom>
          <a:ln w="12700">
            <a:solidFill>
              <a:srgbClr val="6E507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F208309-CE83-2646-869A-D67887C55377}"/>
              </a:ext>
            </a:extLst>
          </p:cNvPr>
          <p:cNvPicPr>
            <a:picLocks noChangeAspect="1"/>
          </p:cNvPicPr>
          <p:nvPr userDrawn="1"/>
        </p:nvPicPr>
        <p:blipFill>
          <a:blip r:embed="rId2"/>
          <a:stretch>
            <a:fillRect/>
          </a:stretch>
        </p:blipFill>
        <p:spPr>
          <a:xfrm>
            <a:off x="838200" y="267585"/>
            <a:ext cx="1640541" cy="379237"/>
          </a:xfrm>
          <a:prstGeom prst="rect">
            <a:avLst/>
          </a:prstGeom>
        </p:spPr>
      </p:pic>
    </p:spTree>
    <p:extLst>
      <p:ext uri="{BB962C8B-B14F-4D97-AF65-F5344CB8AC3E}">
        <p14:creationId xmlns:p14="http://schemas.microsoft.com/office/powerpoint/2010/main" val="92455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83656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824AB5D-EF4B-C84B-8104-710EFCF1C947}"/>
              </a:ext>
            </a:extLst>
          </p:cNvPr>
          <p:cNvSpPr>
            <a:spLocks noGrp="1"/>
          </p:cNvSpPr>
          <p:nvPr>
            <p:ph type="pic" idx="10" hasCustomPrompt="1"/>
          </p:nvPr>
        </p:nvSpPr>
        <p:spPr>
          <a:xfrm>
            <a:off x="0" y="1"/>
            <a:ext cx="12192000" cy="6015400"/>
          </a:xfrm>
        </p:spPr>
        <p:txBody>
          <a:bodyPr anchor="ctr"/>
          <a:lstStyle>
            <a:lvl1pPr marL="0" indent="0" algn="ctr">
              <a:buClr>
                <a:srgbClr val="4FE18F"/>
              </a:buClr>
              <a:buFont typeface="Arial" panose="020B0604020202020204" pitchFamily="34" charset="0"/>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2" name="Text Placeholder 18">
            <a:extLst>
              <a:ext uri="{FF2B5EF4-FFF2-40B4-BE49-F238E27FC236}">
                <a16:creationId xmlns:a16="http://schemas.microsoft.com/office/drawing/2014/main" id="{2D03A41A-0ACD-5D4E-BEA6-A3EB99550F96}"/>
              </a:ext>
            </a:extLst>
          </p:cNvPr>
          <p:cNvSpPr>
            <a:spLocks noGrp="1"/>
          </p:cNvSpPr>
          <p:nvPr>
            <p:ph type="body" sz="quarter" idx="11"/>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3" name="Straight Connector 12">
            <a:extLst>
              <a:ext uri="{FF2B5EF4-FFF2-40B4-BE49-F238E27FC236}">
                <a16:creationId xmlns:a16="http://schemas.microsoft.com/office/drawing/2014/main" id="{319EBFE6-E7DE-6542-96B3-E9427BC2F56A}"/>
              </a:ext>
            </a:extLst>
          </p:cNvPr>
          <p:cNvCxnSpPr/>
          <p:nvPr userDrawn="1"/>
        </p:nvCxnSpPr>
        <p:spPr>
          <a:xfrm>
            <a:off x="838200" y="6261315"/>
            <a:ext cx="10515600" cy="0"/>
          </a:xfrm>
          <a:prstGeom prst="line">
            <a:avLst/>
          </a:prstGeom>
          <a:ln w="12700">
            <a:solidFill>
              <a:srgbClr val="009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11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A62-5DB0-AF4F-A8B2-0BF9538C7B9F}"/>
              </a:ext>
            </a:extLst>
          </p:cNvPr>
          <p:cNvSpPr>
            <a:spLocks noGrp="1"/>
          </p:cNvSpPr>
          <p:nvPr>
            <p:ph type="title"/>
          </p:nvPr>
        </p:nvSpPr>
        <p:spPr>
          <a:xfrm>
            <a:off x="838201" y="762222"/>
            <a:ext cx="4858656" cy="928466"/>
          </a:xfrm>
        </p:spPr>
        <p:txBody>
          <a:bodyPr lIns="0" tIns="0" rIns="0" bIns="0" anchor="b" anchorCtr="0">
            <a:noAutofit/>
          </a:bodyPr>
          <a:lstStyle>
            <a:lvl1pPr>
              <a:defRPr sz="3600">
                <a:solidFill>
                  <a:srgbClr val="009C00"/>
                </a:solidFill>
              </a:defRPr>
            </a:lvl1pPr>
          </a:lstStyle>
          <a:p>
            <a:r>
              <a:rPr lang="en-GB" dirty="0"/>
              <a:t>Click to edit</a:t>
            </a:r>
            <a:endParaRPr lang="en-US" dirty="0"/>
          </a:p>
        </p:txBody>
      </p:sp>
      <p:sp>
        <p:nvSpPr>
          <p:cNvPr id="3" name="Content Placeholder 2">
            <a:extLst>
              <a:ext uri="{FF2B5EF4-FFF2-40B4-BE49-F238E27FC236}">
                <a16:creationId xmlns:a16="http://schemas.microsoft.com/office/drawing/2014/main" id="{3789C61A-0E0C-7847-AEFE-849CBEC98AC0}"/>
              </a:ext>
            </a:extLst>
          </p:cNvPr>
          <p:cNvSpPr>
            <a:spLocks noGrp="1"/>
          </p:cNvSpPr>
          <p:nvPr>
            <p:ph sz="half" idx="1"/>
          </p:nvPr>
        </p:nvSpPr>
        <p:spPr>
          <a:xfrm>
            <a:off x="838201" y="1825625"/>
            <a:ext cx="4858656" cy="4078731"/>
          </a:xfrm>
        </p:spPr>
        <p:txBody>
          <a:bodyPr lIns="0" tIns="0" rIns="0" bIns="0">
            <a:noAutofit/>
          </a:bodyPr>
          <a:lstStyle>
            <a:lvl1pPr>
              <a:buClr>
                <a:srgbClr val="009C00"/>
              </a:buClr>
              <a:defRPr sz="1800">
                <a:solidFill>
                  <a:schemeClr val="tx1"/>
                </a:solidFill>
              </a:defRPr>
            </a:lvl1pPr>
            <a:lvl2pPr>
              <a:buClr>
                <a:srgbClr val="009C00"/>
              </a:buClr>
              <a:defRPr sz="1800">
                <a:solidFill>
                  <a:schemeClr val="tx1"/>
                </a:solidFill>
              </a:defRPr>
            </a:lvl2pPr>
            <a:lvl3pPr>
              <a:buClr>
                <a:srgbClr val="009C00"/>
              </a:buClr>
              <a:defRPr sz="1800">
                <a:solidFill>
                  <a:schemeClr val="tx1"/>
                </a:solidFill>
              </a:defRPr>
            </a:lvl3pPr>
            <a:lvl4pPr>
              <a:buClr>
                <a:srgbClr val="009C00"/>
              </a:buClr>
              <a:defRPr sz="1800">
                <a:solidFill>
                  <a:schemeClr val="tx1"/>
                </a:solidFill>
              </a:defRPr>
            </a:lvl4pPr>
            <a:lvl5pPr>
              <a:buClr>
                <a:srgbClr val="009C00"/>
              </a:buClr>
              <a:defRPr sz="1800">
                <a:solidFill>
                  <a:schemeClr val="tx1"/>
                </a:solidFill>
              </a:defRPr>
            </a:lvl5pPr>
          </a:lstStyle>
          <a:p>
            <a:pPr lvl="0"/>
            <a:r>
              <a:rPr lang="en-GB" dirty="0"/>
              <a:t>Click to edit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8">
            <a:extLst>
              <a:ext uri="{FF2B5EF4-FFF2-40B4-BE49-F238E27FC236}">
                <a16:creationId xmlns:a16="http://schemas.microsoft.com/office/drawing/2014/main" id="{F372E5A2-ACA0-9F48-BBEF-BACA06862728}"/>
              </a:ext>
            </a:extLst>
          </p:cNvPr>
          <p:cNvSpPr>
            <a:spLocks noGrp="1"/>
          </p:cNvSpPr>
          <p:nvPr>
            <p:ph type="body" sz="quarter" idx="11"/>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5" name="Straight Connector 14">
            <a:extLst>
              <a:ext uri="{FF2B5EF4-FFF2-40B4-BE49-F238E27FC236}">
                <a16:creationId xmlns:a16="http://schemas.microsoft.com/office/drawing/2014/main" id="{94C152C7-9E43-9C4E-85CC-1A8407B2EFE2}"/>
              </a:ext>
            </a:extLst>
          </p:cNvPr>
          <p:cNvCxnSpPr/>
          <p:nvPr userDrawn="1"/>
        </p:nvCxnSpPr>
        <p:spPr>
          <a:xfrm>
            <a:off x="838200" y="6261315"/>
            <a:ext cx="10515600" cy="0"/>
          </a:xfrm>
          <a:prstGeom prst="line">
            <a:avLst/>
          </a:prstGeom>
          <a:ln w="12700">
            <a:solidFill>
              <a:srgbClr val="009C00"/>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9C5CF54E-467A-474C-A762-205FDEDAB4A7}"/>
              </a:ext>
            </a:extLst>
          </p:cNvPr>
          <p:cNvSpPr>
            <a:spLocks noGrp="1"/>
          </p:cNvSpPr>
          <p:nvPr>
            <p:ph type="pic" sz="quarter" idx="12"/>
          </p:nvPr>
        </p:nvSpPr>
        <p:spPr>
          <a:xfrm>
            <a:off x="6096000" y="762222"/>
            <a:ext cx="5257799" cy="5142125"/>
          </a:xfrm>
        </p:spPr>
        <p:txBody>
          <a:bodyPr/>
          <a:lstStyle>
            <a:lvl1pPr>
              <a:buFontTx/>
              <a:buNone/>
              <a:defRPr>
                <a:solidFill>
                  <a:schemeClr val="bg1"/>
                </a:solidFill>
              </a:defRPr>
            </a:lvl1pPr>
          </a:lstStyle>
          <a:p>
            <a:endParaRPr lang="en-US" dirty="0"/>
          </a:p>
        </p:txBody>
      </p:sp>
      <p:pic>
        <p:nvPicPr>
          <p:cNvPr id="8" name="Picture 7">
            <a:extLst>
              <a:ext uri="{FF2B5EF4-FFF2-40B4-BE49-F238E27FC236}">
                <a16:creationId xmlns:a16="http://schemas.microsoft.com/office/drawing/2014/main" id="{8F8D8E60-D779-D04D-9091-673DCE435E1A}"/>
              </a:ext>
            </a:extLst>
          </p:cNvPr>
          <p:cNvPicPr>
            <a:picLocks noChangeAspect="1"/>
          </p:cNvPicPr>
          <p:nvPr userDrawn="1"/>
        </p:nvPicPr>
        <p:blipFill>
          <a:blip r:embed="rId2"/>
          <a:stretch>
            <a:fillRect/>
          </a:stretch>
        </p:blipFill>
        <p:spPr>
          <a:xfrm>
            <a:off x="838200" y="267585"/>
            <a:ext cx="1640541" cy="379237"/>
          </a:xfrm>
          <a:prstGeom prst="rect">
            <a:avLst/>
          </a:prstGeom>
        </p:spPr>
      </p:pic>
    </p:spTree>
    <p:extLst>
      <p:ext uri="{BB962C8B-B14F-4D97-AF65-F5344CB8AC3E}">
        <p14:creationId xmlns:p14="http://schemas.microsoft.com/office/powerpoint/2010/main" val="397423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Dark Green">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67DCBD-05EE-C347-BB01-C88CD0446832}"/>
              </a:ext>
            </a:extLst>
          </p:cNvPr>
          <p:cNvSpPr>
            <a:spLocks noGrp="1"/>
          </p:cNvSpPr>
          <p:nvPr>
            <p:ph type="body" idx="1"/>
          </p:nvPr>
        </p:nvSpPr>
        <p:spPr>
          <a:xfrm>
            <a:off x="831850" y="3549480"/>
            <a:ext cx="10515600" cy="249299"/>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sp>
        <p:nvSpPr>
          <p:cNvPr id="17" name="Title 1">
            <a:extLst>
              <a:ext uri="{FF2B5EF4-FFF2-40B4-BE49-F238E27FC236}">
                <a16:creationId xmlns:a16="http://schemas.microsoft.com/office/drawing/2014/main" id="{F2A12402-9203-A842-8B07-A04CD8E67419}"/>
              </a:ext>
            </a:extLst>
          </p:cNvPr>
          <p:cNvSpPr>
            <a:spLocks noGrp="1"/>
          </p:cNvSpPr>
          <p:nvPr>
            <p:ph type="title"/>
          </p:nvPr>
        </p:nvSpPr>
        <p:spPr>
          <a:xfrm>
            <a:off x="831850" y="2820011"/>
            <a:ext cx="10515600" cy="666000"/>
          </a:xfrm>
        </p:spPr>
        <p:txBody>
          <a:bodyPr lIns="0" tIns="0" rIns="0" bIns="0" anchor="b" anchorCtr="0">
            <a:noAutofit/>
          </a:bodyPr>
          <a:lstStyle>
            <a:lvl1pPr>
              <a:defRPr sz="4800">
                <a:solidFill>
                  <a:srgbClr val="009C00"/>
                </a:solidFill>
              </a:defRPr>
            </a:lvl1pPr>
          </a:lstStyle>
          <a:p>
            <a:r>
              <a:rPr lang="en-GB" dirty="0"/>
              <a:t>Click to edit</a:t>
            </a:r>
            <a:endParaRPr lang="en-US" dirty="0"/>
          </a:p>
        </p:txBody>
      </p:sp>
      <p:pic>
        <p:nvPicPr>
          <p:cNvPr id="12" name="Picture 11">
            <a:extLst>
              <a:ext uri="{FF2B5EF4-FFF2-40B4-BE49-F238E27FC236}">
                <a16:creationId xmlns:a16="http://schemas.microsoft.com/office/drawing/2014/main" id="{B49058E9-905B-6E44-97B0-6710558D9DA4}"/>
              </a:ext>
            </a:extLst>
          </p:cNvPr>
          <p:cNvPicPr>
            <a:picLocks noChangeAspect="1"/>
          </p:cNvPicPr>
          <p:nvPr userDrawn="1"/>
        </p:nvPicPr>
        <p:blipFill>
          <a:blip r:embed="rId2"/>
          <a:stretch>
            <a:fillRect/>
          </a:stretch>
        </p:blipFill>
        <p:spPr>
          <a:xfrm>
            <a:off x="8256884" y="2764465"/>
            <a:ext cx="3935116" cy="4093534"/>
          </a:xfrm>
          <a:prstGeom prst="rect">
            <a:avLst/>
          </a:prstGeom>
        </p:spPr>
      </p:pic>
      <p:sp>
        <p:nvSpPr>
          <p:cNvPr id="14" name="Text Placeholder 18">
            <a:extLst>
              <a:ext uri="{FF2B5EF4-FFF2-40B4-BE49-F238E27FC236}">
                <a16:creationId xmlns:a16="http://schemas.microsoft.com/office/drawing/2014/main" id="{FAB7223B-FE72-534D-AFD6-2512ABC79750}"/>
              </a:ext>
            </a:extLst>
          </p:cNvPr>
          <p:cNvSpPr>
            <a:spLocks noGrp="1"/>
          </p:cNvSpPr>
          <p:nvPr>
            <p:ph type="body" sz="quarter" idx="10"/>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5" name="Straight Connector 14">
            <a:extLst>
              <a:ext uri="{FF2B5EF4-FFF2-40B4-BE49-F238E27FC236}">
                <a16:creationId xmlns:a16="http://schemas.microsoft.com/office/drawing/2014/main" id="{81A211D7-60BD-214A-B93F-C2228F375895}"/>
              </a:ext>
            </a:extLst>
          </p:cNvPr>
          <p:cNvCxnSpPr>
            <a:cxnSpLocks/>
          </p:cNvCxnSpPr>
          <p:nvPr userDrawn="1"/>
        </p:nvCxnSpPr>
        <p:spPr>
          <a:xfrm>
            <a:off x="838200" y="6261315"/>
            <a:ext cx="8189563" cy="0"/>
          </a:xfrm>
          <a:prstGeom prst="line">
            <a:avLst/>
          </a:prstGeom>
          <a:ln w="12700">
            <a:solidFill>
              <a:srgbClr val="009C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45B921F-EEDE-3041-B3B2-8E8A024F7F17}"/>
              </a:ext>
            </a:extLst>
          </p:cNvPr>
          <p:cNvPicPr>
            <a:picLocks noChangeAspect="1"/>
          </p:cNvPicPr>
          <p:nvPr userDrawn="1"/>
        </p:nvPicPr>
        <p:blipFill>
          <a:blip r:embed="rId3"/>
          <a:stretch>
            <a:fillRect/>
          </a:stretch>
        </p:blipFill>
        <p:spPr>
          <a:xfrm>
            <a:off x="838200" y="267585"/>
            <a:ext cx="1640541" cy="379237"/>
          </a:xfrm>
          <a:prstGeom prst="rect">
            <a:avLst/>
          </a:prstGeom>
        </p:spPr>
      </p:pic>
    </p:spTree>
    <p:extLst>
      <p:ext uri="{BB962C8B-B14F-4D97-AF65-F5344CB8AC3E}">
        <p14:creationId xmlns:p14="http://schemas.microsoft.com/office/powerpoint/2010/main" val="179898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Purpl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E67DCBD-05EE-C347-BB01-C88CD0446832}"/>
              </a:ext>
            </a:extLst>
          </p:cNvPr>
          <p:cNvSpPr>
            <a:spLocks noGrp="1"/>
          </p:cNvSpPr>
          <p:nvPr>
            <p:ph type="body" idx="1"/>
          </p:nvPr>
        </p:nvSpPr>
        <p:spPr>
          <a:xfrm>
            <a:off x="831850" y="3549480"/>
            <a:ext cx="10515600" cy="249299"/>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sp>
        <p:nvSpPr>
          <p:cNvPr id="17" name="Title 1">
            <a:extLst>
              <a:ext uri="{FF2B5EF4-FFF2-40B4-BE49-F238E27FC236}">
                <a16:creationId xmlns:a16="http://schemas.microsoft.com/office/drawing/2014/main" id="{F2A12402-9203-A842-8B07-A04CD8E67419}"/>
              </a:ext>
            </a:extLst>
          </p:cNvPr>
          <p:cNvSpPr>
            <a:spLocks noGrp="1"/>
          </p:cNvSpPr>
          <p:nvPr>
            <p:ph type="title"/>
          </p:nvPr>
        </p:nvSpPr>
        <p:spPr>
          <a:xfrm>
            <a:off x="831850" y="2820011"/>
            <a:ext cx="10515600" cy="666000"/>
          </a:xfrm>
        </p:spPr>
        <p:txBody>
          <a:bodyPr lIns="0" tIns="0" rIns="0" bIns="0" anchor="b" anchorCtr="0">
            <a:noAutofit/>
          </a:bodyPr>
          <a:lstStyle>
            <a:lvl1pPr>
              <a:defRPr sz="4800">
                <a:solidFill>
                  <a:srgbClr val="6E5076"/>
                </a:solidFill>
              </a:defRPr>
            </a:lvl1pPr>
          </a:lstStyle>
          <a:p>
            <a:r>
              <a:rPr lang="en-GB" dirty="0"/>
              <a:t>Click to edit</a:t>
            </a:r>
            <a:endParaRPr lang="en-US" dirty="0"/>
          </a:p>
        </p:txBody>
      </p:sp>
      <p:sp>
        <p:nvSpPr>
          <p:cNvPr id="14" name="Text Placeholder 18">
            <a:extLst>
              <a:ext uri="{FF2B5EF4-FFF2-40B4-BE49-F238E27FC236}">
                <a16:creationId xmlns:a16="http://schemas.microsoft.com/office/drawing/2014/main" id="{6A8EC1A3-0E89-004A-B390-9AD3941388DE}"/>
              </a:ext>
            </a:extLst>
          </p:cNvPr>
          <p:cNvSpPr>
            <a:spLocks noGrp="1"/>
          </p:cNvSpPr>
          <p:nvPr>
            <p:ph type="body" sz="quarter" idx="10"/>
          </p:nvPr>
        </p:nvSpPr>
        <p:spPr>
          <a:xfrm>
            <a:off x="838200" y="6420532"/>
            <a:ext cx="5181600" cy="230102"/>
          </a:xfrm>
        </p:spPr>
        <p:txBody>
          <a:bodyPr lIns="0" tIns="0" rIns="0" bIns="0" anchor="b" anchorCtr="0">
            <a:noAutofit/>
          </a:bodyPr>
          <a:lstStyle>
            <a:lvl1pPr algn="l">
              <a:buFont typeface="Arial" panose="020B0604020202020204" pitchFamily="34" charset="0"/>
              <a:buNone/>
              <a:defRPr sz="1200" b="1" i="0">
                <a:solidFill>
                  <a:schemeClr val="tx1"/>
                </a:solidFill>
                <a:latin typeface="Derailed ExtraBold" panose="020B0503030101060003" pitchFamily="34" charset="77"/>
              </a:defRPr>
            </a:lvl1pPr>
          </a:lstStyle>
          <a:p>
            <a:pPr lvl="0"/>
            <a:r>
              <a:rPr lang="en-GB" dirty="0"/>
              <a:t>Click to edit</a:t>
            </a:r>
            <a:endParaRPr lang="en-US" dirty="0"/>
          </a:p>
        </p:txBody>
      </p:sp>
      <p:cxnSp>
        <p:nvCxnSpPr>
          <p:cNvPr id="15" name="Straight Connector 14">
            <a:extLst>
              <a:ext uri="{FF2B5EF4-FFF2-40B4-BE49-F238E27FC236}">
                <a16:creationId xmlns:a16="http://schemas.microsoft.com/office/drawing/2014/main" id="{1969F7AB-27B0-534D-AC75-B8B2256DCF96}"/>
              </a:ext>
            </a:extLst>
          </p:cNvPr>
          <p:cNvCxnSpPr/>
          <p:nvPr userDrawn="1"/>
        </p:nvCxnSpPr>
        <p:spPr>
          <a:xfrm>
            <a:off x="838200" y="6261315"/>
            <a:ext cx="10515600" cy="0"/>
          </a:xfrm>
          <a:prstGeom prst="line">
            <a:avLst/>
          </a:prstGeom>
          <a:ln w="12700">
            <a:solidFill>
              <a:srgbClr val="6E507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E5A370B-D2F7-6B4F-9EE3-4D290594844F}"/>
              </a:ext>
            </a:extLst>
          </p:cNvPr>
          <p:cNvPicPr>
            <a:picLocks noChangeAspect="1"/>
          </p:cNvPicPr>
          <p:nvPr userDrawn="1"/>
        </p:nvPicPr>
        <p:blipFill>
          <a:blip r:embed="rId2"/>
          <a:stretch>
            <a:fillRect/>
          </a:stretch>
        </p:blipFill>
        <p:spPr>
          <a:xfrm>
            <a:off x="8256479" y="2764043"/>
            <a:ext cx="3935521" cy="4093956"/>
          </a:xfrm>
          <a:prstGeom prst="rect">
            <a:avLst/>
          </a:prstGeom>
        </p:spPr>
      </p:pic>
      <p:pic>
        <p:nvPicPr>
          <p:cNvPr id="9" name="Picture 8">
            <a:extLst>
              <a:ext uri="{FF2B5EF4-FFF2-40B4-BE49-F238E27FC236}">
                <a16:creationId xmlns:a16="http://schemas.microsoft.com/office/drawing/2014/main" id="{70862384-B919-1241-9574-B3C0C4A63E02}"/>
              </a:ext>
            </a:extLst>
          </p:cNvPr>
          <p:cNvPicPr>
            <a:picLocks noChangeAspect="1"/>
          </p:cNvPicPr>
          <p:nvPr userDrawn="1"/>
        </p:nvPicPr>
        <p:blipFill>
          <a:blip r:embed="rId3"/>
          <a:stretch>
            <a:fillRect/>
          </a:stretch>
        </p:blipFill>
        <p:spPr>
          <a:xfrm>
            <a:off x="838200" y="267585"/>
            <a:ext cx="1640541" cy="379237"/>
          </a:xfrm>
          <a:prstGeom prst="rect">
            <a:avLst/>
          </a:prstGeom>
        </p:spPr>
      </p:pic>
    </p:spTree>
    <p:extLst>
      <p:ext uri="{BB962C8B-B14F-4D97-AF65-F5344CB8AC3E}">
        <p14:creationId xmlns:p14="http://schemas.microsoft.com/office/powerpoint/2010/main" val="271080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creen - Dark Green">
    <p:spTree>
      <p:nvGrpSpPr>
        <p:cNvPr id="1" name=""/>
        <p:cNvGrpSpPr/>
        <p:nvPr/>
      </p:nvGrpSpPr>
      <p:grpSpPr>
        <a:xfrm>
          <a:off x="0" y="0"/>
          <a:ext cx="0" cy="0"/>
          <a:chOff x="0" y="0"/>
          <a:chExt cx="0" cy="0"/>
        </a:xfrm>
      </p:grpSpPr>
      <p:pic>
        <p:nvPicPr>
          <p:cNvPr id="4" name="Picture 3" descr="A picture containing text, laser&#10;&#10;Description automatically generated">
            <a:extLst>
              <a:ext uri="{FF2B5EF4-FFF2-40B4-BE49-F238E27FC236}">
                <a16:creationId xmlns:a16="http://schemas.microsoft.com/office/drawing/2014/main" id="{BBE7E41F-4246-C748-9ED1-2201A37688D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82DCA585-9057-F745-BFFB-40DBA4DDBA63}"/>
              </a:ext>
            </a:extLst>
          </p:cNvPr>
          <p:cNvSpPr>
            <a:spLocks noGrp="1"/>
          </p:cNvSpPr>
          <p:nvPr>
            <p:ph type="body" idx="1"/>
          </p:nvPr>
        </p:nvSpPr>
        <p:spPr>
          <a:xfrm>
            <a:off x="688556" y="2806803"/>
            <a:ext cx="10515600" cy="622197"/>
          </a:xfrm>
        </p:spPr>
        <p:txBody>
          <a:bodyPr lIns="0" tIns="0" rIns="0" bIns="0">
            <a:no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pic>
        <p:nvPicPr>
          <p:cNvPr id="15" name="Picture 14">
            <a:extLst>
              <a:ext uri="{FF2B5EF4-FFF2-40B4-BE49-F238E27FC236}">
                <a16:creationId xmlns:a16="http://schemas.microsoft.com/office/drawing/2014/main" id="{F79C1339-75DF-9E49-B88F-2579063D6A0E}"/>
              </a:ext>
            </a:extLst>
          </p:cNvPr>
          <p:cNvPicPr>
            <a:picLocks noChangeAspect="1"/>
          </p:cNvPicPr>
          <p:nvPr userDrawn="1"/>
        </p:nvPicPr>
        <p:blipFill>
          <a:blip r:embed="rId3"/>
          <a:stretch>
            <a:fillRect/>
          </a:stretch>
        </p:blipFill>
        <p:spPr>
          <a:xfrm>
            <a:off x="688556" y="4713632"/>
            <a:ext cx="6793316" cy="575982"/>
          </a:xfrm>
          <a:prstGeom prst="rect">
            <a:avLst/>
          </a:prstGeom>
        </p:spPr>
      </p:pic>
      <p:pic>
        <p:nvPicPr>
          <p:cNvPr id="16" name="Picture 15">
            <a:extLst>
              <a:ext uri="{FF2B5EF4-FFF2-40B4-BE49-F238E27FC236}">
                <a16:creationId xmlns:a16="http://schemas.microsoft.com/office/drawing/2014/main" id="{37196C01-2798-434F-8BE0-AC6FCA4EBDAD}"/>
              </a:ext>
            </a:extLst>
          </p:cNvPr>
          <p:cNvPicPr>
            <a:picLocks noChangeAspect="1"/>
          </p:cNvPicPr>
          <p:nvPr userDrawn="1"/>
        </p:nvPicPr>
        <p:blipFill>
          <a:blip r:embed="rId4"/>
          <a:stretch>
            <a:fillRect/>
          </a:stretch>
        </p:blipFill>
        <p:spPr>
          <a:xfrm>
            <a:off x="688556" y="5831569"/>
            <a:ext cx="6793316" cy="600853"/>
          </a:xfrm>
          <a:prstGeom prst="rect">
            <a:avLst/>
          </a:prstGeom>
        </p:spPr>
      </p:pic>
      <p:sp>
        <p:nvSpPr>
          <p:cNvPr id="17" name="TextBox 16">
            <a:extLst>
              <a:ext uri="{FF2B5EF4-FFF2-40B4-BE49-F238E27FC236}">
                <a16:creationId xmlns:a16="http://schemas.microsoft.com/office/drawing/2014/main" id="{07129622-3FFD-4D4C-A60F-7E4B903D3419}"/>
              </a:ext>
            </a:extLst>
          </p:cNvPr>
          <p:cNvSpPr txBox="1"/>
          <p:nvPr userDrawn="1"/>
        </p:nvSpPr>
        <p:spPr>
          <a:xfrm>
            <a:off x="688556" y="4713632"/>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Founding research partners:</a:t>
            </a:r>
          </a:p>
        </p:txBody>
      </p:sp>
      <p:sp>
        <p:nvSpPr>
          <p:cNvPr id="18" name="TextBox 17">
            <a:extLst>
              <a:ext uri="{FF2B5EF4-FFF2-40B4-BE49-F238E27FC236}">
                <a16:creationId xmlns:a16="http://schemas.microsoft.com/office/drawing/2014/main" id="{11D617F5-25A2-1B42-9C26-6152F3539BEF}"/>
              </a:ext>
            </a:extLst>
          </p:cNvPr>
          <p:cNvSpPr txBox="1"/>
          <p:nvPr userDrawn="1"/>
        </p:nvSpPr>
        <p:spPr>
          <a:xfrm>
            <a:off x="688556" y="5754625"/>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Funded in partnership with:</a:t>
            </a:r>
          </a:p>
        </p:txBody>
      </p:sp>
      <p:pic>
        <p:nvPicPr>
          <p:cNvPr id="11" name="Picture 10">
            <a:extLst>
              <a:ext uri="{FF2B5EF4-FFF2-40B4-BE49-F238E27FC236}">
                <a16:creationId xmlns:a16="http://schemas.microsoft.com/office/drawing/2014/main" id="{6726798E-45E7-3D4E-B847-B870EA653F84}"/>
              </a:ext>
            </a:extLst>
          </p:cNvPr>
          <p:cNvPicPr>
            <a:picLocks noChangeAspect="1"/>
          </p:cNvPicPr>
          <p:nvPr userDrawn="1"/>
        </p:nvPicPr>
        <p:blipFill>
          <a:blip r:embed="rId5"/>
          <a:stretch>
            <a:fillRect/>
          </a:stretch>
        </p:blipFill>
        <p:spPr>
          <a:xfrm>
            <a:off x="688556" y="564800"/>
            <a:ext cx="5472401" cy="1263343"/>
          </a:xfrm>
          <a:prstGeom prst="rect">
            <a:avLst/>
          </a:prstGeom>
        </p:spPr>
      </p:pic>
    </p:spTree>
    <p:extLst>
      <p:ext uri="{BB962C8B-B14F-4D97-AF65-F5344CB8AC3E}">
        <p14:creationId xmlns:p14="http://schemas.microsoft.com/office/powerpoint/2010/main" val="266814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creen - Purple">
    <p:spTree>
      <p:nvGrpSpPr>
        <p:cNvPr id="1" name=""/>
        <p:cNvGrpSpPr/>
        <p:nvPr/>
      </p:nvGrpSpPr>
      <p:grpSpPr>
        <a:xfrm>
          <a:off x="0" y="0"/>
          <a:ext cx="0" cy="0"/>
          <a:chOff x="0" y="0"/>
          <a:chExt cx="0" cy="0"/>
        </a:xfrm>
      </p:grpSpPr>
      <p:pic>
        <p:nvPicPr>
          <p:cNvPr id="7" name="Picture 6" descr="Background pattern, rectangle&#10;&#10;Description automatically generated">
            <a:extLst>
              <a:ext uri="{FF2B5EF4-FFF2-40B4-BE49-F238E27FC236}">
                <a16:creationId xmlns:a16="http://schemas.microsoft.com/office/drawing/2014/main" id="{4F722368-21F0-CD4B-8E42-DE82AD5E88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2">
            <a:extLst>
              <a:ext uri="{FF2B5EF4-FFF2-40B4-BE49-F238E27FC236}">
                <a16:creationId xmlns:a16="http://schemas.microsoft.com/office/drawing/2014/main" id="{815E7D30-2330-2747-9FAB-0FD522D11B51}"/>
              </a:ext>
            </a:extLst>
          </p:cNvPr>
          <p:cNvSpPr>
            <a:spLocks noGrp="1"/>
          </p:cNvSpPr>
          <p:nvPr>
            <p:ph type="body" idx="1"/>
          </p:nvPr>
        </p:nvSpPr>
        <p:spPr>
          <a:xfrm>
            <a:off x="688556" y="2806803"/>
            <a:ext cx="10515600" cy="622197"/>
          </a:xfrm>
        </p:spPr>
        <p:txBody>
          <a:bodyPr lIns="0" tIns="0" rIns="0" bIns="0">
            <a:no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pic>
        <p:nvPicPr>
          <p:cNvPr id="14" name="Picture 13">
            <a:extLst>
              <a:ext uri="{FF2B5EF4-FFF2-40B4-BE49-F238E27FC236}">
                <a16:creationId xmlns:a16="http://schemas.microsoft.com/office/drawing/2014/main" id="{3AE6D305-105A-5E49-87B7-BD960CC15B27}"/>
              </a:ext>
            </a:extLst>
          </p:cNvPr>
          <p:cNvPicPr>
            <a:picLocks noChangeAspect="1"/>
          </p:cNvPicPr>
          <p:nvPr userDrawn="1"/>
        </p:nvPicPr>
        <p:blipFill>
          <a:blip r:embed="rId3"/>
          <a:stretch>
            <a:fillRect/>
          </a:stretch>
        </p:blipFill>
        <p:spPr>
          <a:xfrm>
            <a:off x="688556" y="4713632"/>
            <a:ext cx="6793316" cy="575982"/>
          </a:xfrm>
          <a:prstGeom prst="rect">
            <a:avLst/>
          </a:prstGeom>
        </p:spPr>
      </p:pic>
      <p:pic>
        <p:nvPicPr>
          <p:cNvPr id="15" name="Picture 14">
            <a:extLst>
              <a:ext uri="{FF2B5EF4-FFF2-40B4-BE49-F238E27FC236}">
                <a16:creationId xmlns:a16="http://schemas.microsoft.com/office/drawing/2014/main" id="{7653A336-A6CC-9445-9355-F6B06365DD88}"/>
              </a:ext>
            </a:extLst>
          </p:cNvPr>
          <p:cNvPicPr>
            <a:picLocks noChangeAspect="1"/>
          </p:cNvPicPr>
          <p:nvPr userDrawn="1"/>
        </p:nvPicPr>
        <p:blipFill>
          <a:blip r:embed="rId4"/>
          <a:stretch>
            <a:fillRect/>
          </a:stretch>
        </p:blipFill>
        <p:spPr>
          <a:xfrm>
            <a:off x="688556" y="5831569"/>
            <a:ext cx="6793316" cy="600853"/>
          </a:xfrm>
          <a:prstGeom prst="rect">
            <a:avLst/>
          </a:prstGeom>
        </p:spPr>
      </p:pic>
      <p:sp>
        <p:nvSpPr>
          <p:cNvPr id="16" name="TextBox 15">
            <a:extLst>
              <a:ext uri="{FF2B5EF4-FFF2-40B4-BE49-F238E27FC236}">
                <a16:creationId xmlns:a16="http://schemas.microsoft.com/office/drawing/2014/main" id="{C6742604-C6FC-8645-A600-0018611D0C3F}"/>
              </a:ext>
            </a:extLst>
          </p:cNvPr>
          <p:cNvSpPr txBox="1"/>
          <p:nvPr userDrawn="1"/>
        </p:nvSpPr>
        <p:spPr>
          <a:xfrm>
            <a:off x="688556" y="4713632"/>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Founding research partners:</a:t>
            </a:r>
          </a:p>
        </p:txBody>
      </p:sp>
      <p:sp>
        <p:nvSpPr>
          <p:cNvPr id="17" name="TextBox 16">
            <a:extLst>
              <a:ext uri="{FF2B5EF4-FFF2-40B4-BE49-F238E27FC236}">
                <a16:creationId xmlns:a16="http://schemas.microsoft.com/office/drawing/2014/main" id="{AEEF57CA-001D-1F48-A7D4-B90671C782D7}"/>
              </a:ext>
            </a:extLst>
          </p:cNvPr>
          <p:cNvSpPr txBox="1"/>
          <p:nvPr userDrawn="1"/>
        </p:nvSpPr>
        <p:spPr>
          <a:xfrm>
            <a:off x="688556" y="5754625"/>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Funded in partnership with:</a:t>
            </a:r>
          </a:p>
        </p:txBody>
      </p:sp>
      <p:pic>
        <p:nvPicPr>
          <p:cNvPr id="18" name="Picture 17">
            <a:extLst>
              <a:ext uri="{FF2B5EF4-FFF2-40B4-BE49-F238E27FC236}">
                <a16:creationId xmlns:a16="http://schemas.microsoft.com/office/drawing/2014/main" id="{31D76148-C26B-AC4A-BA1E-3EBCBECE3FDB}"/>
              </a:ext>
            </a:extLst>
          </p:cNvPr>
          <p:cNvPicPr>
            <a:picLocks noChangeAspect="1"/>
          </p:cNvPicPr>
          <p:nvPr userDrawn="1"/>
        </p:nvPicPr>
        <p:blipFill>
          <a:blip r:embed="rId5"/>
          <a:stretch>
            <a:fillRect/>
          </a:stretch>
        </p:blipFill>
        <p:spPr>
          <a:xfrm>
            <a:off x="688556" y="564800"/>
            <a:ext cx="5472401" cy="1263343"/>
          </a:xfrm>
          <a:prstGeom prst="rect">
            <a:avLst/>
          </a:prstGeom>
        </p:spPr>
      </p:pic>
    </p:spTree>
    <p:extLst>
      <p:ext uri="{BB962C8B-B14F-4D97-AF65-F5344CB8AC3E}">
        <p14:creationId xmlns:p14="http://schemas.microsoft.com/office/powerpoint/2010/main" val="2221918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creen - Dark Green">
    <p:spTree>
      <p:nvGrpSpPr>
        <p:cNvPr id="1" name=""/>
        <p:cNvGrpSpPr/>
        <p:nvPr/>
      </p:nvGrpSpPr>
      <p:grpSpPr>
        <a:xfrm>
          <a:off x="0" y="0"/>
          <a:ext cx="0" cy="0"/>
          <a:chOff x="0" y="0"/>
          <a:chExt cx="0" cy="0"/>
        </a:xfrm>
      </p:grpSpPr>
      <p:pic>
        <p:nvPicPr>
          <p:cNvPr id="4" name="Picture 3" descr="A picture containing text, laser&#10;&#10;Description automatically generated">
            <a:extLst>
              <a:ext uri="{FF2B5EF4-FFF2-40B4-BE49-F238E27FC236}">
                <a16:creationId xmlns:a16="http://schemas.microsoft.com/office/drawing/2014/main" id="{BBE7E41F-4246-C748-9ED1-2201A37688D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82DCA585-9057-F745-BFFB-40DBA4DDBA63}"/>
              </a:ext>
            </a:extLst>
          </p:cNvPr>
          <p:cNvSpPr>
            <a:spLocks noGrp="1"/>
          </p:cNvSpPr>
          <p:nvPr>
            <p:ph type="body" idx="1"/>
          </p:nvPr>
        </p:nvSpPr>
        <p:spPr>
          <a:xfrm>
            <a:off x="688556" y="4407661"/>
            <a:ext cx="10515600" cy="622197"/>
          </a:xfrm>
        </p:spPr>
        <p:txBody>
          <a:bodyPr lIns="0" tIns="0" rIns="0" bIns="0">
            <a:no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pic>
        <p:nvPicPr>
          <p:cNvPr id="11" name="Picture 10">
            <a:extLst>
              <a:ext uri="{FF2B5EF4-FFF2-40B4-BE49-F238E27FC236}">
                <a16:creationId xmlns:a16="http://schemas.microsoft.com/office/drawing/2014/main" id="{6726798E-45E7-3D4E-B847-B870EA653F84}"/>
              </a:ext>
            </a:extLst>
          </p:cNvPr>
          <p:cNvPicPr>
            <a:picLocks noChangeAspect="1"/>
          </p:cNvPicPr>
          <p:nvPr userDrawn="1"/>
        </p:nvPicPr>
        <p:blipFill>
          <a:blip r:embed="rId3"/>
          <a:stretch>
            <a:fillRect/>
          </a:stretch>
        </p:blipFill>
        <p:spPr>
          <a:xfrm>
            <a:off x="688556" y="564800"/>
            <a:ext cx="5472401" cy="1263343"/>
          </a:xfrm>
          <a:prstGeom prst="rect">
            <a:avLst/>
          </a:prstGeom>
        </p:spPr>
      </p:pic>
    </p:spTree>
    <p:extLst>
      <p:ext uri="{BB962C8B-B14F-4D97-AF65-F5344CB8AC3E}">
        <p14:creationId xmlns:p14="http://schemas.microsoft.com/office/powerpoint/2010/main" val="156329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nd Screen - Purple">
    <p:spTree>
      <p:nvGrpSpPr>
        <p:cNvPr id="1" name=""/>
        <p:cNvGrpSpPr/>
        <p:nvPr/>
      </p:nvGrpSpPr>
      <p:grpSpPr>
        <a:xfrm>
          <a:off x="0" y="0"/>
          <a:ext cx="0" cy="0"/>
          <a:chOff x="0" y="0"/>
          <a:chExt cx="0" cy="0"/>
        </a:xfrm>
      </p:grpSpPr>
      <p:pic>
        <p:nvPicPr>
          <p:cNvPr id="7" name="Picture 6" descr="Background pattern, rectangle&#10;&#10;Description automatically generated">
            <a:extLst>
              <a:ext uri="{FF2B5EF4-FFF2-40B4-BE49-F238E27FC236}">
                <a16:creationId xmlns:a16="http://schemas.microsoft.com/office/drawing/2014/main" id="{4F722368-21F0-CD4B-8E42-DE82AD5E88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2">
            <a:extLst>
              <a:ext uri="{FF2B5EF4-FFF2-40B4-BE49-F238E27FC236}">
                <a16:creationId xmlns:a16="http://schemas.microsoft.com/office/drawing/2014/main" id="{815E7D30-2330-2747-9FAB-0FD522D11B51}"/>
              </a:ext>
            </a:extLst>
          </p:cNvPr>
          <p:cNvSpPr>
            <a:spLocks noGrp="1"/>
          </p:cNvSpPr>
          <p:nvPr>
            <p:ph type="body" idx="1"/>
          </p:nvPr>
        </p:nvSpPr>
        <p:spPr>
          <a:xfrm>
            <a:off x="688556" y="4407661"/>
            <a:ext cx="10515600" cy="622197"/>
          </a:xfrm>
        </p:spPr>
        <p:txBody>
          <a:bodyPr lIns="0" tIns="0" rIns="0" bIns="0">
            <a:no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pic>
        <p:nvPicPr>
          <p:cNvPr id="18" name="Picture 17">
            <a:extLst>
              <a:ext uri="{FF2B5EF4-FFF2-40B4-BE49-F238E27FC236}">
                <a16:creationId xmlns:a16="http://schemas.microsoft.com/office/drawing/2014/main" id="{31D76148-C26B-AC4A-BA1E-3EBCBECE3FDB}"/>
              </a:ext>
            </a:extLst>
          </p:cNvPr>
          <p:cNvPicPr>
            <a:picLocks noChangeAspect="1"/>
          </p:cNvPicPr>
          <p:nvPr userDrawn="1"/>
        </p:nvPicPr>
        <p:blipFill>
          <a:blip r:embed="rId3"/>
          <a:stretch>
            <a:fillRect/>
          </a:stretch>
        </p:blipFill>
        <p:spPr>
          <a:xfrm>
            <a:off x="688556" y="564800"/>
            <a:ext cx="5472401" cy="1263343"/>
          </a:xfrm>
          <a:prstGeom prst="rect">
            <a:avLst/>
          </a:prstGeom>
        </p:spPr>
      </p:pic>
    </p:spTree>
    <p:extLst>
      <p:ext uri="{BB962C8B-B14F-4D97-AF65-F5344CB8AC3E}">
        <p14:creationId xmlns:p14="http://schemas.microsoft.com/office/powerpoint/2010/main" val="76507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creen - Dark Green - All Logos">
    <p:spTree>
      <p:nvGrpSpPr>
        <p:cNvPr id="1" name=""/>
        <p:cNvGrpSpPr/>
        <p:nvPr/>
      </p:nvGrpSpPr>
      <p:grpSpPr>
        <a:xfrm>
          <a:off x="0" y="0"/>
          <a:ext cx="0" cy="0"/>
          <a:chOff x="0" y="0"/>
          <a:chExt cx="0" cy="0"/>
        </a:xfrm>
      </p:grpSpPr>
      <p:pic>
        <p:nvPicPr>
          <p:cNvPr id="4" name="Picture 3" descr="A picture containing text, laser&#10;&#10;Description automatically generated">
            <a:extLst>
              <a:ext uri="{FF2B5EF4-FFF2-40B4-BE49-F238E27FC236}">
                <a16:creationId xmlns:a16="http://schemas.microsoft.com/office/drawing/2014/main" id="{BBE7E41F-4246-C748-9ED1-2201A37688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BDF1E79B-DA79-3D44-B1D9-C100D15817BA}"/>
              </a:ext>
            </a:extLst>
          </p:cNvPr>
          <p:cNvPicPr>
            <a:picLocks noChangeAspect="1"/>
          </p:cNvPicPr>
          <p:nvPr userDrawn="1"/>
        </p:nvPicPr>
        <p:blipFill>
          <a:blip r:embed="rId3"/>
          <a:stretch>
            <a:fillRect/>
          </a:stretch>
        </p:blipFill>
        <p:spPr>
          <a:xfrm>
            <a:off x="688556" y="564800"/>
            <a:ext cx="5472401" cy="1263343"/>
          </a:xfrm>
          <a:prstGeom prst="rect">
            <a:avLst/>
          </a:prstGeom>
        </p:spPr>
      </p:pic>
      <p:pic>
        <p:nvPicPr>
          <p:cNvPr id="25" name="Picture 24">
            <a:extLst>
              <a:ext uri="{FF2B5EF4-FFF2-40B4-BE49-F238E27FC236}">
                <a16:creationId xmlns:a16="http://schemas.microsoft.com/office/drawing/2014/main" id="{CD8945E5-26B6-0544-9252-F652AAE2D809}"/>
              </a:ext>
            </a:extLst>
          </p:cNvPr>
          <p:cNvPicPr>
            <a:picLocks noChangeAspect="1"/>
          </p:cNvPicPr>
          <p:nvPr userDrawn="1"/>
        </p:nvPicPr>
        <p:blipFill>
          <a:blip r:embed="rId4"/>
          <a:stretch>
            <a:fillRect/>
          </a:stretch>
        </p:blipFill>
        <p:spPr>
          <a:xfrm>
            <a:off x="688556" y="4115446"/>
            <a:ext cx="6793316" cy="575982"/>
          </a:xfrm>
          <a:prstGeom prst="rect">
            <a:avLst/>
          </a:prstGeom>
        </p:spPr>
      </p:pic>
      <p:pic>
        <p:nvPicPr>
          <p:cNvPr id="26" name="Picture 25">
            <a:extLst>
              <a:ext uri="{FF2B5EF4-FFF2-40B4-BE49-F238E27FC236}">
                <a16:creationId xmlns:a16="http://schemas.microsoft.com/office/drawing/2014/main" id="{F8C843C6-6DAB-BC49-99EB-1129E12472AB}"/>
              </a:ext>
            </a:extLst>
          </p:cNvPr>
          <p:cNvPicPr>
            <a:picLocks noChangeAspect="1"/>
          </p:cNvPicPr>
          <p:nvPr userDrawn="1"/>
        </p:nvPicPr>
        <p:blipFill>
          <a:blip r:embed="rId5"/>
          <a:stretch>
            <a:fillRect/>
          </a:stretch>
        </p:blipFill>
        <p:spPr>
          <a:xfrm>
            <a:off x="688556" y="5043065"/>
            <a:ext cx="6793316" cy="600853"/>
          </a:xfrm>
          <a:prstGeom prst="rect">
            <a:avLst/>
          </a:prstGeom>
        </p:spPr>
      </p:pic>
      <p:sp>
        <p:nvSpPr>
          <p:cNvPr id="27" name="TextBox 26">
            <a:extLst>
              <a:ext uri="{FF2B5EF4-FFF2-40B4-BE49-F238E27FC236}">
                <a16:creationId xmlns:a16="http://schemas.microsoft.com/office/drawing/2014/main" id="{BBE54717-1FB0-5B4D-AEAD-7F05B8D53A23}"/>
              </a:ext>
            </a:extLst>
          </p:cNvPr>
          <p:cNvSpPr txBox="1"/>
          <p:nvPr userDrawn="1"/>
        </p:nvSpPr>
        <p:spPr>
          <a:xfrm>
            <a:off x="688556" y="4115446"/>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Founding research partners:</a:t>
            </a:r>
          </a:p>
        </p:txBody>
      </p:sp>
      <p:sp>
        <p:nvSpPr>
          <p:cNvPr id="28" name="TextBox 27">
            <a:extLst>
              <a:ext uri="{FF2B5EF4-FFF2-40B4-BE49-F238E27FC236}">
                <a16:creationId xmlns:a16="http://schemas.microsoft.com/office/drawing/2014/main" id="{DA81E95E-D195-7446-A88B-3F0F3175F2BF}"/>
              </a:ext>
            </a:extLst>
          </p:cNvPr>
          <p:cNvSpPr txBox="1"/>
          <p:nvPr userDrawn="1"/>
        </p:nvSpPr>
        <p:spPr>
          <a:xfrm>
            <a:off x="688556" y="4966121"/>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Funded in partnership with:</a:t>
            </a:r>
          </a:p>
        </p:txBody>
      </p:sp>
      <p:sp>
        <p:nvSpPr>
          <p:cNvPr id="29" name="TextBox 28">
            <a:extLst>
              <a:ext uri="{FF2B5EF4-FFF2-40B4-BE49-F238E27FC236}">
                <a16:creationId xmlns:a16="http://schemas.microsoft.com/office/drawing/2014/main" id="{1396398B-8BF0-6D46-8BDA-0C1908F878B7}"/>
              </a:ext>
            </a:extLst>
          </p:cNvPr>
          <p:cNvSpPr txBox="1"/>
          <p:nvPr userDrawn="1"/>
        </p:nvSpPr>
        <p:spPr>
          <a:xfrm>
            <a:off x="688556" y="5861583"/>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Founding business partners:</a:t>
            </a:r>
          </a:p>
        </p:txBody>
      </p:sp>
      <p:pic>
        <p:nvPicPr>
          <p:cNvPr id="30" name="Picture 29">
            <a:extLst>
              <a:ext uri="{FF2B5EF4-FFF2-40B4-BE49-F238E27FC236}">
                <a16:creationId xmlns:a16="http://schemas.microsoft.com/office/drawing/2014/main" id="{07557390-F1D6-A74A-8A99-F1923E6D62A2}"/>
              </a:ext>
            </a:extLst>
          </p:cNvPr>
          <p:cNvPicPr>
            <a:picLocks noChangeAspect="1"/>
          </p:cNvPicPr>
          <p:nvPr userDrawn="1"/>
        </p:nvPicPr>
        <p:blipFill>
          <a:blip r:embed="rId6"/>
          <a:stretch>
            <a:fillRect/>
          </a:stretch>
        </p:blipFill>
        <p:spPr>
          <a:xfrm>
            <a:off x="688556" y="6124036"/>
            <a:ext cx="1864151" cy="463640"/>
          </a:xfrm>
          <a:prstGeom prst="rect">
            <a:avLst/>
          </a:prstGeom>
        </p:spPr>
      </p:pic>
      <p:sp>
        <p:nvSpPr>
          <p:cNvPr id="31" name="Text Placeholder 2">
            <a:extLst>
              <a:ext uri="{FF2B5EF4-FFF2-40B4-BE49-F238E27FC236}">
                <a16:creationId xmlns:a16="http://schemas.microsoft.com/office/drawing/2014/main" id="{8087D2E1-2758-3142-8DCA-8666D898D348}"/>
              </a:ext>
            </a:extLst>
          </p:cNvPr>
          <p:cNvSpPr>
            <a:spLocks noGrp="1"/>
          </p:cNvSpPr>
          <p:nvPr>
            <p:ph type="body" idx="1"/>
          </p:nvPr>
        </p:nvSpPr>
        <p:spPr>
          <a:xfrm>
            <a:off x="688556" y="2575294"/>
            <a:ext cx="10515600" cy="622197"/>
          </a:xfrm>
        </p:spPr>
        <p:txBody>
          <a:bodyPr lIns="0" tIns="0" rIns="0" bIns="0">
            <a:no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spTree>
    <p:extLst>
      <p:ext uri="{BB962C8B-B14F-4D97-AF65-F5344CB8AC3E}">
        <p14:creationId xmlns:p14="http://schemas.microsoft.com/office/powerpoint/2010/main" val="2465427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creen - Purple - All Logos">
    <p:spTree>
      <p:nvGrpSpPr>
        <p:cNvPr id="1" name=""/>
        <p:cNvGrpSpPr/>
        <p:nvPr/>
      </p:nvGrpSpPr>
      <p:grpSpPr>
        <a:xfrm>
          <a:off x="0" y="0"/>
          <a:ext cx="0" cy="0"/>
          <a:chOff x="0" y="0"/>
          <a:chExt cx="0" cy="0"/>
        </a:xfrm>
      </p:grpSpPr>
      <p:pic>
        <p:nvPicPr>
          <p:cNvPr id="7" name="Picture 6" descr="Background pattern, rectangle&#10;&#10;Description automatically generated">
            <a:extLst>
              <a:ext uri="{FF2B5EF4-FFF2-40B4-BE49-F238E27FC236}">
                <a16:creationId xmlns:a16="http://schemas.microsoft.com/office/drawing/2014/main" id="{4F722368-21F0-CD4B-8E42-DE82AD5E88D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A9C17861-94D7-CF43-8265-0F4956354452}"/>
              </a:ext>
            </a:extLst>
          </p:cNvPr>
          <p:cNvPicPr>
            <a:picLocks noChangeAspect="1"/>
          </p:cNvPicPr>
          <p:nvPr userDrawn="1"/>
        </p:nvPicPr>
        <p:blipFill>
          <a:blip r:embed="rId3"/>
          <a:stretch>
            <a:fillRect/>
          </a:stretch>
        </p:blipFill>
        <p:spPr>
          <a:xfrm>
            <a:off x="688556" y="4115446"/>
            <a:ext cx="6793316" cy="575982"/>
          </a:xfrm>
          <a:prstGeom prst="rect">
            <a:avLst/>
          </a:prstGeom>
        </p:spPr>
      </p:pic>
      <p:pic>
        <p:nvPicPr>
          <p:cNvPr id="20" name="Picture 19">
            <a:extLst>
              <a:ext uri="{FF2B5EF4-FFF2-40B4-BE49-F238E27FC236}">
                <a16:creationId xmlns:a16="http://schemas.microsoft.com/office/drawing/2014/main" id="{503FFC5C-60D6-AF48-9A27-00EFE586DC19}"/>
              </a:ext>
            </a:extLst>
          </p:cNvPr>
          <p:cNvPicPr>
            <a:picLocks noChangeAspect="1"/>
          </p:cNvPicPr>
          <p:nvPr userDrawn="1"/>
        </p:nvPicPr>
        <p:blipFill>
          <a:blip r:embed="rId4"/>
          <a:stretch>
            <a:fillRect/>
          </a:stretch>
        </p:blipFill>
        <p:spPr>
          <a:xfrm>
            <a:off x="688556" y="5043065"/>
            <a:ext cx="6793316" cy="600853"/>
          </a:xfrm>
          <a:prstGeom prst="rect">
            <a:avLst/>
          </a:prstGeom>
        </p:spPr>
      </p:pic>
      <p:sp>
        <p:nvSpPr>
          <p:cNvPr id="21" name="TextBox 20">
            <a:extLst>
              <a:ext uri="{FF2B5EF4-FFF2-40B4-BE49-F238E27FC236}">
                <a16:creationId xmlns:a16="http://schemas.microsoft.com/office/drawing/2014/main" id="{AB9AFE42-1CCA-6648-91E0-A9D5B33F448F}"/>
              </a:ext>
            </a:extLst>
          </p:cNvPr>
          <p:cNvSpPr txBox="1"/>
          <p:nvPr userDrawn="1"/>
        </p:nvSpPr>
        <p:spPr>
          <a:xfrm>
            <a:off x="688556" y="4115446"/>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Founding research partners:</a:t>
            </a:r>
          </a:p>
        </p:txBody>
      </p:sp>
      <p:sp>
        <p:nvSpPr>
          <p:cNvPr id="22" name="TextBox 21">
            <a:extLst>
              <a:ext uri="{FF2B5EF4-FFF2-40B4-BE49-F238E27FC236}">
                <a16:creationId xmlns:a16="http://schemas.microsoft.com/office/drawing/2014/main" id="{6A7F72B9-8CE2-B54D-B3DD-C63C0F67FD7A}"/>
              </a:ext>
            </a:extLst>
          </p:cNvPr>
          <p:cNvSpPr txBox="1"/>
          <p:nvPr userDrawn="1"/>
        </p:nvSpPr>
        <p:spPr>
          <a:xfrm>
            <a:off x="688556" y="4966121"/>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Funded in partnership with:</a:t>
            </a:r>
          </a:p>
        </p:txBody>
      </p:sp>
      <p:sp>
        <p:nvSpPr>
          <p:cNvPr id="23" name="TextBox 22">
            <a:extLst>
              <a:ext uri="{FF2B5EF4-FFF2-40B4-BE49-F238E27FC236}">
                <a16:creationId xmlns:a16="http://schemas.microsoft.com/office/drawing/2014/main" id="{7B4F12A6-7D13-904E-BC78-62254835D5B7}"/>
              </a:ext>
            </a:extLst>
          </p:cNvPr>
          <p:cNvSpPr txBox="1"/>
          <p:nvPr userDrawn="1"/>
        </p:nvSpPr>
        <p:spPr>
          <a:xfrm>
            <a:off x="688556" y="5861583"/>
            <a:ext cx="2107769" cy="153888"/>
          </a:xfrm>
          <a:prstGeom prst="rect">
            <a:avLst/>
          </a:prstGeom>
          <a:noFill/>
        </p:spPr>
        <p:txBody>
          <a:bodyPr wrap="square" lIns="0" tIns="0" rIns="0" bIns="0" rtlCol="0">
            <a:spAutoFit/>
          </a:bodyPr>
          <a:lstStyle/>
          <a:p>
            <a:r>
              <a:rPr lang="en-US" sz="1000" b="0" i="0" dirty="0">
                <a:solidFill>
                  <a:schemeClr val="bg1"/>
                </a:solidFill>
                <a:latin typeface="Derailed" panose="020B0503030101060003" pitchFamily="34" charset="77"/>
              </a:rPr>
              <a:t>Founding business partners:</a:t>
            </a:r>
          </a:p>
        </p:txBody>
      </p:sp>
      <p:pic>
        <p:nvPicPr>
          <p:cNvPr id="24" name="Picture 23">
            <a:extLst>
              <a:ext uri="{FF2B5EF4-FFF2-40B4-BE49-F238E27FC236}">
                <a16:creationId xmlns:a16="http://schemas.microsoft.com/office/drawing/2014/main" id="{C491C2CE-4059-FB40-89B7-BEA181A538F3}"/>
              </a:ext>
            </a:extLst>
          </p:cNvPr>
          <p:cNvPicPr>
            <a:picLocks noChangeAspect="1"/>
          </p:cNvPicPr>
          <p:nvPr userDrawn="1"/>
        </p:nvPicPr>
        <p:blipFill>
          <a:blip r:embed="rId5"/>
          <a:stretch>
            <a:fillRect/>
          </a:stretch>
        </p:blipFill>
        <p:spPr>
          <a:xfrm>
            <a:off x="688556" y="6124036"/>
            <a:ext cx="1864151" cy="463640"/>
          </a:xfrm>
          <a:prstGeom prst="rect">
            <a:avLst/>
          </a:prstGeom>
        </p:spPr>
      </p:pic>
      <p:pic>
        <p:nvPicPr>
          <p:cNvPr id="25" name="Picture 24">
            <a:extLst>
              <a:ext uri="{FF2B5EF4-FFF2-40B4-BE49-F238E27FC236}">
                <a16:creationId xmlns:a16="http://schemas.microsoft.com/office/drawing/2014/main" id="{C3B9FAF5-8ED9-E840-B9B8-E04F21F8A2CA}"/>
              </a:ext>
            </a:extLst>
          </p:cNvPr>
          <p:cNvPicPr>
            <a:picLocks noChangeAspect="1"/>
          </p:cNvPicPr>
          <p:nvPr userDrawn="1"/>
        </p:nvPicPr>
        <p:blipFill>
          <a:blip r:embed="rId6"/>
          <a:stretch>
            <a:fillRect/>
          </a:stretch>
        </p:blipFill>
        <p:spPr>
          <a:xfrm>
            <a:off x="688556" y="564800"/>
            <a:ext cx="5472401" cy="1263343"/>
          </a:xfrm>
          <a:prstGeom prst="rect">
            <a:avLst/>
          </a:prstGeom>
        </p:spPr>
      </p:pic>
      <p:sp>
        <p:nvSpPr>
          <p:cNvPr id="26" name="Text Placeholder 2">
            <a:extLst>
              <a:ext uri="{FF2B5EF4-FFF2-40B4-BE49-F238E27FC236}">
                <a16:creationId xmlns:a16="http://schemas.microsoft.com/office/drawing/2014/main" id="{C840DBDC-289B-2B4F-8EFC-1BA4D929C4EE}"/>
              </a:ext>
            </a:extLst>
          </p:cNvPr>
          <p:cNvSpPr>
            <a:spLocks noGrp="1"/>
          </p:cNvSpPr>
          <p:nvPr>
            <p:ph type="body" idx="1"/>
          </p:nvPr>
        </p:nvSpPr>
        <p:spPr>
          <a:xfrm>
            <a:off x="688556" y="2575294"/>
            <a:ext cx="10515600" cy="622197"/>
          </a:xfrm>
        </p:spPr>
        <p:txBody>
          <a:bodyPr lIns="0" tIns="0" rIns="0" bIns="0">
            <a:no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a:t>
            </a:r>
          </a:p>
        </p:txBody>
      </p:sp>
    </p:spTree>
    <p:extLst>
      <p:ext uri="{BB962C8B-B14F-4D97-AF65-F5344CB8AC3E}">
        <p14:creationId xmlns:p14="http://schemas.microsoft.com/office/powerpoint/2010/main" val="12306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728165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4F1D-B2ED-1911-3A4E-18D6870F41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7FEEB4-33FA-FBDF-7C9B-BB51BDCA75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02C97-C67E-F7E4-B190-B956BCCDD9A0}"/>
              </a:ext>
            </a:extLst>
          </p:cNvPr>
          <p:cNvSpPr>
            <a:spLocks noGrp="1"/>
          </p:cNvSpPr>
          <p:nvPr>
            <p:ph type="dt" sz="half" idx="10"/>
          </p:nvPr>
        </p:nvSpPr>
        <p:spPr/>
        <p:txBody>
          <a:bodyPr/>
          <a:lstStyle/>
          <a:p>
            <a:fld id="{3701B627-D97E-4788-AC66-9E989CD3402A}" type="datetimeFigureOut">
              <a:rPr lang="en-GB" smtClean="0"/>
              <a:t>23/02/2024</a:t>
            </a:fld>
            <a:endParaRPr lang="en-GB"/>
          </a:p>
        </p:txBody>
      </p:sp>
      <p:sp>
        <p:nvSpPr>
          <p:cNvPr id="5" name="Footer Placeholder 4">
            <a:extLst>
              <a:ext uri="{FF2B5EF4-FFF2-40B4-BE49-F238E27FC236}">
                <a16:creationId xmlns:a16="http://schemas.microsoft.com/office/drawing/2014/main" id="{B0D1EF8D-F883-1F3B-9565-71C9B9BD2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33AA1-C524-0B11-C997-2FDE4309DCD7}"/>
              </a:ext>
            </a:extLst>
          </p:cNvPr>
          <p:cNvSpPr>
            <a:spLocks noGrp="1"/>
          </p:cNvSpPr>
          <p:nvPr>
            <p:ph type="sldNum" sz="quarter" idx="12"/>
          </p:nvPr>
        </p:nvSpPr>
        <p:spPr/>
        <p:txBody>
          <a:bodyPr/>
          <a:lstStyle/>
          <a:p>
            <a:fld id="{9F3982D8-F628-4A69-A8DF-A13C1E1F9EEE}" type="slidenum">
              <a:rPr lang="en-GB" smtClean="0"/>
              <a:t>‹#›</a:t>
            </a:fld>
            <a:endParaRPr lang="en-GB"/>
          </a:p>
        </p:txBody>
      </p:sp>
    </p:spTree>
    <p:extLst>
      <p:ext uri="{BB962C8B-B14F-4D97-AF65-F5344CB8AC3E}">
        <p14:creationId xmlns:p14="http://schemas.microsoft.com/office/powerpoint/2010/main" val="661208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B9C672-AC3A-412A-B4A5-3E8AFD8EAC79}" type="datetimeFigureOut">
              <a:rPr lang="en-GB" smtClean="0"/>
              <a:t>23/02/2024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1407020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74699"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9C672-AC3A-412A-B4A5-3E8AFD8EAC79}"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3432048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9C672-AC3A-412A-B4A5-3E8AFD8EAC79}"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998469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74699"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B9C672-AC3A-412A-B4A5-3E8AFD8EAC79}"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3000759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B9C672-AC3A-412A-B4A5-3E8AFD8EAC79}" type="datetimeFigureOut">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369508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B9C672-AC3A-412A-B4A5-3E8AFD8EAC79}" type="datetimeFigureOut">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818414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9C672-AC3A-412A-B4A5-3E8AFD8EAC79}" type="datetimeFigureOut">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2621333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9C672-AC3A-412A-B4A5-3E8AFD8EAC79}"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1773558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9C672-AC3A-412A-B4A5-3E8AFD8EAC79}"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43444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150975-5549-4598-8DB5-8120E7EDCD76}"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353515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9C672-AC3A-412A-B4A5-3E8AFD8EAC79}"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2438005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9C672-AC3A-412A-B4A5-3E8AFD8EAC79}"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11D47B-01F3-475F-94D0-7DED117D887E}" type="slidenum">
              <a:rPr lang="en-GB" smtClean="0"/>
              <a:t>‹#›</a:t>
            </a:fld>
            <a:endParaRPr lang="en-GB"/>
          </a:p>
        </p:txBody>
      </p:sp>
    </p:spTree>
    <p:extLst>
      <p:ext uri="{BB962C8B-B14F-4D97-AF65-F5344CB8AC3E}">
        <p14:creationId xmlns:p14="http://schemas.microsoft.com/office/powerpoint/2010/main" val="3874703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7328-D3AC-67F9-1D1F-D124D2F1C90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DF83ADE-024D-F78F-2408-CE5AB782991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CA13C2-E735-E2BC-92F3-56FB89C589ED}"/>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C1850443-1C8D-C15E-509A-5BD8AB400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49B6F-51CB-F86E-AF11-BEDE32030B63}"/>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2940167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1ED2-B248-DABE-60A9-12C2C4EBE4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2706C-37ED-5FF5-4D18-A53C0D8632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427886-FA93-4D1F-2704-EBD47A7780D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0C704760-FA55-0DE0-11A3-05B266EFA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0B4A5-669B-7550-4727-081754825DB5}"/>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3133356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7D3A-4A3D-058C-7063-9F6DD07FD89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FA4C01-87DC-99F8-A1FF-ECD309D1B79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82358-169E-001B-8DDB-354A6EF96739}"/>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81F838FB-CB78-1334-2AA0-2FCF672FD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53186-340C-1B97-BC92-D15596656CC1}"/>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323207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E236-1CFE-302E-98F4-774417F7E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C34B47-3080-F6C6-FFC5-CC97D6787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FCEC52-29DC-533C-9BE4-72154EF0E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AC8D2D-CCBC-B744-8D63-2FF61815396F}"/>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6" name="Footer Placeholder 5">
            <a:extLst>
              <a:ext uri="{FF2B5EF4-FFF2-40B4-BE49-F238E27FC236}">
                <a16:creationId xmlns:a16="http://schemas.microsoft.com/office/drawing/2014/main" id="{F9498825-46B2-0083-0193-A99AC42FCD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BB8FE-E601-7C0A-5456-E21AC46B8EE6}"/>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293974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CAD7-25B2-CAED-84B5-A79572394CE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BBB1D8-9E9D-A692-E53A-0714D6C35D9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AABDF4E-5AD1-3313-6FFD-3805BDEC6ED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63FE56-4FF8-6B2A-ED5C-12F6386D17E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F9C0C-0339-D4B9-2051-9843445175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16EE57-A42E-10EC-3B64-33EE7264D749}"/>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8" name="Footer Placeholder 7">
            <a:extLst>
              <a:ext uri="{FF2B5EF4-FFF2-40B4-BE49-F238E27FC236}">
                <a16:creationId xmlns:a16="http://schemas.microsoft.com/office/drawing/2014/main" id="{46C1F6AB-8B70-4753-E02D-C44C8DA1F3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82D401-363B-7A3B-3980-E731BEBAA1AA}"/>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3075298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4188-71F9-B60D-31AB-BDD500A84B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31CDBB-E339-74B6-B845-C45A36F34FE4}"/>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4" name="Footer Placeholder 3">
            <a:extLst>
              <a:ext uri="{FF2B5EF4-FFF2-40B4-BE49-F238E27FC236}">
                <a16:creationId xmlns:a16="http://schemas.microsoft.com/office/drawing/2014/main" id="{F4B3B4FF-5176-C998-C7E7-10AB971192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DB4841-1DC4-7BD9-4D45-4F3DDAF4DE56}"/>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787609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4049D-9BC9-46E8-D8EC-C92710E6D530}"/>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3" name="Footer Placeholder 2">
            <a:extLst>
              <a:ext uri="{FF2B5EF4-FFF2-40B4-BE49-F238E27FC236}">
                <a16:creationId xmlns:a16="http://schemas.microsoft.com/office/drawing/2014/main" id="{24C65C84-D940-8CBC-4211-4E7866381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609365-B615-97AC-66A3-BCCBD1BD1F0C}"/>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857344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BC51-9F3F-4F53-4180-208733BB542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B6EB77-1201-7D4F-C765-999C7AAB4B3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F558B-4EAD-1E70-ADF0-655CCB5F894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64282A-3DEB-3421-BF77-502BD6F5DC7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6" name="Footer Placeholder 5">
            <a:extLst>
              <a:ext uri="{FF2B5EF4-FFF2-40B4-BE49-F238E27FC236}">
                <a16:creationId xmlns:a16="http://schemas.microsoft.com/office/drawing/2014/main" id="{C723A5CC-44AA-2FC4-943A-BFD93F6423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447D69-E5FF-2918-D279-E5D18364BB5A}"/>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375267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150975-5549-4598-8DB5-8120E7EDCD76}" type="datetimeFigureOut">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36091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0157-99FB-7753-1B7F-3D879264E49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35AAED-CC89-24FD-D9B8-61720718A92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859A5C0-A343-8619-03EC-6BE3E02662A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7F5CBFF-4443-CF5B-60DF-F9845AF133AB}"/>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6" name="Footer Placeholder 5">
            <a:extLst>
              <a:ext uri="{FF2B5EF4-FFF2-40B4-BE49-F238E27FC236}">
                <a16:creationId xmlns:a16="http://schemas.microsoft.com/office/drawing/2014/main" id="{4114DD62-C27F-9378-C849-460671EEE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9395C-56A8-462E-EE33-942120C13176}"/>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3301448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92E1-1A24-4756-5D2B-9DB587942C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F6CBAE-296D-2AD8-88DF-501830408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F0A4E-3C61-4140-4862-1927FA3E36D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4D742638-F398-7CAC-AF5B-6ED7FDC11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87947-CA46-9043-9690-5FE047D764AE}"/>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019680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286BB-924F-5A2D-E4BE-0087927FA36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5B29B-B3A4-8746-A1EB-B22A7AB5BEB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45AC14-DB1E-792B-7D95-459640E9942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B56DC245-F4FD-BA3E-13B2-B73EC795F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6B2E6-06E5-4F06-3404-0E02BCDCC77C}"/>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4273683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7328-D3AC-67F9-1D1F-D124D2F1C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F83ADE-024D-F78F-2408-CE5AB7829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CA13C2-E735-E2BC-92F3-56FB89C589ED}"/>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C1850443-1C8D-C15E-509A-5BD8AB400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49B6F-51CB-F86E-AF11-BEDE32030B63}"/>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581708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1ED2-B248-DABE-60A9-12C2C4EBE4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2706C-37ED-5FF5-4D18-A53C0D8632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427886-FA93-4D1F-2704-EBD47A7780D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0C704760-FA55-0DE0-11A3-05B266EFA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0B4A5-669B-7550-4727-081754825DB5}"/>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737786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7D3A-4A3D-058C-7063-9F6DD07FD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FA4C01-87DC-99F8-A1FF-ECD309D1B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82358-169E-001B-8DDB-354A6EF96739}"/>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81F838FB-CB78-1334-2AA0-2FCF672FD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53186-340C-1B97-BC92-D15596656CC1}"/>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107985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E236-1CFE-302E-98F4-774417F7E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C34B47-3080-F6C6-FFC5-CC97D6787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FCEC52-29DC-533C-9BE4-72154EF0E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AC8D2D-CCBC-B744-8D63-2FF61815396F}"/>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6" name="Footer Placeholder 5">
            <a:extLst>
              <a:ext uri="{FF2B5EF4-FFF2-40B4-BE49-F238E27FC236}">
                <a16:creationId xmlns:a16="http://schemas.microsoft.com/office/drawing/2014/main" id="{F9498825-46B2-0083-0193-A99AC42FCD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BB8FE-E601-7C0A-5456-E21AC46B8EE6}"/>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864957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CAD7-25B2-CAED-84B5-A79572394C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BBB1D8-9E9D-A692-E53A-0714D6C35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ABDF4E-5AD1-3313-6FFD-3805BDEC6E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63FE56-4FF8-6B2A-ED5C-12F6386D1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F9C0C-0339-D4B9-2051-984344517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16EE57-A42E-10EC-3B64-33EE7264D749}"/>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8" name="Footer Placeholder 7">
            <a:extLst>
              <a:ext uri="{FF2B5EF4-FFF2-40B4-BE49-F238E27FC236}">
                <a16:creationId xmlns:a16="http://schemas.microsoft.com/office/drawing/2014/main" id="{46C1F6AB-8B70-4753-E02D-C44C8DA1F3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82D401-363B-7A3B-3980-E731BEBAA1AA}"/>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2536514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4188-71F9-B60D-31AB-BDD500A84B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31CDBB-E339-74B6-B845-C45A36F34FE4}"/>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4" name="Footer Placeholder 3">
            <a:extLst>
              <a:ext uri="{FF2B5EF4-FFF2-40B4-BE49-F238E27FC236}">
                <a16:creationId xmlns:a16="http://schemas.microsoft.com/office/drawing/2014/main" id="{F4B3B4FF-5176-C998-C7E7-10AB971192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DB4841-1DC4-7BD9-4D45-4F3DDAF4DE56}"/>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2434638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4049D-9BC9-46E8-D8EC-C92710E6D530}"/>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3" name="Footer Placeholder 2">
            <a:extLst>
              <a:ext uri="{FF2B5EF4-FFF2-40B4-BE49-F238E27FC236}">
                <a16:creationId xmlns:a16="http://schemas.microsoft.com/office/drawing/2014/main" id="{24C65C84-D940-8CBC-4211-4E7866381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609365-B615-97AC-66A3-BCCBD1BD1F0C}"/>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84679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150975-5549-4598-8DB5-8120E7EDCD76}" type="datetimeFigureOut">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4084216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BC51-9F3F-4F53-4180-208733BB5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B6EB77-1201-7D4F-C765-999C7AAB4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F558B-4EAD-1E70-ADF0-655CCB5F8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4282A-3DEB-3421-BF77-502BD6F5DC7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6" name="Footer Placeholder 5">
            <a:extLst>
              <a:ext uri="{FF2B5EF4-FFF2-40B4-BE49-F238E27FC236}">
                <a16:creationId xmlns:a16="http://schemas.microsoft.com/office/drawing/2014/main" id="{C723A5CC-44AA-2FC4-943A-BFD93F6423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447D69-E5FF-2918-D279-E5D18364BB5A}"/>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3385741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0157-99FB-7753-1B7F-3D879264E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35AAED-CC89-24FD-D9B8-61720718A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59A5C0-A343-8619-03EC-6BE3E0266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5CBFF-4443-CF5B-60DF-F9845AF133AB}"/>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6" name="Footer Placeholder 5">
            <a:extLst>
              <a:ext uri="{FF2B5EF4-FFF2-40B4-BE49-F238E27FC236}">
                <a16:creationId xmlns:a16="http://schemas.microsoft.com/office/drawing/2014/main" id="{4114DD62-C27F-9378-C849-460671EEE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9395C-56A8-462E-EE33-942120C13176}"/>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4136115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92E1-1A24-4756-5D2B-9DB587942C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F6CBAE-296D-2AD8-88DF-501830408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7F0A4E-3C61-4140-4862-1927FA3E36D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4D742638-F398-7CAC-AF5B-6ED7FDC11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87947-CA46-9043-9690-5FE047D764AE}"/>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3687058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286BB-924F-5A2D-E4BE-0087927FA3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5B29B-B3A4-8746-A1EB-B22A7AB5BE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45AC14-DB1E-792B-7D95-459640E9942C}"/>
              </a:ext>
            </a:extLst>
          </p:cNvPr>
          <p:cNvSpPr>
            <a:spLocks noGrp="1"/>
          </p:cNvSpPr>
          <p:nvPr>
            <p:ph type="dt" sz="half" idx="10"/>
          </p:nvPr>
        </p:nvSpPr>
        <p:spPr/>
        <p:txBody>
          <a:body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B56DC245-F4FD-BA3E-13B2-B73EC795F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B6B2E6-06E5-4F06-3404-0E02BCDCC77C}"/>
              </a:ext>
            </a:extLst>
          </p:cNvPr>
          <p:cNvSpPr>
            <a:spLocks noGrp="1"/>
          </p:cNvSpPr>
          <p:nvPr>
            <p:ph type="sldNum" sz="quarter" idx="12"/>
          </p:nvPr>
        </p:nvSpPr>
        <p:spPr/>
        <p:txBody>
          <a:bodyPr/>
          <a:lstStyle/>
          <a:p>
            <a:fld id="{12848790-2EC9-4EA8-A327-4EEDA6FE3EA4}" type="slidenum">
              <a:rPr lang="en-GB" smtClean="0"/>
              <a:t>‹#›</a:t>
            </a:fld>
            <a:endParaRPr lang="en-GB"/>
          </a:p>
        </p:txBody>
      </p:sp>
    </p:spTree>
    <p:extLst>
      <p:ext uri="{BB962C8B-B14F-4D97-AF65-F5344CB8AC3E}">
        <p14:creationId xmlns:p14="http://schemas.microsoft.com/office/powerpoint/2010/main" val="1860906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12015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3916355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713615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150975-5549-4598-8DB5-8120E7EDCD76}"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4157312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150975-5549-4598-8DB5-8120E7EDCD76}" type="datetimeFigureOut">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841200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150975-5549-4598-8DB5-8120E7EDCD76}" type="datetimeFigureOut">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61330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50975-5549-4598-8DB5-8120E7EDCD76}" type="datetimeFigureOut">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123056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50975-5549-4598-8DB5-8120E7EDCD76}" type="datetimeFigureOut">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411449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863394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14922194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3654310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150975-5549-4598-8DB5-8120E7EDCD76}"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580484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E20-6539-D528-F074-00BC82EF3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C7A082-A16F-7B3C-69C9-7D64B7915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907CEA-91FB-1EC6-B671-49E06AE9E444}"/>
              </a:ext>
            </a:extLst>
          </p:cNvPr>
          <p:cNvSpPr>
            <a:spLocks noGrp="1"/>
          </p:cNvSpPr>
          <p:nvPr>
            <p:ph type="dt" sz="half" idx="10"/>
          </p:nvPr>
        </p:nvSpPr>
        <p:spPr/>
        <p:txBody>
          <a:bodyPr/>
          <a:lstStyle/>
          <a:p>
            <a:fld id="{6AA3C96D-F140-434A-AAC3-1CB310C56B44}" type="datetime1">
              <a:rPr lang="en-GB" smtClean="0"/>
              <a:t>23/02/2024</a:t>
            </a:fld>
            <a:endParaRPr lang="en-GB"/>
          </a:p>
        </p:txBody>
      </p:sp>
      <p:sp>
        <p:nvSpPr>
          <p:cNvPr id="5" name="Footer Placeholder 4">
            <a:extLst>
              <a:ext uri="{FF2B5EF4-FFF2-40B4-BE49-F238E27FC236}">
                <a16:creationId xmlns:a16="http://schemas.microsoft.com/office/drawing/2014/main" id="{04771680-8180-9585-FE34-F7A6942E4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A2B82-543D-A8D7-E276-8607D0D816C8}"/>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26826425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9751-7476-E480-6AAC-808E851BE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414E8A-1F40-FDE2-C341-69C8AA8D61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528B1-35F8-4E41-96C2-F388DADC58AE}"/>
              </a:ext>
            </a:extLst>
          </p:cNvPr>
          <p:cNvSpPr>
            <a:spLocks noGrp="1"/>
          </p:cNvSpPr>
          <p:nvPr>
            <p:ph type="dt" sz="half" idx="10"/>
          </p:nvPr>
        </p:nvSpPr>
        <p:spPr/>
        <p:txBody>
          <a:bodyPr/>
          <a:lstStyle/>
          <a:p>
            <a:fld id="{5AC48088-5747-4FE3-B6FB-8BDF5329BBF8}" type="datetime1">
              <a:rPr lang="en-GB" smtClean="0"/>
              <a:t>23/02/2024</a:t>
            </a:fld>
            <a:endParaRPr lang="en-GB"/>
          </a:p>
        </p:txBody>
      </p:sp>
      <p:sp>
        <p:nvSpPr>
          <p:cNvPr id="5" name="Footer Placeholder 4">
            <a:extLst>
              <a:ext uri="{FF2B5EF4-FFF2-40B4-BE49-F238E27FC236}">
                <a16:creationId xmlns:a16="http://schemas.microsoft.com/office/drawing/2014/main" id="{3D1CA09E-DAAF-BD31-181D-E692973230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3D25C-9881-3621-E20D-00F4C021928D}"/>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4121314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43C6-BB18-C28A-925C-463FB29CE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370D68-45A2-727E-70CF-AB16F602D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138012-73AD-F3BE-9BF0-64321ABB7CFC}"/>
              </a:ext>
            </a:extLst>
          </p:cNvPr>
          <p:cNvSpPr>
            <a:spLocks noGrp="1"/>
          </p:cNvSpPr>
          <p:nvPr>
            <p:ph type="dt" sz="half" idx="10"/>
          </p:nvPr>
        </p:nvSpPr>
        <p:spPr/>
        <p:txBody>
          <a:bodyPr/>
          <a:lstStyle/>
          <a:p>
            <a:fld id="{417A33BA-EAE9-488B-8DF9-8DD9D4876591}" type="datetime1">
              <a:rPr lang="en-GB" smtClean="0"/>
              <a:t>23/02/2024</a:t>
            </a:fld>
            <a:endParaRPr lang="en-GB"/>
          </a:p>
        </p:txBody>
      </p:sp>
      <p:sp>
        <p:nvSpPr>
          <p:cNvPr id="5" name="Footer Placeholder 4">
            <a:extLst>
              <a:ext uri="{FF2B5EF4-FFF2-40B4-BE49-F238E27FC236}">
                <a16:creationId xmlns:a16="http://schemas.microsoft.com/office/drawing/2014/main" id="{2455BCB2-5BF3-ACA5-39E1-80DC5BEC0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AE347D-1542-8A43-C81F-603121F64D8A}"/>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20193882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E43D-F1BD-197C-B7C7-A82DE7A041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FB6872-2A60-6E6A-6811-33452166FF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CC0820-926F-7D2D-D750-B285B0AF00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0D711F-DBA2-6626-66DE-FCC160BF6A6C}"/>
              </a:ext>
            </a:extLst>
          </p:cNvPr>
          <p:cNvSpPr>
            <a:spLocks noGrp="1"/>
          </p:cNvSpPr>
          <p:nvPr>
            <p:ph type="dt" sz="half" idx="10"/>
          </p:nvPr>
        </p:nvSpPr>
        <p:spPr/>
        <p:txBody>
          <a:bodyPr/>
          <a:lstStyle/>
          <a:p>
            <a:fld id="{2C3BE340-4951-415C-9505-E2CC76A18692}" type="datetime1">
              <a:rPr lang="en-GB" smtClean="0"/>
              <a:t>23/02/2024</a:t>
            </a:fld>
            <a:endParaRPr lang="en-GB"/>
          </a:p>
        </p:txBody>
      </p:sp>
      <p:sp>
        <p:nvSpPr>
          <p:cNvPr id="6" name="Footer Placeholder 5">
            <a:extLst>
              <a:ext uri="{FF2B5EF4-FFF2-40B4-BE49-F238E27FC236}">
                <a16:creationId xmlns:a16="http://schemas.microsoft.com/office/drawing/2014/main" id="{25E104DD-566E-FDDF-B4DF-C8DF330DC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BD6859-72F6-812B-7903-164F6C5BF5E1}"/>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19912729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3110-F153-9C08-A7A8-48FAAA3491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3CF042-1C4E-DE95-E1DA-86D392358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2E984-8D3D-34D5-2C80-8443100E5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2876E5-90F0-DD44-8535-F65061F3D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0FA87-4F1F-D625-AA9B-2BE9B52C1C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A3EA6-66CF-314D-B229-0ECB2E715133}"/>
              </a:ext>
            </a:extLst>
          </p:cNvPr>
          <p:cNvSpPr>
            <a:spLocks noGrp="1"/>
          </p:cNvSpPr>
          <p:nvPr>
            <p:ph type="dt" sz="half" idx="10"/>
          </p:nvPr>
        </p:nvSpPr>
        <p:spPr/>
        <p:txBody>
          <a:bodyPr/>
          <a:lstStyle/>
          <a:p>
            <a:fld id="{0C8472CB-B402-47E0-9E09-11FB2378CDE1}" type="datetime1">
              <a:rPr lang="en-GB" smtClean="0"/>
              <a:t>23/02/2024</a:t>
            </a:fld>
            <a:endParaRPr lang="en-GB"/>
          </a:p>
        </p:txBody>
      </p:sp>
      <p:sp>
        <p:nvSpPr>
          <p:cNvPr id="8" name="Footer Placeholder 7">
            <a:extLst>
              <a:ext uri="{FF2B5EF4-FFF2-40B4-BE49-F238E27FC236}">
                <a16:creationId xmlns:a16="http://schemas.microsoft.com/office/drawing/2014/main" id="{DE940F58-9E6A-7243-D470-2F88901CC9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303C1D-8C36-0815-6923-27927ABC4E36}"/>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13183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451991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08A2-ABD3-3168-9511-8B7AA5836B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E13DAD-3563-6E6C-6E35-F0164F8DC87B}"/>
              </a:ext>
            </a:extLst>
          </p:cNvPr>
          <p:cNvSpPr>
            <a:spLocks noGrp="1"/>
          </p:cNvSpPr>
          <p:nvPr>
            <p:ph type="dt" sz="half" idx="10"/>
          </p:nvPr>
        </p:nvSpPr>
        <p:spPr/>
        <p:txBody>
          <a:bodyPr/>
          <a:lstStyle/>
          <a:p>
            <a:fld id="{C76F201E-9875-4893-BD21-15A1FA743587}" type="datetime1">
              <a:rPr lang="en-GB" smtClean="0"/>
              <a:t>23/02/2024</a:t>
            </a:fld>
            <a:endParaRPr lang="en-GB"/>
          </a:p>
        </p:txBody>
      </p:sp>
      <p:sp>
        <p:nvSpPr>
          <p:cNvPr id="4" name="Footer Placeholder 3">
            <a:extLst>
              <a:ext uri="{FF2B5EF4-FFF2-40B4-BE49-F238E27FC236}">
                <a16:creationId xmlns:a16="http://schemas.microsoft.com/office/drawing/2014/main" id="{84F6BC03-ADEA-CD1E-4557-FA4D57154D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550D5A-CE3E-EFB2-A8AF-C7FA80DBF2E8}"/>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3608096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8A422-A4E8-7D25-60CC-F1C0FD9A5865}"/>
              </a:ext>
            </a:extLst>
          </p:cNvPr>
          <p:cNvSpPr>
            <a:spLocks noGrp="1"/>
          </p:cNvSpPr>
          <p:nvPr>
            <p:ph type="dt" sz="half" idx="10"/>
          </p:nvPr>
        </p:nvSpPr>
        <p:spPr/>
        <p:txBody>
          <a:bodyPr/>
          <a:lstStyle/>
          <a:p>
            <a:fld id="{3E9336AE-B26F-4935-857F-8EED98CD907C}" type="datetime1">
              <a:rPr lang="en-GB" smtClean="0"/>
              <a:t>23/02/2024</a:t>
            </a:fld>
            <a:endParaRPr lang="en-GB"/>
          </a:p>
        </p:txBody>
      </p:sp>
      <p:sp>
        <p:nvSpPr>
          <p:cNvPr id="3" name="Footer Placeholder 2">
            <a:extLst>
              <a:ext uri="{FF2B5EF4-FFF2-40B4-BE49-F238E27FC236}">
                <a16:creationId xmlns:a16="http://schemas.microsoft.com/office/drawing/2014/main" id="{44E79862-CCB0-722F-D1CA-3AF487F261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BD8465-C652-6506-5D89-1D898D33EE7F}"/>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26858877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727E-1969-E3F4-71A3-3797DFB61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5B559A-475F-F7DF-46B1-DFC67F471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7A7651-D9E1-02B6-CBCA-F8801BD15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C12EC-E667-DB52-9307-CE142490433D}"/>
              </a:ext>
            </a:extLst>
          </p:cNvPr>
          <p:cNvSpPr>
            <a:spLocks noGrp="1"/>
          </p:cNvSpPr>
          <p:nvPr>
            <p:ph type="dt" sz="half" idx="10"/>
          </p:nvPr>
        </p:nvSpPr>
        <p:spPr/>
        <p:txBody>
          <a:bodyPr/>
          <a:lstStyle/>
          <a:p>
            <a:fld id="{865F9719-FE67-40AE-A87B-8EA01B33A684}" type="datetime1">
              <a:rPr lang="en-GB" smtClean="0"/>
              <a:t>23/02/2024</a:t>
            </a:fld>
            <a:endParaRPr lang="en-GB"/>
          </a:p>
        </p:txBody>
      </p:sp>
      <p:sp>
        <p:nvSpPr>
          <p:cNvPr id="6" name="Footer Placeholder 5">
            <a:extLst>
              <a:ext uri="{FF2B5EF4-FFF2-40B4-BE49-F238E27FC236}">
                <a16:creationId xmlns:a16="http://schemas.microsoft.com/office/drawing/2014/main" id="{3EC7B553-43FA-3593-B532-654C6101F6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58B475-817F-A87B-9E86-D2BE7B73FE29}"/>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1273697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3EFB-77F6-4768-9704-74321A249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9ADD3B-564D-567C-ACFA-706DF0F53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5B97B7-4C91-C593-4CCB-3FFEFF47C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A3118-1F18-4F42-277A-29A6D08EDD89}"/>
              </a:ext>
            </a:extLst>
          </p:cNvPr>
          <p:cNvSpPr>
            <a:spLocks noGrp="1"/>
          </p:cNvSpPr>
          <p:nvPr>
            <p:ph type="dt" sz="half" idx="10"/>
          </p:nvPr>
        </p:nvSpPr>
        <p:spPr/>
        <p:txBody>
          <a:bodyPr/>
          <a:lstStyle/>
          <a:p>
            <a:fld id="{CBF62B28-DA3A-4486-89C9-3D67CB0FA128}" type="datetime1">
              <a:rPr lang="en-GB" smtClean="0"/>
              <a:t>23/02/2024</a:t>
            </a:fld>
            <a:endParaRPr lang="en-GB"/>
          </a:p>
        </p:txBody>
      </p:sp>
      <p:sp>
        <p:nvSpPr>
          <p:cNvPr id="6" name="Footer Placeholder 5">
            <a:extLst>
              <a:ext uri="{FF2B5EF4-FFF2-40B4-BE49-F238E27FC236}">
                <a16:creationId xmlns:a16="http://schemas.microsoft.com/office/drawing/2014/main" id="{64B8682A-55E6-9F6C-9249-5436F523C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C1CB41-BF4B-27E1-050E-1DCA6995F9F7}"/>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24383148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49BA-37FF-FB2C-5532-4726CE0097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C43FBC-8A12-D1B2-97FB-5B210E0DBB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6D364-EF2F-4DD9-2D7E-FFD9D97238E3}"/>
              </a:ext>
            </a:extLst>
          </p:cNvPr>
          <p:cNvSpPr>
            <a:spLocks noGrp="1"/>
          </p:cNvSpPr>
          <p:nvPr>
            <p:ph type="dt" sz="half" idx="10"/>
          </p:nvPr>
        </p:nvSpPr>
        <p:spPr/>
        <p:txBody>
          <a:bodyPr/>
          <a:lstStyle/>
          <a:p>
            <a:fld id="{64380775-F9E5-4C74-87BF-8151EAAC2050}" type="datetime1">
              <a:rPr lang="en-GB" smtClean="0"/>
              <a:t>23/02/2024</a:t>
            </a:fld>
            <a:endParaRPr lang="en-GB"/>
          </a:p>
        </p:txBody>
      </p:sp>
      <p:sp>
        <p:nvSpPr>
          <p:cNvPr id="5" name="Footer Placeholder 4">
            <a:extLst>
              <a:ext uri="{FF2B5EF4-FFF2-40B4-BE49-F238E27FC236}">
                <a16:creationId xmlns:a16="http://schemas.microsoft.com/office/drawing/2014/main" id="{479AA06B-FA6A-2217-1AA9-B9A2A446DB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5D4EE-37C3-E394-372F-DA1CDFF7203F}"/>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168050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7D85C-BF1E-D14E-9BA1-FE0C44AA49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1FD05-0273-0047-973C-57AE8184B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B33339-4652-057C-D06F-9C570473EFAD}"/>
              </a:ext>
            </a:extLst>
          </p:cNvPr>
          <p:cNvSpPr>
            <a:spLocks noGrp="1"/>
          </p:cNvSpPr>
          <p:nvPr>
            <p:ph type="dt" sz="half" idx="10"/>
          </p:nvPr>
        </p:nvSpPr>
        <p:spPr/>
        <p:txBody>
          <a:bodyPr/>
          <a:lstStyle/>
          <a:p>
            <a:fld id="{C5AAB8D7-C93F-491F-9663-39D105E16469}" type="datetime1">
              <a:rPr lang="en-GB" smtClean="0"/>
              <a:t>23/02/2024</a:t>
            </a:fld>
            <a:endParaRPr lang="en-GB"/>
          </a:p>
        </p:txBody>
      </p:sp>
      <p:sp>
        <p:nvSpPr>
          <p:cNvPr id="5" name="Footer Placeholder 4">
            <a:extLst>
              <a:ext uri="{FF2B5EF4-FFF2-40B4-BE49-F238E27FC236}">
                <a16:creationId xmlns:a16="http://schemas.microsoft.com/office/drawing/2014/main" id="{85481121-9AC5-B83E-4ECC-ADA4B723F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DAE05-901D-9403-B46E-82CEC82B4BEE}"/>
              </a:ext>
            </a:extLst>
          </p:cNvPr>
          <p:cNvSpPr>
            <a:spLocks noGrp="1"/>
          </p:cNvSpPr>
          <p:nvPr>
            <p:ph type="sldNum" sz="quarter" idx="12"/>
          </p:nvPr>
        </p:nvSpPr>
        <p:spPr/>
        <p:txBody>
          <a:bodyPr/>
          <a:lstStyle/>
          <a:p>
            <a:fld id="{9BF6460A-78C7-451A-A82F-B0886AB2668D}" type="slidenum">
              <a:rPr lang="en-GB" smtClean="0"/>
              <a:t>‹#›</a:t>
            </a:fld>
            <a:endParaRPr lang="en-GB"/>
          </a:p>
        </p:txBody>
      </p:sp>
    </p:spTree>
    <p:extLst>
      <p:ext uri="{BB962C8B-B14F-4D97-AF65-F5344CB8AC3E}">
        <p14:creationId xmlns:p14="http://schemas.microsoft.com/office/powerpoint/2010/main" val="406261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50975-5549-4598-8DB5-8120E7EDCD76}"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C4755-64E7-4295-B42C-91D40F531088}" type="slidenum">
              <a:rPr lang="en-GB" smtClean="0"/>
              <a:t>‹#›</a:t>
            </a:fld>
            <a:endParaRPr lang="en-GB"/>
          </a:p>
        </p:txBody>
      </p:sp>
    </p:spTree>
    <p:extLst>
      <p:ext uri="{BB962C8B-B14F-4D97-AF65-F5344CB8AC3E}">
        <p14:creationId xmlns:p14="http://schemas.microsoft.com/office/powerpoint/2010/main" val="235718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0.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50975-5549-4598-8DB5-8120E7EDCD76}" type="datetimeFigureOut">
              <a:rPr lang="en-GB" smtClean="0"/>
              <a:t>23/02/2024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4755-64E7-4295-B42C-91D40F531088}" type="slidenum">
              <a:rPr lang="en-GB" smtClean="0"/>
              <a:t>‹#›</a:t>
            </a:fld>
            <a:endParaRPr lang="en-GB"/>
          </a:p>
        </p:txBody>
      </p:sp>
    </p:spTree>
    <p:extLst>
      <p:ext uri="{BB962C8B-B14F-4D97-AF65-F5344CB8AC3E}">
        <p14:creationId xmlns:p14="http://schemas.microsoft.com/office/powerpoint/2010/main" val="3354634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69EA2-CA68-6A49-905D-8606547BB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8CFA100-C368-7D44-9418-CD09AD13A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7850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b="1" i="0" kern="1200">
          <a:solidFill>
            <a:schemeClr val="tx1"/>
          </a:solidFill>
          <a:latin typeface="Derailed ExtraBold"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Clr>
          <a:srgbClr val="009C00"/>
        </a:buClr>
        <a:buFont typeface="Arial" panose="020B0604020202020204" pitchFamily="34" charset="0"/>
        <a:buChar char="•"/>
        <a:defRPr sz="2800" kern="1200">
          <a:solidFill>
            <a:schemeClr val="tx1"/>
          </a:solidFill>
          <a:latin typeface="Derailed" panose="020B0503030101060003" pitchFamily="34" charset="77"/>
          <a:ea typeface="+mn-ea"/>
          <a:cs typeface="+mn-cs"/>
        </a:defRPr>
      </a:lvl1pPr>
      <a:lvl2pPr marL="685800" indent="-228600" algn="l" defTabSz="914400" rtl="0" eaLnBrk="1" latinLnBrk="0" hangingPunct="1">
        <a:lnSpc>
          <a:spcPct val="90000"/>
        </a:lnSpc>
        <a:spcBef>
          <a:spcPts val="500"/>
        </a:spcBef>
        <a:buClr>
          <a:srgbClr val="009C00"/>
        </a:buClr>
        <a:buFont typeface="Arial" panose="020B0604020202020204" pitchFamily="34" charset="0"/>
        <a:buChar char="•"/>
        <a:defRPr sz="2400" kern="1200">
          <a:solidFill>
            <a:schemeClr val="tx1"/>
          </a:solidFill>
          <a:latin typeface="Derailed" panose="020B0503030101060003" pitchFamily="34" charset="77"/>
          <a:ea typeface="+mn-ea"/>
          <a:cs typeface="+mn-cs"/>
        </a:defRPr>
      </a:lvl2pPr>
      <a:lvl3pPr marL="1143000" indent="-228600" algn="l" defTabSz="914400" rtl="0" eaLnBrk="1" latinLnBrk="0" hangingPunct="1">
        <a:lnSpc>
          <a:spcPct val="90000"/>
        </a:lnSpc>
        <a:spcBef>
          <a:spcPts val="500"/>
        </a:spcBef>
        <a:buClr>
          <a:srgbClr val="009C00"/>
        </a:buClr>
        <a:buFont typeface="Arial" panose="020B0604020202020204" pitchFamily="34" charset="0"/>
        <a:buChar char="•"/>
        <a:defRPr sz="2000" kern="1200">
          <a:solidFill>
            <a:schemeClr val="tx1"/>
          </a:solidFill>
          <a:latin typeface="Derailed" panose="020B0503030101060003" pitchFamily="34" charset="77"/>
          <a:ea typeface="+mn-ea"/>
          <a:cs typeface="+mn-cs"/>
        </a:defRPr>
      </a:lvl3pPr>
      <a:lvl4pPr marL="1600200" indent="-228600" algn="l" defTabSz="914400" rtl="0" eaLnBrk="1" latinLnBrk="0" hangingPunct="1">
        <a:lnSpc>
          <a:spcPct val="90000"/>
        </a:lnSpc>
        <a:spcBef>
          <a:spcPts val="500"/>
        </a:spcBef>
        <a:buClr>
          <a:srgbClr val="009C00"/>
        </a:buClr>
        <a:buFont typeface="Arial" panose="020B0604020202020204" pitchFamily="34" charset="0"/>
        <a:buChar char="•"/>
        <a:defRPr sz="1800" kern="1200">
          <a:solidFill>
            <a:schemeClr val="tx1"/>
          </a:solidFill>
          <a:latin typeface="Derailed" panose="020B0503030101060003" pitchFamily="34" charset="77"/>
          <a:ea typeface="+mn-ea"/>
          <a:cs typeface="+mn-cs"/>
        </a:defRPr>
      </a:lvl4pPr>
      <a:lvl5pPr marL="2057400" indent="-228600" algn="l" defTabSz="914400" rtl="0" eaLnBrk="1" latinLnBrk="0" hangingPunct="1">
        <a:lnSpc>
          <a:spcPct val="90000"/>
        </a:lnSpc>
        <a:spcBef>
          <a:spcPts val="500"/>
        </a:spcBef>
        <a:buClr>
          <a:srgbClr val="009C00"/>
        </a:buClr>
        <a:buFont typeface="Arial" panose="020B0604020202020204" pitchFamily="34" charset="0"/>
        <a:buChar char="•"/>
        <a:defRPr sz="1800" kern="1200">
          <a:solidFill>
            <a:schemeClr val="tx1"/>
          </a:solidFill>
          <a:latin typeface="Derailed"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70709"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9C672-AC3A-412A-B4A5-3E8AFD8EAC79}" type="datetimeFigureOut">
              <a:rPr lang="en-GB" smtClean="0"/>
              <a:t>23/02/2024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1D47B-01F3-475F-94D0-7DED117D887E}"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72331" y="562239"/>
            <a:ext cx="2603104" cy="836712"/>
          </a:xfrm>
          <a:prstGeom prst="rect">
            <a:avLst/>
          </a:prstGeom>
        </p:spPr>
      </p:pic>
      <p:pic>
        <p:nvPicPr>
          <p:cNvPr id="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59550"/>
            <a:ext cx="121920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2473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01D43-6DEC-5EC4-7CFA-EF0514A419D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0017C6-C6ED-209B-1725-096D96C36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FFAB2-8926-D71A-D511-C9577B0F977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1D4CF620-1B49-0A75-608C-6852A42BE4F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E14488-608F-55FC-6AB3-1666A542D57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848790-2EC9-4EA8-A327-4EEDA6FE3EA4}" type="slidenum">
              <a:rPr lang="en-GB" smtClean="0"/>
              <a:t>‹#›</a:t>
            </a:fld>
            <a:endParaRPr lang="en-GB"/>
          </a:p>
        </p:txBody>
      </p:sp>
    </p:spTree>
    <p:extLst>
      <p:ext uri="{BB962C8B-B14F-4D97-AF65-F5344CB8AC3E}">
        <p14:creationId xmlns:p14="http://schemas.microsoft.com/office/powerpoint/2010/main" val="295632909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01D43-6DEC-5EC4-7CFA-EF0514A41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0017C6-C6ED-209B-1725-096D96C36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FFAB2-8926-D71A-D511-C9577B0F9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E0791-140E-40F1-A6A3-D1CE72914E94}" type="datetimeFigureOut">
              <a:rPr lang="en-GB" smtClean="0"/>
              <a:t>23/02/2024</a:t>
            </a:fld>
            <a:endParaRPr lang="en-GB"/>
          </a:p>
        </p:txBody>
      </p:sp>
      <p:sp>
        <p:nvSpPr>
          <p:cNvPr id="5" name="Footer Placeholder 4">
            <a:extLst>
              <a:ext uri="{FF2B5EF4-FFF2-40B4-BE49-F238E27FC236}">
                <a16:creationId xmlns:a16="http://schemas.microsoft.com/office/drawing/2014/main" id="{1D4CF620-1B49-0A75-608C-6852A42BE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E14488-608F-55FC-6AB3-1666A542D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48790-2EC9-4EA8-A327-4EEDA6FE3EA4}" type="slidenum">
              <a:rPr lang="en-GB" smtClean="0"/>
              <a:t>‹#›</a:t>
            </a:fld>
            <a:endParaRPr lang="en-GB"/>
          </a:p>
        </p:txBody>
      </p:sp>
    </p:spTree>
    <p:extLst>
      <p:ext uri="{BB962C8B-B14F-4D97-AF65-F5344CB8AC3E}">
        <p14:creationId xmlns:p14="http://schemas.microsoft.com/office/powerpoint/2010/main" val="54425880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150975-5549-4598-8DB5-8120E7EDCD76}" type="datetimeFigureOut">
              <a:rPr lang="en-GB" smtClean="0"/>
              <a:t>23/02/2024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C4755-64E7-4295-B42C-91D40F531088}" type="slidenum">
              <a:rPr lang="en-GB" smtClean="0"/>
              <a:t>‹#›</a:t>
            </a:fld>
            <a:endParaRPr lang="en-GB"/>
          </a:p>
        </p:txBody>
      </p:sp>
    </p:spTree>
    <p:extLst>
      <p:ext uri="{BB962C8B-B14F-4D97-AF65-F5344CB8AC3E}">
        <p14:creationId xmlns:p14="http://schemas.microsoft.com/office/powerpoint/2010/main" val="14791389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D6619-9069-9802-A13F-35C2EA9F2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51496F-9C2C-BD2B-CB4D-76AEFA5A7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BF3065-9EB6-49F0-AA4D-8AACB3B0D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0C81-0F02-4129-A00B-C08CB44C7354}" type="datetime1">
              <a:rPr lang="en-GB" smtClean="0"/>
              <a:t>23/02/2024</a:t>
            </a:fld>
            <a:endParaRPr lang="en-GB"/>
          </a:p>
        </p:txBody>
      </p:sp>
      <p:sp>
        <p:nvSpPr>
          <p:cNvPr id="5" name="Footer Placeholder 4">
            <a:extLst>
              <a:ext uri="{FF2B5EF4-FFF2-40B4-BE49-F238E27FC236}">
                <a16:creationId xmlns:a16="http://schemas.microsoft.com/office/drawing/2014/main" id="{E137F384-BE1B-49C1-379C-7E5A753BA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4827FC-2839-FB38-2D69-3F1ED7303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6460A-78C7-451A-A82F-B0886AB2668D}" type="slidenum">
              <a:rPr lang="en-GB" smtClean="0"/>
              <a:t>‹#›</a:t>
            </a:fld>
            <a:endParaRPr lang="en-GB"/>
          </a:p>
        </p:txBody>
      </p:sp>
    </p:spTree>
    <p:extLst>
      <p:ext uri="{BB962C8B-B14F-4D97-AF65-F5344CB8AC3E}">
        <p14:creationId xmlns:p14="http://schemas.microsoft.com/office/powerpoint/2010/main" val="38948978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0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hyperlink" Target="http://www.enterpriseresearch.ac.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0.png"/><Relationship Id="rId1" Type="http://schemas.openxmlformats.org/officeDocument/2006/relationships/slideLayout" Target="../slideLayouts/slideLayout76.xml"/><Relationship Id="rId5" Type="http://schemas.openxmlformats.org/officeDocument/2006/relationships/chart" Target="../charts/char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9.jpg"/><Relationship Id="rId1" Type="http://schemas.openxmlformats.org/officeDocument/2006/relationships/slideLayout" Target="../slideLayouts/slideLayout6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0.png"/><Relationship Id="rId7" Type="http://schemas.openxmlformats.org/officeDocument/2006/relationships/image" Target="NULL"/><Relationship Id="rId2" Type="http://schemas.openxmlformats.org/officeDocument/2006/relationships/image" Target="../media/image19.jpg"/><Relationship Id="rId1" Type="http://schemas.openxmlformats.org/officeDocument/2006/relationships/slideLayout" Target="../slideLayouts/slideLayout65.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3.png"/><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chart" Target="../charts/char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image" Target="../media/image30.jpg!d"/><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hyperlink" Target="https://pxhere.com/en/photo/538985"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25.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chart" Target="../charts/chart27.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chart" Target="../charts/char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5" Type="http://schemas.openxmlformats.org/officeDocument/2006/relationships/chart" Target="../charts/chart30.xml"/><Relationship Id="rId4" Type="http://schemas.openxmlformats.org/officeDocument/2006/relationships/chart" Target="../charts/chart29.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chart" Target="../charts/chart31.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chart" Target="../charts/chart32.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5" Type="http://schemas.openxmlformats.org/officeDocument/2006/relationships/chart" Target="../charts/chart34.xml"/><Relationship Id="rId4" Type="http://schemas.openxmlformats.org/officeDocument/2006/relationships/chart" Target="../charts/chart3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5" Type="http://schemas.openxmlformats.org/officeDocument/2006/relationships/chart" Target="../charts/chart36.xml"/><Relationship Id="rId4" Type="http://schemas.openxmlformats.org/officeDocument/2006/relationships/chart" Target="../charts/chart35.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5" Type="http://schemas.openxmlformats.org/officeDocument/2006/relationships/chart" Target="../charts/chart38.xml"/><Relationship Id="rId4" Type="http://schemas.openxmlformats.org/officeDocument/2006/relationships/chart" Target="../charts/chart37.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5" Type="http://schemas.openxmlformats.org/officeDocument/2006/relationships/chart" Target="../charts/chart40.xml"/><Relationship Id="rId4" Type="http://schemas.openxmlformats.org/officeDocument/2006/relationships/chart" Target="../charts/chart39.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chart" Target="../charts/chart41.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 Id="rId4" Type="http://schemas.openxmlformats.org/officeDocument/2006/relationships/chart" Target="../charts/chart4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9.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4.xml"/><Relationship Id="rId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4.xml"/><Relationship Id="rId4" Type="http://schemas.openxmlformats.org/officeDocument/2006/relationships/image" Target="../media/image47.png"/></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4.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4.xml"/><Relationship Id="rId4" Type="http://schemas.openxmlformats.org/officeDocument/2006/relationships/image" Target="../media/image53.png"/></Relationships>
</file>

<file path=ppt/slides/_rels/slide9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9.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9.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620957" y="375872"/>
            <a:ext cx="2096578" cy="85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75521" y="1821785"/>
            <a:ext cx="7845436" cy="400110"/>
          </a:xfrm>
          <a:prstGeom prst="rect">
            <a:avLst/>
          </a:prstGeom>
          <a:noFill/>
        </p:spPr>
        <p:txBody>
          <a:bodyPr wrap="square" rtlCol="0">
            <a:spAutoFit/>
          </a:bodyPr>
          <a:lstStyle/>
          <a:p>
            <a:pPr algn="ctr">
              <a:defRPr/>
            </a:pPr>
            <a:r>
              <a:rPr lang="en-GB" sz="2000" b="1">
                <a:solidFill>
                  <a:prstClr val="black"/>
                </a:solidFill>
                <a:latin typeface="Calibri"/>
              </a:rPr>
              <a:t>			</a:t>
            </a:r>
            <a:endParaRPr lang="en-GB" sz="2000" b="1" dirty="0">
              <a:solidFill>
                <a:prstClr val="black"/>
              </a:solidFill>
              <a:latin typeface="Calibri"/>
            </a:endParaRPr>
          </a:p>
        </p:txBody>
      </p:sp>
      <p:pic>
        <p:nvPicPr>
          <p:cNvPr id="3" name="Picture 2"/>
          <p:cNvPicPr>
            <a:picLocks noChangeAspect="1"/>
          </p:cNvPicPr>
          <p:nvPr/>
        </p:nvPicPr>
        <p:blipFill>
          <a:blip r:embed="rId4"/>
          <a:stretch>
            <a:fillRect/>
          </a:stretch>
        </p:blipFill>
        <p:spPr>
          <a:xfrm>
            <a:off x="-39617" y="5726391"/>
            <a:ext cx="1743607" cy="493819"/>
          </a:xfrm>
          <a:prstGeom prst="rect">
            <a:avLst/>
          </a:prstGeom>
        </p:spPr>
      </p:pic>
      <p:pic>
        <p:nvPicPr>
          <p:cNvPr id="16" name="Picture 15">
            <a:extLst>
              <a:ext uri="{FF2B5EF4-FFF2-40B4-BE49-F238E27FC236}">
                <a16:creationId xmlns:a16="http://schemas.microsoft.com/office/drawing/2014/main" id="{7B4F6932-E0D8-4F39-9D5A-4F3F11F7D2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06097"/>
            <a:ext cx="12191999" cy="856648"/>
          </a:xfrm>
          <a:prstGeom prst="rect">
            <a:avLst/>
          </a:prstGeom>
        </p:spPr>
      </p:pic>
      <p:sp>
        <p:nvSpPr>
          <p:cNvPr id="9" name="TextBox 8">
            <a:extLst>
              <a:ext uri="{FF2B5EF4-FFF2-40B4-BE49-F238E27FC236}">
                <a16:creationId xmlns:a16="http://schemas.microsoft.com/office/drawing/2014/main" id="{36C8F550-313D-467B-AA83-2694386B4CAE}"/>
              </a:ext>
            </a:extLst>
          </p:cNvPr>
          <p:cNvSpPr txBox="1"/>
          <p:nvPr/>
        </p:nvSpPr>
        <p:spPr>
          <a:xfrm>
            <a:off x="1462012" y="1921393"/>
            <a:ext cx="7785462" cy="1938992"/>
          </a:xfrm>
          <a:prstGeom prst="rect">
            <a:avLst/>
          </a:prstGeom>
          <a:noFill/>
        </p:spPr>
        <p:txBody>
          <a:bodyPr wrap="square">
            <a:spAutoFit/>
          </a:bodyPr>
          <a:lstStyle/>
          <a:p>
            <a:pPr algn="ctr"/>
            <a:r>
              <a:rPr lang="en-GB" sz="6000" b="1" dirty="0"/>
              <a:t>ERC Research Showcase February 22</a:t>
            </a:r>
            <a:r>
              <a:rPr lang="en-GB" sz="6000" b="1" baseline="30000" dirty="0"/>
              <a:t>nd</a:t>
            </a:r>
            <a:r>
              <a:rPr lang="en-GB" sz="6000" b="1" dirty="0"/>
              <a:t> 2024</a:t>
            </a:r>
          </a:p>
        </p:txBody>
      </p:sp>
    </p:spTree>
    <p:extLst>
      <p:ext uri="{BB962C8B-B14F-4D97-AF65-F5344CB8AC3E}">
        <p14:creationId xmlns:p14="http://schemas.microsoft.com/office/powerpoint/2010/main" val="1532318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8361" y="2002522"/>
            <a:ext cx="9331931" cy="2185214"/>
          </a:xfrm>
          <a:prstGeom prst="rect">
            <a:avLst/>
          </a:prstGeom>
          <a:noFill/>
        </p:spPr>
        <p:txBody>
          <a:bodyPr wrap="square" rtlCol="0">
            <a:spAutoFit/>
          </a:bodyPr>
          <a:lstStyle/>
          <a:p>
            <a:pPr algn="ctr"/>
            <a:r>
              <a:rPr lang="en-GB" sz="4400" b="1" dirty="0">
                <a:solidFill>
                  <a:prstClr val="black"/>
                </a:solidFill>
                <a:latin typeface="Calibri"/>
              </a:rPr>
              <a:t>How do UK firms make export decisions?  </a:t>
            </a:r>
          </a:p>
          <a:p>
            <a:pPr marL="342900" indent="-342900" algn="ctr">
              <a:buFont typeface="Wingdings" panose="05000000000000000000" pitchFamily="2" charset="2"/>
              <a:buChar char="v"/>
            </a:pPr>
            <a:endParaRPr lang="en-GB" sz="24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Eugenie Golubova</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spTree>
    <p:extLst>
      <p:ext uri="{BB962C8B-B14F-4D97-AF65-F5344CB8AC3E}">
        <p14:creationId xmlns:p14="http://schemas.microsoft.com/office/powerpoint/2010/main" val="8187537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16596" y="1852900"/>
            <a:ext cx="7705798" cy="1015663"/>
          </a:xfrm>
          <a:prstGeom prst="rect">
            <a:avLst/>
          </a:prstGeom>
          <a:noFill/>
        </p:spPr>
        <p:txBody>
          <a:bodyPr wrap="square" rtlCol="0" anchor="ctr">
            <a:spAutoFit/>
          </a:bodyPr>
          <a:lstStyle/>
          <a:p>
            <a:r>
              <a:rPr lang="en-GB" sz="6000" b="1" dirty="0">
                <a:solidFill>
                  <a:prstClr val="black"/>
                </a:solidFill>
                <a:latin typeface="Calibri"/>
              </a:rPr>
              <a:t>Thank you</a:t>
            </a:r>
          </a:p>
        </p:txBody>
      </p:sp>
      <p:sp>
        <p:nvSpPr>
          <p:cNvPr id="3" name="Rectangle 2"/>
          <p:cNvSpPr/>
          <p:nvPr/>
        </p:nvSpPr>
        <p:spPr>
          <a:xfrm>
            <a:off x="3465761" y="3318133"/>
            <a:ext cx="4669522" cy="1661993"/>
          </a:xfrm>
          <a:prstGeom prst="rect">
            <a:avLst/>
          </a:prstGeom>
        </p:spPr>
        <p:txBody>
          <a:bodyPr wrap="square" anchor="ctr">
            <a:spAutoFit/>
          </a:bodyPr>
          <a:lstStyle/>
          <a:p>
            <a:r>
              <a:rPr lang="en-GB" sz="2800" dirty="0">
                <a:solidFill>
                  <a:prstClr val="black"/>
                </a:solidFill>
                <a:latin typeface="Calibri"/>
              </a:rPr>
              <a:t>For further details please visit :</a:t>
            </a:r>
          </a:p>
          <a:p>
            <a:r>
              <a:rPr lang="en-GB" sz="2800" dirty="0">
                <a:solidFill>
                  <a:prstClr val="black"/>
                </a:solidFill>
                <a:latin typeface="Calibri"/>
                <a:hlinkClick r:id="rId4"/>
              </a:rPr>
              <a:t>www.enterpriseresearch.ac.uk</a:t>
            </a:r>
            <a:r>
              <a:rPr lang="en-GB" sz="2800" dirty="0">
                <a:solidFill>
                  <a:prstClr val="black"/>
                </a:solidFill>
                <a:latin typeface="Calibri"/>
              </a:rPr>
              <a:t> </a:t>
            </a:r>
          </a:p>
          <a:p>
            <a:r>
              <a:rPr lang="en-GB" sz="2800" dirty="0">
                <a:solidFill>
                  <a:prstClr val="black"/>
                </a:solidFill>
                <a:latin typeface="Calibri"/>
              </a:rPr>
              <a:t>@ERC_UK</a:t>
            </a:r>
          </a:p>
          <a:p>
            <a:pPr marL="285750" indent="-285750">
              <a:buFont typeface="Wingdings" panose="05000000000000000000" pitchFamily="2" charset="2"/>
              <a:buChar char="Ø"/>
            </a:pPr>
            <a:endParaRPr lang="en-GB" dirty="0">
              <a:solidFill>
                <a:prstClr val="black"/>
              </a:solidFill>
              <a:latin typeface="Calibri"/>
            </a:endParaRP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2471" y="6190257"/>
            <a:ext cx="8605723" cy="667743"/>
          </a:xfrm>
          <a:prstGeom prst="rect">
            <a:avLst/>
          </a:prstGeom>
        </p:spPr>
      </p:pic>
    </p:spTree>
    <p:extLst>
      <p:ext uri="{BB962C8B-B14F-4D97-AF65-F5344CB8AC3E}">
        <p14:creationId xmlns:p14="http://schemas.microsoft.com/office/powerpoint/2010/main" val="140513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128833" y="485975"/>
            <a:ext cx="10515600" cy="591364"/>
          </a:xfrm>
        </p:spPr>
        <p:txBody>
          <a:bodyPr>
            <a:normAutofit fontScale="90000"/>
          </a:bodyPr>
          <a:lstStyle/>
          <a:p>
            <a:r>
              <a:rPr lang="en-GB" b="1" dirty="0">
                <a:latin typeface="Arial" panose="020B0604020202020204" pitchFamily="34" charset="0"/>
                <a:cs typeface="Arial" panose="020B0604020202020204" pitchFamily="34" charset="0"/>
              </a:rPr>
              <a:t>Introduction </a:t>
            </a: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475801"/>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479278" y="485975"/>
            <a:ext cx="1438781" cy="591363"/>
          </a:xfrm>
          <a:prstGeom prst="rect">
            <a:avLst/>
          </a:prstGeom>
        </p:spPr>
      </p:pic>
      <p:sp>
        <p:nvSpPr>
          <p:cNvPr id="8" name="Content Placeholder 2">
            <a:extLst>
              <a:ext uri="{FF2B5EF4-FFF2-40B4-BE49-F238E27FC236}">
                <a16:creationId xmlns:a16="http://schemas.microsoft.com/office/drawing/2014/main" id="{C5614FF7-BC31-255D-6D40-A521253DA4AB}"/>
              </a:ext>
            </a:extLst>
          </p:cNvPr>
          <p:cNvSpPr txBox="1">
            <a:spLocks/>
          </p:cNvSpPr>
          <p:nvPr/>
        </p:nvSpPr>
        <p:spPr>
          <a:xfrm>
            <a:off x="385194" y="1756195"/>
            <a:ext cx="11677972" cy="4040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Joint ERC-DBT project which aims to identify </a:t>
            </a:r>
            <a:r>
              <a:rPr kumimoji="0" lang="en-GB"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factors influence firms’ export decisions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process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export decisions follow.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focus on first export entry, exit &amp; re-entry, persistence and export changes.</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research elements: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literature review (screened c. 2,800 papers, analysed 135)</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N=1,750 UK representative survey of exporters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N=16 interviewed firms who took first entry or re-entry decisions </a:t>
            </a:r>
          </a:p>
        </p:txBody>
      </p:sp>
      <p:sp>
        <p:nvSpPr>
          <p:cNvPr id="9" name="Slide Number Placeholder 8">
            <a:extLst>
              <a:ext uri="{FF2B5EF4-FFF2-40B4-BE49-F238E27FC236}">
                <a16:creationId xmlns:a16="http://schemas.microsoft.com/office/drawing/2014/main" id="{48CACC4E-5488-85D6-CFB9-55C13B0BE9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96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128833" y="0"/>
            <a:ext cx="10515600" cy="1067684"/>
          </a:xfrm>
        </p:spPr>
        <p:txBody>
          <a:bodyPr>
            <a:normAutofit fontScale="90000"/>
          </a:bodyPr>
          <a:lstStyle/>
          <a:p>
            <a:r>
              <a:rPr lang="en-GB" b="1" dirty="0">
                <a:latin typeface="Arial" panose="020B0604020202020204" pitchFamily="34" charset="0"/>
                <a:cs typeface="Arial" panose="020B0604020202020204" pitchFamily="34" charset="0"/>
              </a:rPr>
              <a:t>What first entry decisions do they make?</a:t>
            </a:r>
          </a:p>
        </p:txBody>
      </p:sp>
      <p:sp>
        <p:nvSpPr>
          <p:cNvPr id="3" name="Content Placeholder 2">
            <a:extLst>
              <a:ext uri="{FF2B5EF4-FFF2-40B4-BE49-F238E27FC236}">
                <a16:creationId xmlns:a16="http://schemas.microsoft.com/office/drawing/2014/main" id="{C8462E03-F76F-8D52-AC7C-36906C67949C}"/>
              </a:ext>
            </a:extLst>
          </p:cNvPr>
          <p:cNvSpPr>
            <a:spLocks noGrp="1"/>
          </p:cNvSpPr>
          <p:nvPr>
            <p:ph idx="1"/>
          </p:nvPr>
        </p:nvSpPr>
        <p:spPr>
          <a:xfrm>
            <a:off x="257667" y="1100323"/>
            <a:ext cx="11934333" cy="5638289"/>
          </a:xfrm>
        </p:spPr>
        <p:txBody>
          <a:bodyPr>
            <a:no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New exporters make up </a:t>
            </a:r>
            <a:r>
              <a:rPr lang="en-GB" sz="2400" b="1" dirty="0">
                <a:latin typeface="Arial" panose="020B0604020202020204" pitchFamily="34" charset="0"/>
                <a:cs typeface="Arial" panose="020B0604020202020204" pitchFamily="34" charset="0"/>
              </a:rPr>
              <a:t>10% of the sample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Prior to exporting, nearly half had exporting as an objective in their business plan</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First start exporting physical goods and physical services </a:t>
            </a:r>
          </a:p>
          <a:p>
            <a:pPr>
              <a:buFont typeface="Wingdings" panose="05000000000000000000" pitchFamily="2" charset="2"/>
              <a:buChar char="§"/>
            </a:pPr>
            <a:r>
              <a:rPr lang="en-GB" sz="2400" b="1" dirty="0">
                <a:latin typeface="Arial" panose="020B0604020202020204" pitchFamily="34" charset="0"/>
                <a:cs typeface="Arial" panose="020B0604020202020204" pitchFamily="34" charset="0"/>
              </a:rPr>
              <a:t>Top</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5 first entry countries</a:t>
            </a:r>
            <a:r>
              <a:rPr lang="en-GB" sz="2400" dirty="0">
                <a:latin typeface="Arial" panose="020B0604020202020204" pitchFamily="34" charset="0"/>
                <a:cs typeface="Arial" panose="020B0604020202020204" pitchFamily="34" charset="0"/>
              </a:rPr>
              <a:t> were:</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Republic of Ireland </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USA </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Netherlands </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Germany</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France</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First country choice was dictated by customer enquiries or its size &amp; ease of access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It mostly took firms </a:t>
            </a:r>
            <a:r>
              <a:rPr lang="en-GB" sz="2400" b="1" dirty="0">
                <a:latin typeface="Arial" panose="020B0604020202020204" pitchFamily="34" charset="0"/>
                <a:cs typeface="Arial" panose="020B0604020202020204" pitchFamily="34" charset="0"/>
              </a:rPr>
              <a:t>less than a year</a:t>
            </a:r>
            <a:r>
              <a:rPr lang="en-GB" sz="2400" dirty="0">
                <a:latin typeface="Arial" panose="020B0604020202020204" pitchFamily="34" charset="0"/>
                <a:cs typeface="Arial" panose="020B0604020202020204" pitchFamily="34" charset="0"/>
              </a:rPr>
              <a:t> to start exporting since they first considered it</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Less than 10% of firms had considered other forms of entering foreign markets </a:t>
            </a: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945" y="6508440"/>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521223" y="280105"/>
            <a:ext cx="1438781" cy="591363"/>
          </a:xfrm>
          <a:prstGeom prst="rect">
            <a:avLst/>
          </a:prstGeom>
        </p:spPr>
      </p:pic>
      <p:sp>
        <p:nvSpPr>
          <p:cNvPr id="6" name="Slide Number Placeholder 5">
            <a:extLst>
              <a:ext uri="{FF2B5EF4-FFF2-40B4-BE49-F238E27FC236}">
                <a16:creationId xmlns:a16="http://schemas.microsoft.com/office/drawing/2014/main" id="{30CA2EA5-3247-6019-DE77-AE9799252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20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25167" y="75236"/>
            <a:ext cx="10944635" cy="1062250"/>
          </a:xfrm>
        </p:spPr>
        <p:txBody>
          <a:bodyPr>
            <a:noAutofit/>
          </a:bodyPr>
          <a:lstStyle/>
          <a:p>
            <a:r>
              <a:rPr lang="en-GB" sz="3600" b="1" dirty="0">
                <a:latin typeface="Arial" panose="020B0604020202020204" pitchFamily="34" charset="0"/>
                <a:cs typeface="Arial" panose="020B0604020202020204" pitchFamily="34" charset="0"/>
              </a:rPr>
              <a:t>What exit and re-entry decisions do they make?</a:t>
            </a:r>
          </a:p>
        </p:txBody>
      </p:sp>
      <p:sp>
        <p:nvSpPr>
          <p:cNvPr id="3" name="Content Placeholder 2">
            <a:extLst>
              <a:ext uri="{FF2B5EF4-FFF2-40B4-BE49-F238E27FC236}">
                <a16:creationId xmlns:a16="http://schemas.microsoft.com/office/drawing/2014/main" id="{C8462E03-F76F-8D52-AC7C-36906C67949C}"/>
              </a:ext>
            </a:extLst>
          </p:cNvPr>
          <p:cNvSpPr>
            <a:spLocks noGrp="1"/>
          </p:cNvSpPr>
          <p:nvPr>
            <p:ph idx="1"/>
          </p:nvPr>
        </p:nvSpPr>
        <p:spPr>
          <a:xfrm>
            <a:off x="97973" y="1342207"/>
            <a:ext cx="5374344" cy="5501591"/>
          </a:xfrm>
        </p:spPr>
        <p:txBody>
          <a:bodyPr>
            <a:normAutofit/>
          </a:bodyPr>
          <a:lstStyle/>
          <a:p>
            <a:pPr>
              <a:buFont typeface="Wingdings" panose="05000000000000000000" pitchFamily="2" charset="2"/>
              <a:buChar char="§"/>
            </a:pPr>
            <a:r>
              <a:rPr lang="en-GB" sz="2400" b="1" dirty="0">
                <a:latin typeface="Arial" panose="020B0604020202020204" pitchFamily="34" charset="0"/>
                <a:cs typeface="Arial" panose="020B0604020202020204" pitchFamily="34" charset="0"/>
              </a:rPr>
              <a:t>6% are intermittent exporters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Mostly paused exports due to COVID-19 and lack of customer demand, though continued business development activities – </a:t>
            </a:r>
            <a:r>
              <a:rPr lang="en-GB" sz="2400" b="1" dirty="0">
                <a:latin typeface="Arial" panose="020B0604020202020204" pitchFamily="34" charset="0"/>
                <a:cs typeface="Arial" panose="020B0604020202020204" pitchFamily="34" charset="0"/>
              </a:rPr>
              <a:t>incl. in preparation for exporting</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Intermittent exporters respond to customer enquiries and maintain the status quo: </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Over 8 in 10 re-entered to export the </a:t>
            </a:r>
            <a:r>
              <a:rPr lang="en-GB" b="1" dirty="0">
                <a:latin typeface="Arial" panose="020B0604020202020204" pitchFamily="34" charset="0"/>
                <a:cs typeface="Arial" panose="020B0604020202020204" pitchFamily="34" charset="0"/>
              </a:rPr>
              <a:t>same </a:t>
            </a:r>
            <a:r>
              <a:rPr lang="en-GB" dirty="0">
                <a:latin typeface="Arial" panose="020B0604020202020204" pitchFamily="34" charset="0"/>
                <a:cs typeface="Arial" panose="020B0604020202020204" pitchFamily="34" charset="0"/>
              </a:rPr>
              <a:t>goods or services </a:t>
            </a:r>
          </a:p>
          <a:p>
            <a:pPr lvl="1">
              <a:buFont typeface="Wingdings" panose="05000000000000000000" pitchFamily="2" charset="2"/>
              <a:buChar char="§"/>
            </a:pPr>
            <a:r>
              <a:rPr lang="en-GB" dirty="0">
                <a:latin typeface="Arial" panose="020B0604020202020204" pitchFamily="34" charset="0"/>
                <a:cs typeface="Arial" panose="020B0604020202020204" pitchFamily="34" charset="0"/>
              </a:rPr>
              <a:t>to all the </a:t>
            </a:r>
            <a:r>
              <a:rPr lang="en-GB" b="1" dirty="0">
                <a:latin typeface="Arial" panose="020B0604020202020204" pitchFamily="34" charset="0"/>
                <a:cs typeface="Arial" panose="020B0604020202020204" pitchFamily="34" charset="0"/>
              </a:rPr>
              <a:t>same </a:t>
            </a:r>
            <a:r>
              <a:rPr lang="en-GB" dirty="0">
                <a:latin typeface="Arial" panose="020B0604020202020204" pitchFamily="34" charset="0"/>
                <a:cs typeface="Arial" panose="020B0604020202020204" pitchFamily="34" charset="0"/>
              </a:rPr>
              <a:t>countries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or </a:t>
            </a:r>
            <a:r>
              <a:rPr lang="en-GB" b="1" dirty="0">
                <a:latin typeface="Arial" panose="020B0604020202020204" pitchFamily="34" charset="0"/>
                <a:cs typeface="Arial" panose="020B0604020202020204" pitchFamily="34" charset="0"/>
              </a:rPr>
              <a:t>some of the same </a:t>
            </a:r>
            <a:r>
              <a:rPr lang="en-GB" dirty="0">
                <a:latin typeface="Arial" panose="020B0604020202020204" pitchFamily="34" charset="0"/>
                <a:cs typeface="Arial" panose="020B0604020202020204" pitchFamily="34" charset="0"/>
              </a:rPr>
              <a:t>(over 8 in 10)</a:t>
            </a: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537237"/>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624385" y="344009"/>
            <a:ext cx="1438781" cy="591363"/>
          </a:xfrm>
          <a:prstGeom prst="rect">
            <a:avLst/>
          </a:prstGeom>
        </p:spPr>
      </p:pic>
      <p:sp>
        <p:nvSpPr>
          <p:cNvPr id="6" name="Slide Number Placeholder 5">
            <a:extLst>
              <a:ext uri="{FF2B5EF4-FFF2-40B4-BE49-F238E27FC236}">
                <a16:creationId xmlns:a16="http://schemas.microsoft.com/office/drawing/2014/main" id="{0AA1E1CE-7D2E-79D3-B67D-7EE7CC3EE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2" name="Chart 11">
            <a:extLst>
              <a:ext uri="{FF2B5EF4-FFF2-40B4-BE49-F238E27FC236}">
                <a16:creationId xmlns:a16="http://schemas.microsoft.com/office/drawing/2014/main" id="{F42DAA32-7306-21A4-EDBD-A39898D03E8E}"/>
              </a:ext>
            </a:extLst>
          </p:cNvPr>
          <p:cNvGraphicFramePr>
            <a:graphicFrameLocks/>
          </p:cNvGraphicFramePr>
          <p:nvPr/>
        </p:nvGraphicFramePr>
        <p:xfrm>
          <a:off x="5632012" y="1344815"/>
          <a:ext cx="6235613" cy="4577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229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128834" y="383853"/>
            <a:ext cx="10515600" cy="591364"/>
          </a:xfrm>
        </p:spPr>
        <p:txBody>
          <a:bodyPr>
            <a:noAutofit/>
          </a:bodyPr>
          <a:lstStyle/>
          <a:p>
            <a:r>
              <a:rPr lang="en-GB" sz="3600" b="1" dirty="0">
                <a:latin typeface="Arial" panose="020B0604020202020204" pitchFamily="34" charset="0"/>
                <a:cs typeface="Arial" panose="020B0604020202020204" pitchFamily="34" charset="0"/>
              </a:rPr>
              <a:t>What persistence decisions do they make? </a:t>
            </a:r>
          </a:p>
        </p:txBody>
      </p:sp>
      <p:sp>
        <p:nvSpPr>
          <p:cNvPr id="3" name="Content Placeholder 2">
            <a:extLst>
              <a:ext uri="{FF2B5EF4-FFF2-40B4-BE49-F238E27FC236}">
                <a16:creationId xmlns:a16="http://schemas.microsoft.com/office/drawing/2014/main" id="{C8462E03-F76F-8D52-AC7C-36906C67949C}"/>
              </a:ext>
            </a:extLst>
          </p:cNvPr>
          <p:cNvSpPr>
            <a:spLocks noGrp="1"/>
          </p:cNvSpPr>
          <p:nvPr>
            <p:ph idx="1"/>
          </p:nvPr>
        </p:nvSpPr>
        <p:spPr>
          <a:xfrm>
            <a:off x="234994" y="1281095"/>
            <a:ext cx="5667960" cy="5991517"/>
          </a:xfrm>
        </p:spPr>
        <p:txBody>
          <a:bodyPr>
            <a:normAutofit/>
          </a:bodyPr>
          <a:lstStyle/>
          <a:p>
            <a:pPr>
              <a:buFont typeface="Wingdings" panose="05000000000000000000" pitchFamily="2" charset="2"/>
              <a:buChar char="§"/>
            </a:pPr>
            <a:r>
              <a:rPr lang="en-GB" sz="2400" b="1" dirty="0">
                <a:latin typeface="Arial" panose="020B0604020202020204" pitchFamily="34" charset="0"/>
                <a:cs typeface="Arial" panose="020B0604020202020204" pitchFamily="34" charset="0"/>
              </a:rPr>
              <a:t>85% of the all exporters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Persistent exporters mainly keep the </a:t>
            </a:r>
            <a:r>
              <a:rPr lang="en-GB" sz="2400" b="1" dirty="0">
                <a:latin typeface="Arial" panose="020B0604020202020204" pitchFamily="34" charset="0"/>
                <a:cs typeface="Arial" panose="020B0604020202020204" pitchFamily="34" charset="0"/>
              </a:rPr>
              <a:t>status quo</a:t>
            </a:r>
            <a:r>
              <a:rPr lang="en-GB" sz="2400" dirty="0">
                <a:latin typeface="Arial" panose="020B0604020202020204" pitchFamily="34" charset="0"/>
                <a:cs typeface="Arial" panose="020B0604020202020204" pitchFamily="34" charset="0"/>
              </a:rPr>
              <a:t>, though a substantial minority expand</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Very few firms undertake other forms of entering foreign markets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Nearly all firms stick to their primary mode of exporting – but they use multiple export modes and cover more export markets </a:t>
            </a: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4" y="6513339"/>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521223" y="383854"/>
            <a:ext cx="1438781" cy="591363"/>
          </a:xfrm>
          <a:prstGeom prst="rect">
            <a:avLst/>
          </a:prstGeom>
        </p:spPr>
      </p:pic>
      <p:sp>
        <p:nvSpPr>
          <p:cNvPr id="7" name="Slide Number Placeholder 6">
            <a:extLst>
              <a:ext uri="{FF2B5EF4-FFF2-40B4-BE49-F238E27FC236}">
                <a16:creationId xmlns:a16="http://schemas.microsoft.com/office/drawing/2014/main" id="{3C8B6454-4468-0D4B-3651-9A9B11D2E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E9B3EB09-FEC6-7869-20C4-38F00A09E164}"/>
              </a:ext>
            </a:extLst>
          </p:cNvPr>
          <p:cNvGraphicFramePr>
            <a:graphicFrameLocks/>
          </p:cNvGraphicFramePr>
          <p:nvPr/>
        </p:nvGraphicFramePr>
        <p:xfrm>
          <a:off x="5902954" y="1101439"/>
          <a:ext cx="6244305" cy="5372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914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128833" y="148735"/>
            <a:ext cx="10515600" cy="591364"/>
          </a:xfrm>
        </p:spPr>
        <p:txBody>
          <a:bodyPr>
            <a:noAutofit/>
          </a:bodyPr>
          <a:lstStyle/>
          <a:p>
            <a:r>
              <a:rPr lang="en-GB" sz="3600" b="1" dirty="0">
                <a:latin typeface="Arial" panose="020B0604020202020204" pitchFamily="34" charset="0"/>
                <a:cs typeface="Arial" panose="020B0604020202020204" pitchFamily="34" charset="0"/>
              </a:rPr>
              <a:t>What motivates different export decisions?</a:t>
            </a: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646154"/>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521223" y="161259"/>
            <a:ext cx="1438781" cy="591363"/>
          </a:xfrm>
          <a:prstGeom prst="rect">
            <a:avLst/>
          </a:prstGeom>
        </p:spPr>
      </p:pic>
      <p:graphicFrame>
        <p:nvGraphicFramePr>
          <p:cNvPr id="6" name="Chart 5">
            <a:extLst>
              <a:ext uri="{FF2B5EF4-FFF2-40B4-BE49-F238E27FC236}">
                <a16:creationId xmlns:a16="http://schemas.microsoft.com/office/drawing/2014/main" id="{9ADC7689-2F00-761C-2409-4B2E2E98AF30}"/>
              </a:ext>
            </a:extLst>
          </p:cNvPr>
          <p:cNvGraphicFramePr>
            <a:graphicFrameLocks/>
          </p:cNvGraphicFramePr>
          <p:nvPr/>
        </p:nvGraphicFramePr>
        <p:xfrm>
          <a:off x="0" y="707841"/>
          <a:ext cx="6191246" cy="6064535"/>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a:extLst>
              <a:ext uri="{FF2B5EF4-FFF2-40B4-BE49-F238E27FC236}">
                <a16:creationId xmlns:a16="http://schemas.microsoft.com/office/drawing/2014/main" id="{F8D48327-2166-1D2C-0831-E7AB508013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2F99DB0B-FE25-DE0F-F57B-349AD70BA6ED}"/>
              </a:ext>
            </a:extLst>
          </p:cNvPr>
          <p:cNvGraphicFramePr>
            <a:graphicFrameLocks/>
          </p:cNvGraphicFramePr>
          <p:nvPr/>
        </p:nvGraphicFramePr>
        <p:xfrm>
          <a:off x="6191246" y="729229"/>
          <a:ext cx="6000753" cy="58660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921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128833" y="228602"/>
            <a:ext cx="10515600" cy="591364"/>
          </a:xfrm>
        </p:spPr>
        <p:txBody>
          <a:bodyPr>
            <a:normAutofit fontScale="90000"/>
          </a:bodyPr>
          <a:lstStyle/>
          <a:p>
            <a:r>
              <a:rPr lang="en-GB" b="1" dirty="0">
                <a:latin typeface="Arial" panose="020B0604020202020204" pitchFamily="34" charset="0"/>
                <a:cs typeface="Arial" panose="020B0604020202020204" pitchFamily="34" charset="0"/>
              </a:rPr>
              <a:t>Who makes the decisions? </a:t>
            </a:r>
          </a:p>
        </p:txBody>
      </p:sp>
      <p:sp>
        <p:nvSpPr>
          <p:cNvPr id="3" name="Content Placeholder 2">
            <a:extLst>
              <a:ext uri="{FF2B5EF4-FFF2-40B4-BE49-F238E27FC236}">
                <a16:creationId xmlns:a16="http://schemas.microsoft.com/office/drawing/2014/main" id="{C8462E03-F76F-8D52-AC7C-36906C67949C}"/>
              </a:ext>
            </a:extLst>
          </p:cNvPr>
          <p:cNvSpPr>
            <a:spLocks noGrp="1"/>
          </p:cNvSpPr>
          <p:nvPr>
            <p:ph idx="1"/>
          </p:nvPr>
        </p:nvSpPr>
        <p:spPr>
          <a:xfrm>
            <a:off x="128833" y="1366587"/>
            <a:ext cx="5701516" cy="5230012"/>
          </a:xfrm>
        </p:spPr>
        <p:txBody>
          <a:bodyPr>
            <a:no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number of export decision-makers is similar</a:t>
            </a:r>
            <a:r>
              <a:rPr lang="en-GB" sz="2400" dirty="0">
                <a:latin typeface="Arial" panose="020B0604020202020204" pitchFamily="34" charset="0"/>
                <a:cs typeface="Arial" panose="020B0604020202020204" pitchFamily="34" charset="0"/>
              </a:rPr>
              <a:t> across exporters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Export DMs are mainly different types of  directors, heads and senior managers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Interviewees told us of equal or complementary decision-making of multiple export DMs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Other staff also contribute to export decisions, essentially by providing information</a:t>
            </a:r>
          </a:p>
          <a:p>
            <a:pP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4" y="6470377"/>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484469" y="261401"/>
            <a:ext cx="1438781" cy="591363"/>
          </a:xfrm>
          <a:prstGeom prst="rect">
            <a:avLst/>
          </a:prstGeom>
        </p:spPr>
      </p:pic>
      <p:graphicFrame>
        <p:nvGraphicFramePr>
          <p:cNvPr id="6" name="Chart 5">
            <a:extLst>
              <a:ext uri="{FF2B5EF4-FFF2-40B4-BE49-F238E27FC236}">
                <a16:creationId xmlns:a16="http://schemas.microsoft.com/office/drawing/2014/main" id="{B5881E7F-1119-D4FA-DFC6-47FC82F93D82}"/>
              </a:ext>
            </a:extLst>
          </p:cNvPr>
          <p:cNvGraphicFramePr>
            <a:graphicFrameLocks/>
          </p:cNvGraphicFramePr>
          <p:nvPr/>
        </p:nvGraphicFramePr>
        <p:xfrm>
          <a:off x="5830349" y="1245332"/>
          <a:ext cx="6150427" cy="4358905"/>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a:extLst>
              <a:ext uri="{FF2B5EF4-FFF2-40B4-BE49-F238E27FC236}">
                <a16:creationId xmlns:a16="http://schemas.microsoft.com/office/drawing/2014/main" id="{823E2CF9-18C6-B6D3-EF98-5B2D60CB7DC7}"/>
              </a:ext>
            </a:extLst>
          </p:cNvPr>
          <p:cNvSpPr>
            <a:spLocks noGrp="1"/>
          </p:cNvSpPr>
          <p:nvPr>
            <p:ph type="sldNum" sz="quarter" idx="12"/>
          </p:nvPr>
        </p:nvSpPr>
        <p:spPr>
          <a:xfrm>
            <a:off x="8610600" y="633161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94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128833" y="130380"/>
            <a:ext cx="10515600" cy="591364"/>
          </a:xfrm>
        </p:spPr>
        <p:txBody>
          <a:bodyPr>
            <a:normAutofit fontScale="90000"/>
          </a:bodyPr>
          <a:lstStyle/>
          <a:p>
            <a:r>
              <a:rPr lang="en-GB" b="1" dirty="0">
                <a:latin typeface="Arial" panose="020B0604020202020204" pitchFamily="34" charset="0"/>
                <a:cs typeface="Arial" panose="020B0604020202020204" pitchFamily="34" charset="0"/>
              </a:rPr>
              <a:t>What are impacts of other stakeholders?</a:t>
            </a:r>
          </a:p>
        </p:txBody>
      </p:sp>
      <p:sp>
        <p:nvSpPr>
          <p:cNvPr id="3" name="Content Placeholder 2">
            <a:extLst>
              <a:ext uri="{FF2B5EF4-FFF2-40B4-BE49-F238E27FC236}">
                <a16:creationId xmlns:a16="http://schemas.microsoft.com/office/drawing/2014/main" id="{C8462E03-F76F-8D52-AC7C-36906C67949C}"/>
              </a:ext>
            </a:extLst>
          </p:cNvPr>
          <p:cNvSpPr>
            <a:spLocks noGrp="1"/>
          </p:cNvSpPr>
          <p:nvPr>
            <p:ph idx="1"/>
          </p:nvPr>
        </p:nvSpPr>
        <p:spPr>
          <a:xfrm>
            <a:off x="128834" y="960169"/>
            <a:ext cx="11934333" cy="1890328"/>
          </a:xfrm>
        </p:spPr>
        <p:txBody>
          <a:bodyPr>
            <a:noAutofit/>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Connections vary a little, but the they have a </a:t>
            </a:r>
            <a:r>
              <a:rPr lang="en-GB" sz="2400" b="1" dirty="0">
                <a:latin typeface="Arial" panose="020B0604020202020204" pitchFamily="34" charset="0"/>
                <a:cs typeface="Arial" panose="020B0604020202020204" pitchFamily="34" charset="0"/>
              </a:rPr>
              <a:t>similar level of impact </a:t>
            </a:r>
            <a:r>
              <a:rPr lang="en-GB" sz="2400" dirty="0">
                <a:latin typeface="Arial" panose="020B0604020202020204" pitchFamily="34" charset="0"/>
                <a:cs typeface="Arial" panose="020B0604020202020204" pitchFamily="34" charset="0"/>
              </a:rPr>
              <a:t>on export decisions</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Firms with any foreign connections report higher impact on export decisions  </a:t>
            </a: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Advice or support relating to exporting also impacts export decisions </a:t>
            </a:r>
          </a:p>
        </p:txBody>
      </p:sp>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2"/>
          <a:stretch>
            <a:fillRect/>
          </a:stretch>
        </p:blipFill>
        <p:spPr>
          <a:xfrm>
            <a:off x="10624386" y="130381"/>
            <a:ext cx="1438781" cy="591363"/>
          </a:xfrm>
          <a:prstGeom prst="rect">
            <a:avLst/>
          </a:prstGeom>
        </p:spPr>
      </p:pic>
      <p:graphicFrame>
        <p:nvGraphicFramePr>
          <p:cNvPr id="9" name="Chart 8">
            <a:extLst>
              <a:ext uri="{FF2B5EF4-FFF2-40B4-BE49-F238E27FC236}">
                <a16:creationId xmlns:a16="http://schemas.microsoft.com/office/drawing/2014/main" id="{03A973B0-35A1-0A1A-B4DF-825C764AACE8}"/>
              </a:ext>
            </a:extLst>
          </p:cNvPr>
          <p:cNvGraphicFramePr>
            <a:graphicFrameLocks/>
          </p:cNvGraphicFramePr>
          <p:nvPr/>
        </p:nvGraphicFramePr>
        <p:xfrm>
          <a:off x="16772" y="2734811"/>
          <a:ext cx="6420374" cy="377228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96E57291-3C22-37AA-C6F2-E40440F408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F7A32EB-6D14-B4FB-BAB3-632CDB33B2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834" y="6507098"/>
            <a:ext cx="11934333" cy="126222"/>
          </a:xfrm>
          <a:prstGeom prst="rect">
            <a:avLst/>
          </a:prstGeom>
        </p:spPr>
      </p:pic>
      <p:graphicFrame>
        <p:nvGraphicFramePr>
          <p:cNvPr id="11" name="Chart 10">
            <a:extLst>
              <a:ext uri="{FF2B5EF4-FFF2-40B4-BE49-F238E27FC236}">
                <a16:creationId xmlns:a16="http://schemas.microsoft.com/office/drawing/2014/main" id="{23273692-6FC8-2BB9-D0D1-23644835F859}"/>
              </a:ext>
            </a:extLst>
          </p:cNvPr>
          <p:cNvGraphicFramePr>
            <a:graphicFrameLocks/>
          </p:cNvGraphicFramePr>
          <p:nvPr/>
        </p:nvGraphicFramePr>
        <p:xfrm>
          <a:off x="6272579" y="2701373"/>
          <a:ext cx="5902649" cy="38041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956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EA15-AFAE-9652-27F7-7EAE7AC2879E}"/>
              </a:ext>
            </a:extLst>
          </p:cNvPr>
          <p:cNvSpPr>
            <a:spLocks noGrp="1"/>
          </p:cNvSpPr>
          <p:nvPr>
            <p:ph type="title"/>
          </p:nvPr>
        </p:nvSpPr>
        <p:spPr>
          <a:xfrm>
            <a:off x="341050" y="284178"/>
            <a:ext cx="10515600" cy="591364"/>
          </a:xfrm>
        </p:spPr>
        <p:txBody>
          <a:bodyPr>
            <a:normAutofit fontScale="90000"/>
          </a:bodyPr>
          <a:lstStyle/>
          <a:p>
            <a:r>
              <a:rPr lang="en-GB" b="1" dirty="0">
                <a:latin typeface="Arial" panose="020B0604020202020204" pitchFamily="34" charset="0"/>
                <a:cs typeface="Arial" panose="020B0604020202020204" pitchFamily="34" charset="0"/>
              </a:rPr>
              <a:t>Summary </a:t>
            </a:r>
          </a:p>
        </p:txBody>
      </p:sp>
      <p:sp>
        <p:nvSpPr>
          <p:cNvPr id="3" name="Content Placeholder 2">
            <a:extLst>
              <a:ext uri="{FF2B5EF4-FFF2-40B4-BE49-F238E27FC236}">
                <a16:creationId xmlns:a16="http://schemas.microsoft.com/office/drawing/2014/main" id="{C8462E03-F76F-8D52-AC7C-36906C67949C}"/>
              </a:ext>
            </a:extLst>
          </p:cNvPr>
          <p:cNvSpPr>
            <a:spLocks noGrp="1"/>
          </p:cNvSpPr>
          <p:nvPr>
            <p:ph idx="1"/>
          </p:nvPr>
        </p:nvSpPr>
        <p:spPr>
          <a:xfrm>
            <a:off x="341050" y="1171391"/>
            <a:ext cx="11618954" cy="5248696"/>
          </a:xfrm>
        </p:spPr>
        <p:txBody>
          <a:bodyPr>
            <a:noAutofit/>
          </a:bodyPr>
          <a:lstStyle/>
          <a:p>
            <a:pPr>
              <a:buFont typeface="Wingdings" panose="05000000000000000000" pitchFamily="2" charset="2"/>
              <a:buChar char="§"/>
            </a:pPr>
            <a:r>
              <a:rPr lang="en-GB" dirty="0">
                <a:latin typeface="Arial" panose="020B0604020202020204" pitchFamily="34" charset="0"/>
                <a:cs typeface="Arial" panose="020B0604020202020204" pitchFamily="34" charset="0"/>
              </a:rPr>
              <a:t>There is </a:t>
            </a:r>
            <a:r>
              <a:rPr lang="en-GB" b="1" dirty="0">
                <a:latin typeface="Arial" panose="020B0604020202020204" pitchFamily="34" charset="0"/>
                <a:cs typeface="Arial" panose="020B0604020202020204" pitchFamily="34" charset="0"/>
              </a:rPr>
              <a:t>no single export decision</a:t>
            </a:r>
            <a:r>
              <a:rPr lang="en-GB" dirty="0">
                <a:latin typeface="Arial" panose="020B0604020202020204" pitchFamily="34" charset="0"/>
                <a:cs typeface="Arial" panose="020B0604020202020204" pitchFamily="34" charset="0"/>
              </a:rPr>
              <a:t>, but rather multiple decisions at different times for different purposes  </a:t>
            </a:r>
          </a:p>
          <a:p>
            <a:pPr>
              <a:buFont typeface="Wingdings" panose="05000000000000000000" pitchFamily="2" charset="2"/>
              <a:buChar char="§"/>
            </a:pPr>
            <a:r>
              <a:rPr lang="en-GB" b="1" dirty="0">
                <a:latin typeface="Arial" panose="020B0604020202020204" pitchFamily="34" charset="0"/>
                <a:cs typeface="Arial" panose="020B0604020202020204" pitchFamily="34" charset="0"/>
              </a:rPr>
              <a:t>Customer demand </a:t>
            </a:r>
            <a:r>
              <a:rPr lang="en-GB" dirty="0">
                <a:latin typeface="Arial" panose="020B0604020202020204" pitchFamily="34" charset="0"/>
                <a:cs typeface="Arial" panose="020B0604020202020204" pitchFamily="34" charset="0"/>
              </a:rPr>
              <a:t>is an integral part of exporting at any stage though its perceived importance changes over time and exporting patterns  </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At first, exporting decisions seem immutable; but </a:t>
            </a:r>
            <a:r>
              <a:rPr lang="en-GB" b="1" dirty="0">
                <a:latin typeface="Arial" panose="020B0604020202020204" pitchFamily="34" charset="0"/>
                <a:cs typeface="Arial" panose="020B0604020202020204" pitchFamily="34" charset="0"/>
              </a:rPr>
              <a:t>over time</a:t>
            </a:r>
            <a:r>
              <a:rPr lang="en-GB" dirty="0">
                <a:latin typeface="Arial" panose="020B0604020202020204" pitchFamily="34" charset="0"/>
                <a:cs typeface="Arial" panose="020B0604020202020204" pitchFamily="34" charset="0"/>
              </a:rPr>
              <a:t>, in persisting to export, </a:t>
            </a:r>
            <a:r>
              <a:rPr lang="en-GB" b="1" dirty="0">
                <a:latin typeface="Arial" panose="020B0604020202020204" pitchFamily="34" charset="0"/>
                <a:cs typeface="Arial" panose="020B0604020202020204" pitchFamily="34" charset="0"/>
              </a:rPr>
              <a:t>firms change how and why they export</a:t>
            </a:r>
            <a:r>
              <a:rPr lang="en-GB" dirty="0">
                <a:latin typeface="Arial" panose="020B0604020202020204" pitchFamily="34" charset="0"/>
                <a:cs typeface="Arial" panose="020B0604020202020204" pitchFamily="34" charset="0"/>
              </a:rPr>
              <a:t>, which we can also expect in new and intermittent exporters (if they continue)</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Multiple internal and external </a:t>
            </a:r>
            <a:r>
              <a:rPr lang="en-GB" b="1" dirty="0">
                <a:latin typeface="Arial" panose="020B0604020202020204" pitchFamily="34" charset="0"/>
                <a:cs typeface="Arial" panose="020B0604020202020204" pitchFamily="34" charset="0"/>
              </a:rPr>
              <a:t>stakeholders </a:t>
            </a:r>
            <a:r>
              <a:rPr lang="en-GB" dirty="0">
                <a:latin typeface="Arial" panose="020B0604020202020204" pitchFamily="34" charset="0"/>
                <a:cs typeface="Arial" panose="020B0604020202020204" pitchFamily="34" charset="0"/>
              </a:rPr>
              <a:t>feed into export decision-making </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There is scope for </a:t>
            </a:r>
            <a:r>
              <a:rPr lang="en-GB" b="1" dirty="0">
                <a:latin typeface="Arial" panose="020B0604020202020204" pitchFamily="34" charset="0"/>
                <a:cs typeface="Arial" panose="020B0604020202020204" pitchFamily="34" charset="0"/>
              </a:rPr>
              <a:t>export support targeted </a:t>
            </a:r>
            <a:r>
              <a:rPr lang="en-GB" dirty="0">
                <a:latin typeface="Arial" panose="020B0604020202020204" pitchFamily="34" charset="0"/>
                <a:cs typeface="Arial" panose="020B0604020202020204" pitchFamily="34" charset="0"/>
              </a:rPr>
              <a:t>at different exporting firms at different points in time and over time – including for persistent exporters </a:t>
            </a:r>
          </a:p>
          <a:p>
            <a:pPr>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41C40CA-3F4E-227F-E1D2-F0A7042CBCC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945" y="6507670"/>
            <a:ext cx="11934333" cy="126222"/>
          </a:xfrm>
          <a:prstGeom prst="rect">
            <a:avLst/>
          </a:prstGeom>
        </p:spPr>
      </p:pic>
      <p:pic>
        <p:nvPicPr>
          <p:cNvPr id="5" name="Picture 4">
            <a:extLst>
              <a:ext uri="{FF2B5EF4-FFF2-40B4-BE49-F238E27FC236}">
                <a16:creationId xmlns:a16="http://schemas.microsoft.com/office/drawing/2014/main" id="{72944DD1-B8CD-23DF-A4C0-BF41A5B52797}"/>
              </a:ext>
            </a:extLst>
          </p:cNvPr>
          <p:cNvPicPr>
            <a:picLocks noChangeAspect="1"/>
          </p:cNvPicPr>
          <p:nvPr/>
        </p:nvPicPr>
        <p:blipFill>
          <a:blip r:embed="rId3"/>
          <a:stretch>
            <a:fillRect/>
          </a:stretch>
        </p:blipFill>
        <p:spPr>
          <a:xfrm>
            <a:off x="10521223" y="249276"/>
            <a:ext cx="1438781" cy="591363"/>
          </a:xfrm>
          <a:prstGeom prst="rect">
            <a:avLst/>
          </a:prstGeom>
        </p:spPr>
      </p:pic>
      <p:sp>
        <p:nvSpPr>
          <p:cNvPr id="6" name="Slide Number Placeholder 5">
            <a:extLst>
              <a:ext uri="{FF2B5EF4-FFF2-40B4-BE49-F238E27FC236}">
                <a16:creationId xmlns:a16="http://schemas.microsoft.com/office/drawing/2014/main" id="{39A42398-46D9-2AF8-2E5F-AEF8C7D61B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993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4257195"/>
          </a:xfrm>
        </p:spPr>
        <p:txBody>
          <a:bodyPr vert="horz" lIns="91440" tIns="45720" rIns="91440" bIns="45720" rtlCol="0">
            <a:normAutofit/>
          </a:bodyPr>
          <a:lstStyle/>
          <a:p>
            <a:pPr marL="0" indent="0">
              <a:buNone/>
            </a:pPr>
            <a:r>
              <a:rPr lang="en-US" sz="2000" b="1" dirty="0"/>
              <a:t>Support and encourage more firms to export</a:t>
            </a:r>
          </a:p>
          <a:p>
            <a:pPr marL="0" indent="0">
              <a:buNone/>
            </a:pPr>
            <a:r>
              <a:rPr lang="en-US" sz="2000" b="1" dirty="0"/>
              <a:t>…targeting initiatives at different points in the export journey </a:t>
            </a:r>
          </a:p>
          <a:p>
            <a:pPr marL="0" indent="0">
              <a:buNone/>
            </a:pPr>
            <a:endParaRPr lang="en-US" sz="2000" b="1" dirty="0"/>
          </a:p>
          <a:p>
            <a:pPr marL="0" indent="0">
              <a:buNone/>
            </a:pPr>
            <a:r>
              <a:rPr lang="en-GB" sz="1800" b="1" dirty="0"/>
              <a:t>“</a:t>
            </a:r>
            <a:r>
              <a:rPr lang="en-GB" sz="1800" dirty="0"/>
              <a:t>We need to encourage and support more small firms to export. The external shocks and crises of Brexit and Covid-19 have had a negative impact on export activity that has hit smaller firms the hardest, and there is an urgent need for policy action here, given the magnitude of the impacts on businesses and the wider economy. ERC research has shown that there are close links between international trade, growth ambition and innovation activity. There is a clear rationale going forward for policy action to jointly promote exporting and innovation in UK firms, targeting firms at different points in their export journey. This will involve action on a range of fronts, including government, education and business representative associations.”</a:t>
            </a:r>
          </a:p>
          <a:p>
            <a:pPr marL="0" indent="0">
              <a:buNone/>
            </a:pPr>
            <a:endParaRPr lang="en-US" sz="2000" b="1" dirty="0"/>
          </a:p>
        </p:txBody>
      </p:sp>
      <p:sp>
        <p:nvSpPr>
          <p:cNvPr id="4" name="Slide Number Placeholder 3">
            <a:extLst>
              <a:ext uri="{FF2B5EF4-FFF2-40B4-BE49-F238E27FC236}">
                <a16:creationId xmlns:a16="http://schemas.microsoft.com/office/drawing/2014/main" id="{EA0F5CE2-9FDC-8B6C-6F2F-7B3F425ED0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6460A-78C7-451A-A82F-B0886AB2668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25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16194"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4421" y="2065000"/>
            <a:ext cx="9331931" cy="1569660"/>
          </a:xfrm>
          <a:prstGeom prst="rect">
            <a:avLst/>
          </a:prstGeom>
          <a:noFill/>
        </p:spPr>
        <p:txBody>
          <a:bodyPr wrap="square" rtlCol="0">
            <a:spAutoFit/>
          </a:bodyPr>
          <a:lstStyle/>
          <a:p>
            <a:pPr algn="ctr"/>
            <a:r>
              <a:rPr lang="en-GB" sz="4800" b="1" dirty="0">
                <a:solidFill>
                  <a:prstClr val="black"/>
                </a:solidFill>
                <a:latin typeface="Calibri"/>
              </a:rPr>
              <a:t>Welcome and Introduction</a:t>
            </a:r>
          </a:p>
          <a:p>
            <a:pPr algn="ctr"/>
            <a:endParaRPr lang="en-GB" sz="24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Mark Hart </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spTree>
    <p:extLst>
      <p:ext uri="{BB962C8B-B14F-4D97-AF65-F5344CB8AC3E}">
        <p14:creationId xmlns:p14="http://schemas.microsoft.com/office/powerpoint/2010/main" val="280258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196"/>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7677" y="1416499"/>
            <a:ext cx="10126790" cy="3231654"/>
          </a:xfrm>
          <a:prstGeom prst="rect">
            <a:avLst/>
          </a:prstGeom>
          <a:noFill/>
        </p:spPr>
        <p:txBody>
          <a:bodyPr wrap="square" rtlCol="0">
            <a:spAutoFit/>
          </a:bodyPr>
          <a:lstStyle/>
          <a:p>
            <a:pPr algn="ctr"/>
            <a:r>
              <a:rPr lang="en-GB" sz="4400" b="1" dirty="0">
                <a:solidFill>
                  <a:prstClr val="black"/>
                </a:solidFill>
                <a:latin typeface="Calibri"/>
              </a:rPr>
              <a:t>Firms’ response to climate change and digital technologies – insights from an international comparative study</a:t>
            </a:r>
          </a:p>
          <a:p>
            <a:pPr algn="ctr"/>
            <a:endParaRPr lang="en-GB" sz="48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Anastasia Ri</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pic>
        <p:nvPicPr>
          <p:cNvPr id="4" name="Picture 3">
            <a:extLst>
              <a:ext uri="{FF2B5EF4-FFF2-40B4-BE49-F238E27FC236}">
                <a16:creationId xmlns:a16="http://schemas.microsoft.com/office/drawing/2014/main" id="{C9CF4A16-59E2-D039-B0BD-F85A5BD70B38}"/>
              </a:ext>
            </a:extLst>
          </p:cNvPr>
          <p:cNvPicPr>
            <a:picLocks noChangeAspect="1"/>
          </p:cNvPicPr>
          <p:nvPr/>
        </p:nvPicPr>
        <p:blipFill>
          <a:blip r:embed="rId5"/>
          <a:stretch>
            <a:fillRect/>
          </a:stretch>
        </p:blipFill>
        <p:spPr>
          <a:xfrm>
            <a:off x="206949" y="66721"/>
            <a:ext cx="2097206" cy="1194920"/>
          </a:xfrm>
          <a:prstGeom prst="rect">
            <a:avLst/>
          </a:prstGeom>
        </p:spPr>
      </p:pic>
    </p:spTree>
    <p:extLst>
      <p:ext uri="{BB962C8B-B14F-4D97-AF65-F5344CB8AC3E}">
        <p14:creationId xmlns:p14="http://schemas.microsoft.com/office/powerpoint/2010/main" val="422210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58" y="1349827"/>
            <a:ext cx="1774583" cy="1011512"/>
          </a:xfrm>
          <a:prstGeom prst="rect">
            <a:avLst/>
          </a:prstGeom>
        </p:spPr>
      </p:pic>
      <p:sp>
        <p:nvSpPr>
          <p:cNvPr id="3" name="TextBox 2">
            <a:extLst>
              <a:ext uri="{FF2B5EF4-FFF2-40B4-BE49-F238E27FC236}">
                <a16:creationId xmlns:a16="http://schemas.microsoft.com/office/drawing/2014/main" id="{055BCD48-8B53-BF12-294A-E048D9152FE9}"/>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Background and research question </a:t>
            </a:r>
          </a:p>
        </p:txBody>
      </p:sp>
      <p:sp>
        <p:nvSpPr>
          <p:cNvPr id="5" name="TextBox 4">
            <a:extLst>
              <a:ext uri="{FF2B5EF4-FFF2-40B4-BE49-F238E27FC236}">
                <a16:creationId xmlns:a16="http://schemas.microsoft.com/office/drawing/2014/main" id="{036E1D20-460C-2874-740B-DE05FC8C612B}"/>
              </a:ext>
            </a:extLst>
          </p:cNvPr>
          <p:cNvSpPr txBox="1"/>
          <p:nvPr/>
        </p:nvSpPr>
        <p:spPr>
          <a:xfrm>
            <a:off x="2070601" y="1240245"/>
            <a:ext cx="991174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Productivity in transition </a:t>
            </a:r>
            <a:r>
              <a:rPr kumimoji="0" lang="en-GB"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an </a:t>
            </a:r>
            <a:r>
              <a:rPr kumimoji="0" lang="en-GB"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international comparative analysis </a:t>
            </a:r>
            <a:r>
              <a:rPr kumimoji="0" lang="en-GB"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of the twin 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its enablers, and productivity implications</a:t>
            </a:r>
            <a:endParaRPr kumimoji="0" lang="en-GB" sz="4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TextBox 5">
            <a:extLst>
              <a:ext uri="{FF2B5EF4-FFF2-40B4-BE49-F238E27FC236}">
                <a16:creationId xmlns:a16="http://schemas.microsoft.com/office/drawing/2014/main" id="{0EC2C0BD-8301-58D7-8737-EFC597BA2D89}"/>
              </a:ext>
            </a:extLst>
          </p:cNvPr>
          <p:cNvSpPr txBox="1"/>
          <p:nvPr/>
        </p:nvSpPr>
        <p:spPr>
          <a:xfrm>
            <a:off x="209657" y="2686795"/>
            <a:ext cx="1141725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This 2-year project aims to explore </a:t>
            </a: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relationships between the digital and net-zero transitions</a:t>
            </a: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on the one hand, and </a:t>
            </a: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between this twin transition and firm productivity</a:t>
            </a: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on the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other underlying conditions </a:t>
            </a: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(previous investment,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r>
              <a:rPr kumimoji="0" lang="en-GB" sz="1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incentive structures </a:t>
            </a:r>
            <a:r>
              <a:rPr kumimoji="0" lang="en-GB"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which are the most supportive?</a:t>
            </a:r>
            <a:endParaRPr kumimoji="0" lang="en-GB"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F02F59-E887-A79C-70B2-F78B4C28FB17}"/>
              </a:ext>
            </a:extLst>
          </p:cNvPr>
          <p:cNvSpPr/>
          <p:nvPr/>
        </p:nvSpPr>
        <p:spPr>
          <a:xfrm>
            <a:off x="209657" y="4542502"/>
            <a:ext cx="5601208" cy="1209437"/>
          </a:xfrm>
          <a:prstGeom prst="rect">
            <a:avLst/>
          </a:prstGeom>
          <a:ln>
            <a:solidFill>
              <a:srgbClr val="E9706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lumMod val="50000"/>
                    <a:lumOff val="50000"/>
                  </a:prstClr>
                </a:solidFill>
                <a:effectLst/>
                <a:uLnTx/>
                <a:uFillTx/>
                <a:latin typeface="Calibri"/>
                <a:ea typeface="+mn-ea"/>
                <a:cs typeface="+mn-cs"/>
              </a:rPr>
              <a:t>Quantitative Perspective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2060"/>
                </a:solidFill>
                <a:effectLst/>
                <a:uLnTx/>
                <a:uFillTx/>
                <a:latin typeface="Calibri"/>
                <a:ea typeface="+mn-ea"/>
                <a:cs typeface="+mn-cs"/>
              </a:rPr>
              <a:t>In partnership with the European Investment Bank (Luxembourg) </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5B50332-5A6B-EE69-70D2-C6C827B0BDC1}"/>
              </a:ext>
            </a:extLst>
          </p:cNvPr>
          <p:cNvSpPr/>
          <p:nvPr/>
        </p:nvSpPr>
        <p:spPr>
          <a:xfrm>
            <a:off x="5938684" y="4542504"/>
            <a:ext cx="5688225" cy="1209436"/>
          </a:xfrm>
          <a:prstGeom prst="rect">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lumMod val="50000"/>
                    <a:lumOff val="50000"/>
                  </a:prstClr>
                </a:solidFill>
                <a:effectLst/>
                <a:uLnTx/>
                <a:uFillTx/>
                <a:latin typeface="Calibri"/>
                <a:ea typeface="+mn-ea"/>
                <a:cs typeface="+mn-cs"/>
              </a:rPr>
              <a:t>Qualitative Perspective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800" b="0" i="1" u="none" strike="noStrike" kern="1200" cap="none" spc="0" normalizeH="0" baseline="0" noProof="0" dirty="0">
                <a:ln>
                  <a:noFill/>
                </a:ln>
                <a:solidFill>
                  <a:srgbClr val="002060"/>
                </a:solidFill>
                <a:effectLst/>
                <a:uLnTx/>
                <a:uFillTx/>
                <a:latin typeface="Calibri"/>
                <a:ea typeface="+mn-ea"/>
                <a:cs typeface="+mn-cs"/>
              </a:rPr>
              <a:t>In partnership with Grenoble School of Management (France)</a:t>
            </a:r>
          </a:p>
        </p:txBody>
      </p:sp>
    </p:spTree>
    <p:extLst>
      <p:ext uri="{BB962C8B-B14F-4D97-AF65-F5344CB8AC3E}">
        <p14:creationId xmlns:p14="http://schemas.microsoft.com/office/powerpoint/2010/main" val="13050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11" name="TextBox 10">
            <a:extLst>
              <a:ext uri="{FF2B5EF4-FFF2-40B4-BE49-F238E27FC236}">
                <a16:creationId xmlns:a16="http://schemas.microsoft.com/office/drawing/2014/main" id="{043E3C3E-27C5-E351-F101-53529CFFBC26}"/>
              </a:ext>
            </a:extLst>
          </p:cNvPr>
          <p:cNvSpPr txBox="1"/>
          <p:nvPr/>
        </p:nvSpPr>
        <p:spPr>
          <a:xfrm>
            <a:off x="3765755" y="1230199"/>
            <a:ext cx="521109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Calibri" panose="020F0502020204030204" pitchFamily="34" charset="0"/>
                <a:cs typeface="+mn-cs"/>
              </a:rPr>
              <a:t>Firms’ response</a:t>
            </a:r>
            <a:r>
              <a:rPr kumimoji="0" lang="en-GB" sz="1800" b="0" i="0" u="none" strike="noStrike" kern="1200" cap="none" spc="0" normalizeH="0" baseline="0" noProof="0" dirty="0">
                <a:ln>
                  <a:noFill/>
                </a:ln>
                <a:solidFill>
                  <a:srgbClr val="E97062"/>
                </a:solidFill>
                <a:effectLst/>
                <a:uLnTx/>
                <a:uFillTx/>
                <a:latin typeface="Arial Black" panose="020B0A04020102020204" pitchFamily="34" charset="0"/>
                <a:ea typeface="Calibri" panose="020F0502020204030204" pitchFamily="34" charset="0"/>
                <a:cs typeface="+mn-cs"/>
              </a:rPr>
              <a:t>(s)</a:t>
            </a: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Calibri" panose="020F0502020204030204" pitchFamily="34" charset="0"/>
                <a:cs typeface="+mn-cs"/>
              </a:rPr>
              <a:t> to climate change </a:t>
            </a:r>
            <a:endPar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2" name="Rectangle 11">
            <a:extLst>
              <a:ext uri="{FF2B5EF4-FFF2-40B4-BE49-F238E27FC236}">
                <a16:creationId xmlns:a16="http://schemas.microsoft.com/office/drawing/2014/main" id="{BBF27EFF-21F8-3712-3FEC-82B50D054E43}"/>
              </a:ext>
            </a:extLst>
          </p:cNvPr>
          <p:cNvSpPr/>
          <p:nvPr/>
        </p:nvSpPr>
        <p:spPr>
          <a:xfrm>
            <a:off x="6175714" y="1880849"/>
            <a:ext cx="5801674" cy="4096993"/>
          </a:xfrm>
          <a:prstGeom prst="rect">
            <a:avLst/>
          </a:prstGeom>
          <a:ln w="28575">
            <a:solidFill>
              <a:srgbClr val="E97062"/>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Climate Adaptation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strategies designed to increase </a:t>
            </a:r>
            <a:r>
              <a:rPr kumimoji="0" lang="en-GB" sz="18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business resilience </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and ensure </a:t>
            </a:r>
            <a:r>
              <a:rPr kumimoji="0" lang="en-GB"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business continuity </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in the face of changes in climate related risks have </a:t>
            </a:r>
            <a:r>
              <a:rPr kumimoji="0" lang="en-GB"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benefits which are largely private</a:t>
            </a: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13" name="Rectangle 12">
            <a:extLst>
              <a:ext uri="{FF2B5EF4-FFF2-40B4-BE49-F238E27FC236}">
                <a16:creationId xmlns:a16="http://schemas.microsoft.com/office/drawing/2014/main" id="{358856F2-087C-8CEF-CD93-BD312BF9ABF0}"/>
              </a:ext>
            </a:extLst>
          </p:cNvPr>
          <p:cNvSpPr/>
          <p:nvPr/>
        </p:nvSpPr>
        <p:spPr>
          <a:xfrm>
            <a:off x="167627" y="1880849"/>
            <a:ext cx="5889580" cy="4096993"/>
          </a:xfrm>
          <a:prstGeom prst="rect">
            <a:avLst/>
          </a:prstGeom>
          <a:ln w="28575">
            <a:solidFill>
              <a:srgbClr val="12364F"/>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Climate Mitigation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strategies designed to </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reduce greenhouse gas (GHG)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emissions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may have more limited private benefits but are likely to have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substantial public benefits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linked to reduced climate impacts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CE6E640-8A5F-7D21-1B52-29A7D6ABADF6}"/>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Background and research question </a:t>
            </a:r>
          </a:p>
        </p:txBody>
      </p:sp>
      <p:sp>
        <p:nvSpPr>
          <p:cNvPr id="20" name="TextBox 19">
            <a:extLst>
              <a:ext uri="{FF2B5EF4-FFF2-40B4-BE49-F238E27FC236}">
                <a16:creationId xmlns:a16="http://schemas.microsoft.com/office/drawing/2014/main" id="{8065C5BA-BB31-B6B4-52DE-849B1F3011C9}"/>
              </a:ext>
            </a:extLst>
          </p:cNvPr>
          <p:cNvSpPr txBox="1"/>
          <p:nvPr/>
        </p:nvSpPr>
        <p:spPr>
          <a:xfrm>
            <a:off x="6314056" y="3710318"/>
            <a:ext cx="552499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a:t>
            </a:r>
            <a:r>
              <a:rPr kumimoji="0" lang="en-GB" sz="1800" b="1" i="0" u="none" strike="noStrike" kern="1200" cap="none" spc="0" normalizeH="0" baseline="0" noProof="0" dirty="0">
                <a:ln>
                  <a:noFill/>
                </a:ln>
                <a:solidFill>
                  <a:srgbClr val="12364F"/>
                </a:solidFill>
                <a:effectLst/>
                <a:uLnTx/>
                <a:uFillTx/>
                <a:latin typeface="Calibri" panose="020F0502020204030204"/>
                <a:ea typeface="+mn-ea"/>
                <a:cs typeface="+mn-cs"/>
              </a:rPr>
              <a:t>Incentives to adapt are already in place… need not be created by governments</a:t>
            </a: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(Toll, 2005)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Preconditions (access to information, knowledge, skills, financial resources) may be facilitated by governments – conducive environment </a:t>
            </a:r>
            <a:r>
              <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(Fankhauser et al, 1999)</a:t>
            </a:r>
            <a:endParaRPr kumimoji="0" lang="en-GB"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D1943F-4634-7590-3CD7-68D7F7CF99A6}"/>
              </a:ext>
            </a:extLst>
          </p:cNvPr>
          <p:cNvSpPr txBox="1"/>
          <p:nvPr/>
        </p:nvSpPr>
        <p:spPr>
          <a:xfrm>
            <a:off x="280752" y="3722293"/>
            <a:ext cx="566333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a:t>
            </a:r>
            <a:r>
              <a:rPr kumimoji="0" lang="en-GB" sz="1800" b="1" i="0" u="none" strike="noStrike" kern="1200" cap="none" spc="0" normalizeH="0" baseline="0" noProof="0" dirty="0">
                <a:ln>
                  <a:noFill/>
                </a:ln>
                <a:solidFill>
                  <a:srgbClr val="12364F"/>
                </a:solidFill>
                <a:effectLst/>
                <a:uLnTx/>
                <a:uFillTx/>
                <a:latin typeface="Calibri" panose="020F0502020204030204"/>
                <a:ea typeface="+mn-ea"/>
                <a:cs typeface="+mn-cs"/>
              </a:rPr>
              <a:t>Even though individuals (firms) will mitigate their emissions, the incentives to do so are to be provided by governments</a:t>
            </a: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(Toll, 2005)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Matter of national governments in the context of international negotiations </a:t>
            </a:r>
            <a:endPar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10" name="TextBox 9">
            <a:extLst>
              <a:ext uri="{FF2B5EF4-FFF2-40B4-BE49-F238E27FC236}">
                <a16:creationId xmlns:a16="http://schemas.microsoft.com/office/drawing/2014/main" id="{FFA39F81-7BEB-8216-CFB2-5C47A9857392}"/>
              </a:ext>
            </a:extLst>
          </p:cNvPr>
          <p:cNvSpPr txBox="1"/>
          <p:nvPr/>
        </p:nvSpPr>
        <p:spPr>
          <a:xfrm>
            <a:off x="656676" y="1273064"/>
            <a:ext cx="10788499"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E97062"/>
                </a:solidFill>
                <a:effectLst/>
                <a:uLnTx/>
                <a:uFillTx/>
                <a:latin typeface="Arial" panose="020B0604020202020204" pitchFamily="34" charset="0"/>
                <a:ea typeface="Calibri" panose="020F0502020204030204" pitchFamily="34" charset="0"/>
                <a:cs typeface="Times New Roman" panose="02020603050405020304" pitchFamily="18" charset="0"/>
              </a:rPr>
              <a:t>RQ: </a:t>
            </a:r>
            <a:r>
              <a:rPr kumimoji="0" lang="en-GB" sz="1800" b="1" i="1"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Do digital technologies facilitate </a:t>
            </a:r>
            <a:r>
              <a:rPr kumimoji="0" lang="en-GB" sz="1800" b="1"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adaption</a:t>
            </a:r>
            <a:r>
              <a:rPr kumimoji="0" lang="en-GB" sz="1800" b="1" i="1"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and </a:t>
            </a:r>
            <a:r>
              <a:rPr kumimoji="0" lang="en-GB" sz="1800" b="1"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mitigation</a:t>
            </a:r>
            <a:r>
              <a:rPr kumimoji="0" lang="en-GB" sz="1800" b="1" i="1"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i.e. do digital technologies make businesses better equipped to tackle climate change challenges, both through adaptation and mitigation strategies?  </a:t>
            </a:r>
            <a:endParaRPr kumimoji="0" lang="en-GB" sz="20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CE6E640-8A5F-7D21-1B52-29A7D6ABADF6}"/>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Background and research question </a:t>
            </a:r>
          </a:p>
        </p:txBody>
      </p:sp>
      <p:sp>
        <p:nvSpPr>
          <p:cNvPr id="3" name="Rectangle 1">
            <a:extLst>
              <a:ext uri="{FF2B5EF4-FFF2-40B4-BE49-F238E27FC236}">
                <a16:creationId xmlns:a16="http://schemas.microsoft.com/office/drawing/2014/main" id="{7EE613B7-4CB6-83E2-6763-FF809EE1E67E}"/>
              </a:ext>
            </a:extLst>
          </p:cNvPr>
          <p:cNvSpPr>
            <a:spLocks noChangeArrowheads="1"/>
          </p:cNvSpPr>
          <p:nvPr/>
        </p:nvSpPr>
        <p:spPr bwMode="auto">
          <a:xfrm>
            <a:off x="5890208" y="2264354"/>
            <a:ext cx="617295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E97062"/>
                </a:solidFill>
                <a:effectLst/>
                <a:uLnTx/>
                <a:uFillTx/>
                <a:latin typeface="Arial" panose="020B0604020202020204" pitchFamily="34" charset="0"/>
                <a:ea typeface="Arial" panose="020B0604020202020204" pitchFamily="34" charset="0"/>
                <a:cs typeface="Times New Roman" panose="02020603050405020304" pitchFamily="18" charset="0"/>
              </a:rPr>
              <a:t>Why adaptation too?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While there is a growing body of literature on business mitigation, the </a:t>
            </a:r>
            <a:r>
              <a:rPr kumimoji="0" lang="en-GB" altLang="en-US" sz="1600" b="0" i="0"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knowledge of adaptation decision-making is still very limited</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a:t>
            </a:r>
            <a:r>
              <a:rPr kumimoji="0" lang="en-GB" altLang="en-US" sz="16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Bleda</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 &amp; Pinkse, 2023; Clement &amp; Rivera, 2017; </a:t>
            </a:r>
            <a:r>
              <a:rPr kumimoji="0" lang="en-GB" altLang="en-US" sz="16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Linnenluecke</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 Griffiths, &amp; Winn, 2013; </a:t>
            </a:r>
            <a:r>
              <a:rPr kumimoji="0" lang="en-GB" altLang="en-US" sz="16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Peregrino</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 de Brito, 2021).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6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Linnenluecke</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et al. (2013) highlight the </a:t>
            </a:r>
            <a:r>
              <a:rPr kumimoji="0" lang="en-GB" altLang="en-US" sz="1600" b="0" i="0"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lack of empirical studies on firm adaptation to climate change</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Most empirical studies </a:t>
            </a:r>
            <a:r>
              <a:rPr kumimoji="0" lang="en-GB" alt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focus on most exposed to climate change impacts sectors</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tourism, agriculture, winery, ski resorts, energy sector </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a:t>
            </a:r>
            <a:r>
              <a:rPr kumimoji="0" lang="en-GB" altLang="en-US" sz="16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Peregrino</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 de Brito, 2021</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For firms in less exposed sectors, the decision-making process is more “ambiguous”</a:t>
            </a:r>
            <a:r>
              <a:rPr kumimoji="0" lang="en-GB"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 (</a:t>
            </a:r>
            <a:r>
              <a:rPr kumimoji="0" lang="en-GB" altLang="en-US" sz="16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Bleda</a:t>
            </a:r>
            <a:r>
              <a:rPr kumimoji="0" lang="en-GB" alt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Arial" panose="020B0604020202020204" pitchFamily="34" charset="0"/>
                <a:cs typeface="Times New Roman" panose="02020603050405020304" pitchFamily="18" charset="0"/>
              </a:rPr>
              <a:t> &amp; Pinkse, 2023</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BABCC88-01E3-FC62-CE62-30F04798F91A}"/>
              </a:ext>
            </a:extLst>
          </p:cNvPr>
          <p:cNvSpPr txBox="1"/>
          <p:nvPr/>
        </p:nvSpPr>
        <p:spPr>
          <a:xfrm>
            <a:off x="555076" y="2293508"/>
            <a:ext cx="5060633" cy="30623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E97062"/>
                </a:solidFill>
                <a:effectLst/>
                <a:uLnTx/>
                <a:uFillTx/>
                <a:latin typeface="Arial" panose="020B0604020202020204" pitchFamily="34" charset="0"/>
                <a:ea typeface="Calibri" panose="020F0502020204030204" pitchFamily="34" charset="0"/>
                <a:cs typeface="Arial" panose="020B0604020202020204" pitchFamily="34" charset="0"/>
              </a:rPr>
              <a:t>Twin net zero and digital transition </a:t>
            </a:r>
            <a:r>
              <a:rPr kumimoji="0" lang="en-GB" sz="1600" b="0" i="0" u="none"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Arial" panose="020B0604020202020204" pitchFamily="34" charset="0"/>
              </a:rPr>
              <a:t>is believed to be an important </a:t>
            </a:r>
            <a:r>
              <a:rPr kumimoji="0" lang="en-GB" sz="1600" b="0" i="0" u="sng"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Arial" panose="020B0604020202020204" pitchFamily="34" charset="0"/>
              </a:rPr>
              <a:t>pathway to sustainable recovery </a:t>
            </a:r>
            <a:r>
              <a:rPr kumimoji="0" lang="en-GB"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(Bai et al. 2020; </a:t>
            </a:r>
            <a:r>
              <a:rPr kumimoji="0" lang="en-GB" sz="1600" b="0" i="0" u="none" strike="noStrike" kern="1200" cap="none" spc="0" normalizeH="0" baseline="0" noProof="0" dirty="0" err="1">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Hanelt</a:t>
            </a:r>
            <a:r>
              <a:rPr kumimoji="0" lang="en-GB"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 et al. 2017).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E97062"/>
                </a:solidFill>
                <a:effectLst/>
                <a:uLnTx/>
                <a:uFillTx/>
                <a:latin typeface="Arial" panose="020B0604020202020204" pitchFamily="34" charset="0"/>
                <a:ea typeface="Calibri" panose="020F0502020204030204" pitchFamily="34" charset="0"/>
                <a:cs typeface="Arial" panose="020B0604020202020204" pitchFamily="34" charset="0"/>
              </a:rPr>
              <a:t>Yet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0" i="0" u="none"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Arial" panose="020B0604020202020204" pitchFamily="34" charset="0"/>
              </a:rPr>
              <a:t>little is known about how these two transition processes relate to each other and how organisations may leverage digital technologies and capabilities to innovate for environmental sustainability.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Arial" panose="020B0604020202020204" pitchFamily="34" charset="0"/>
              </a:rPr>
              <a:t>Crucially, empirical quantitative micro-evidence of their connection is scarce, especially in the context of SMEs </a:t>
            </a:r>
            <a:r>
              <a:rPr kumimoji="0" lang="en-GB"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Times New Roman" panose="02020603050405020304" pitchFamily="18" charset="0"/>
              </a:rPr>
              <a:t>(OECD, 2021)</a:t>
            </a:r>
            <a:r>
              <a:rPr kumimoji="0" lang="en-GB" sz="1600" b="0" i="0" u="none"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9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3" name="TextBox 2">
            <a:extLst>
              <a:ext uri="{FF2B5EF4-FFF2-40B4-BE49-F238E27FC236}">
                <a16:creationId xmlns:a16="http://schemas.microsoft.com/office/drawing/2014/main" id="{E96AF2C1-A5AA-D0F3-AFB6-BCB62286D81A}"/>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Conceptual framework</a:t>
            </a:r>
          </a:p>
        </p:txBody>
      </p:sp>
      <p:sp>
        <p:nvSpPr>
          <p:cNvPr id="26" name="Rectangle 25">
            <a:extLst>
              <a:ext uri="{FF2B5EF4-FFF2-40B4-BE49-F238E27FC236}">
                <a16:creationId xmlns:a16="http://schemas.microsoft.com/office/drawing/2014/main" id="{6942C60B-C867-ECFC-9F07-5A17725E559D}"/>
              </a:ext>
            </a:extLst>
          </p:cNvPr>
          <p:cNvSpPr/>
          <p:nvPr/>
        </p:nvSpPr>
        <p:spPr>
          <a:xfrm>
            <a:off x="234892" y="1379143"/>
            <a:ext cx="11870422" cy="4681570"/>
          </a:xfrm>
          <a:prstGeom prst="rect">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imes New Roman" panose="02020603050405020304"/>
              <a:ea typeface="+mn-ea"/>
              <a:cs typeface="+mn-cs"/>
            </a:endParaRPr>
          </a:p>
        </p:txBody>
      </p:sp>
      <p:cxnSp>
        <p:nvCxnSpPr>
          <p:cNvPr id="27" name="Straight Connector 26">
            <a:extLst>
              <a:ext uri="{FF2B5EF4-FFF2-40B4-BE49-F238E27FC236}">
                <a16:creationId xmlns:a16="http://schemas.microsoft.com/office/drawing/2014/main" id="{22751FD2-1C88-EB48-141E-9B9913E0EAAB}"/>
              </a:ext>
            </a:extLst>
          </p:cNvPr>
          <p:cNvCxnSpPr>
            <a:stCxn id="36" idx="3"/>
            <a:endCxn id="30" idx="1"/>
          </p:cNvCxnSpPr>
          <p:nvPr/>
        </p:nvCxnSpPr>
        <p:spPr>
          <a:xfrm>
            <a:off x="2563059" y="4176568"/>
            <a:ext cx="6799919" cy="1638"/>
          </a:xfrm>
          <a:prstGeom prst="line">
            <a:avLst/>
          </a:prstGeom>
          <a:noFill/>
          <a:ln w="6350" cap="flat" cmpd="sng" algn="ctr">
            <a:solidFill>
              <a:srgbClr val="70AD47"/>
            </a:solidFill>
            <a:prstDash val="solid"/>
            <a:miter lim="800000"/>
          </a:ln>
          <a:effectLst/>
        </p:spPr>
      </p:cxnSp>
      <p:cxnSp>
        <p:nvCxnSpPr>
          <p:cNvPr id="28" name="Straight Connector 27">
            <a:extLst>
              <a:ext uri="{FF2B5EF4-FFF2-40B4-BE49-F238E27FC236}">
                <a16:creationId xmlns:a16="http://schemas.microsoft.com/office/drawing/2014/main" id="{50F0BFDF-7A4C-7F59-7390-D4C0E291F679}"/>
              </a:ext>
            </a:extLst>
          </p:cNvPr>
          <p:cNvCxnSpPr>
            <a:cxnSpLocks/>
            <a:stCxn id="34" idx="3"/>
            <a:endCxn id="29" idx="1"/>
          </p:cNvCxnSpPr>
          <p:nvPr/>
        </p:nvCxnSpPr>
        <p:spPr>
          <a:xfrm flipV="1">
            <a:off x="2602757" y="2174688"/>
            <a:ext cx="6727733" cy="33977"/>
          </a:xfrm>
          <a:prstGeom prst="line">
            <a:avLst/>
          </a:prstGeom>
          <a:noFill/>
          <a:ln w="6350" cap="flat" cmpd="sng" algn="ctr">
            <a:solidFill>
              <a:srgbClr val="4472C4"/>
            </a:solidFill>
            <a:prstDash val="solid"/>
            <a:miter lim="800000"/>
          </a:ln>
          <a:effectLst/>
        </p:spPr>
      </p:cxnSp>
      <p:sp>
        <p:nvSpPr>
          <p:cNvPr id="66" name="Rectangle 65">
            <a:extLst>
              <a:ext uri="{FF2B5EF4-FFF2-40B4-BE49-F238E27FC236}">
                <a16:creationId xmlns:a16="http://schemas.microsoft.com/office/drawing/2014/main" id="{D2BE2950-EEF2-F34F-39F2-0BCDE13B320A}"/>
              </a:ext>
            </a:extLst>
          </p:cNvPr>
          <p:cNvSpPr/>
          <p:nvPr/>
        </p:nvSpPr>
        <p:spPr>
          <a:xfrm>
            <a:off x="7277278" y="1123765"/>
            <a:ext cx="4785887" cy="4187219"/>
          </a:xfrm>
          <a:prstGeom prst="rect">
            <a:avLst/>
          </a:prstGeom>
          <a:ln w="28575"/>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E91BCA5-0D65-D7E1-9CB9-F63FBC206A54}"/>
              </a:ext>
            </a:extLst>
          </p:cNvPr>
          <p:cNvSpPr/>
          <p:nvPr/>
        </p:nvSpPr>
        <p:spPr>
          <a:xfrm>
            <a:off x="9330490" y="1723255"/>
            <a:ext cx="2518757" cy="902865"/>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Adaptation</a:t>
            </a:r>
            <a:endParaRPr kumimoji="0" lang="en-GB" sz="1800" b="1" i="0" u="none" strike="noStrike" kern="0" cap="none" spc="0" normalizeH="0" baseline="0" noProof="0" dirty="0">
              <a:ln>
                <a:noFill/>
              </a:ln>
              <a:solidFill>
                <a:prstClr val="black"/>
              </a:solidFill>
              <a:effectLst/>
              <a:uLnTx/>
              <a:uFillTx/>
              <a:latin typeface="Times New Roman" panose="02020603050405020304"/>
              <a:ea typeface="+mn-ea"/>
              <a:cs typeface="+mn-cs"/>
            </a:endParaRPr>
          </a:p>
        </p:txBody>
      </p:sp>
      <p:sp>
        <p:nvSpPr>
          <p:cNvPr id="30" name="Rectangle 29">
            <a:extLst>
              <a:ext uri="{FF2B5EF4-FFF2-40B4-BE49-F238E27FC236}">
                <a16:creationId xmlns:a16="http://schemas.microsoft.com/office/drawing/2014/main" id="{2FD723DE-77CC-702C-EB03-9F4ADE716796}"/>
              </a:ext>
            </a:extLst>
          </p:cNvPr>
          <p:cNvSpPr/>
          <p:nvPr/>
        </p:nvSpPr>
        <p:spPr>
          <a:xfrm>
            <a:off x="9362978" y="3735228"/>
            <a:ext cx="2453780" cy="885956"/>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Mitigation</a:t>
            </a:r>
          </a:p>
        </p:txBody>
      </p:sp>
      <p:sp>
        <p:nvSpPr>
          <p:cNvPr id="31" name="Rectangle 30">
            <a:extLst>
              <a:ext uri="{FF2B5EF4-FFF2-40B4-BE49-F238E27FC236}">
                <a16:creationId xmlns:a16="http://schemas.microsoft.com/office/drawing/2014/main" id="{BCFB1E65-19B0-073C-6F4D-A91FD5E9B053}"/>
              </a:ext>
            </a:extLst>
          </p:cNvPr>
          <p:cNvSpPr/>
          <p:nvPr/>
        </p:nvSpPr>
        <p:spPr>
          <a:xfrm>
            <a:off x="5057682" y="5198607"/>
            <a:ext cx="2076634" cy="630092"/>
          </a:xfrm>
          <a:prstGeom prst="rect">
            <a:avLst/>
          </a:prstGeom>
          <a:solidFill>
            <a:sysClr val="window" lastClr="FFFFFF"/>
          </a:solidFill>
          <a:ln w="28575"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002060"/>
                </a:solidFill>
                <a:effectLst/>
                <a:uLnTx/>
                <a:uFillTx/>
                <a:latin typeface="Times New Roman" panose="02020603050405020304"/>
                <a:ea typeface="+mn-ea"/>
                <a:cs typeface="+mn-cs"/>
              </a:rPr>
              <a:t>Digital innovativeness</a:t>
            </a:r>
            <a:endParaRPr kumimoji="0" lang="en-GB" sz="1800" b="1" i="0" u="none" strike="noStrike" kern="0" cap="none" spc="0" normalizeH="0" baseline="0" noProof="0" dirty="0">
              <a:ln>
                <a:noFill/>
              </a:ln>
              <a:solidFill>
                <a:srgbClr val="002060"/>
              </a:solidFill>
              <a:effectLst/>
              <a:uLnTx/>
              <a:uFillTx/>
              <a:latin typeface="Times New Roman" panose="02020603050405020304"/>
              <a:ea typeface="+mn-ea"/>
              <a:cs typeface="+mn-cs"/>
            </a:endParaRPr>
          </a:p>
        </p:txBody>
      </p:sp>
      <p:sp>
        <p:nvSpPr>
          <p:cNvPr id="32" name="Rectangle 31">
            <a:extLst>
              <a:ext uri="{FF2B5EF4-FFF2-40B4-BE49-F238E27FC236}">
                <a16:creationId xmlns:a16="http://schemas.microsoft.com/office/drawing/2014/main" id="{C30E2BE5-68C6-F29B-5A78-82EC1A3F5BBF}"/>
              </a:ext>
            </a:extLst>
          </p:cNvPr>
          <p:cNvSpPr/>
          <p:nvPr/>
        </p:nvSpPr>
        <p:spPr>
          <a:xfrm>
            <a:off x="7662986" y="3217375"/>
            <a:ext cx="946204" cy="1829314"/>
          </a:xfrm>
          <a:prstGeom prst="rect">
            <a:avLst/>
          </a:prstGeom>
          <a:solidFill>
            <a:sysClr val="window" lastClr="FFFFFF"/>
          </a:solidFill>
          <a:ln w="28575" cap="flat" cmpd="sng" algn="ctr">
            <a:solidFill>
              <a:srgbClr val="C00000"/>
            </a:solid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Constraints</a:t>
            </a:r>
          </a:p>
        </p:txBody>
      </p:sp>
      <p:sp>
        <p:nvSpPr>
          <p:cNvPr id="65" name="Rectangle 64">
            <a:extLst>
              <a:ext uri="{FF2B5EF4-FFF2-40B4-BE49-F238E27FC236}">
                <a16:creationId xmlns:a16="http://schemas.microsoft.com/office/drawing/2014/main" id="{81B74499-6FAA-0763-41F8-6B11D2D34467}"/>
              </a:ext>
            </a:extLst>
          </p:cNvPr>
          <p:cNvSpPr/>
          <p:nvPr/>
        </p:nvSpPr>
        <p:spPr>
          <a:xfrm>
            <a:off x="2739073" y="1082871"/>
            <a:ext cx="1887804" cy="418721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494F919-A12C-CE5D-6ECF-4F86BD8DFCCF}"/>
              </a:ext>
            </a:extLst>
          </p:cNvPr>
          <p:cNvSpPr/>
          <p:nvPr/>
        </p:nvSpPr>
        <p:spPr>
          <a:xfrm>
            <a:off x="2875937" y="1771790"/>
            <a:ext cx="1395025" cy="889233"/>
          </a:xfrm>
          <a:prstGeom prst="rect">
            <a:avLst/>
          </a:prstGeom>
          <a:solidFill>
            <a:sysClr val="window" lastClr="FFFFFF"/>
          </a:solidFill>
          <a:ln w="28575" cap="flat" cmpd="sng" algn="ctr">
            <a:solidFill>
              <a:srgbClr val="5B9BD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Recognition of the need / opportunity</a:t>
            </a:r>
          </a:p>
        </p:txBody>
      </p:sp>
      <p:sp>
        <p:nvSpPr>
          <p:cNvPr id="34" name="Rectangle 33">
            <a:extLst>
              <a:ext uri="{FF2B5EF4-FFF2-40B4-BE49-F238E27FC236}">
                <a16:creationId xmlns:a16="http://schemas.microsoft.com/office/drawing/2014/main" id="{F8639D9E-9C7A-664A-BE75-01B7A755559D}"/>
              </a:ext>
            </a:extLst>
          </p:cNvPr>
          <p:cNvSpPr/>
          <p:nvPr/>
        </p:nvSpPr>
        <p:spPr>
          <a:xfrm>
            <a:off x="513899" y="1764048"/>
            <a:ext cx="2088858" cy="889233"/>
          </a:xfrm>
          <a:prstGeom prst="rect">
            <a:avLst/>
          </a:prstGeom>
          <a:solidFill>
            <a:sysClr val="window" lastClr="FFFFFF"/>
          </a:solidFill>
          <a:ln w="28575" cap="flat" cmpd="sng" algn="ctr">
            <a:solidFill>
              <a:srgbClr val="5B9BD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Incentives</a:t>
            </a:r>
          </a:p>
        </p:txBody>
      </p:sp>
      <p:sp>
        <p:nvSpPr>
          <p:cNvPr id="35" name="Rectangle 34">
            <a:extLst>
              <a:ext uri="{FF2B5EF4-FFF2-40B4-BE49-F238E27FC236}">
                <a16:creationId xmlns:a16="http://schemas.microsoft.com/office/drawing/2014/main" id="{747B13E2-A6EF-7118-2D6C-450FDF05C906}"/>
              </a:ext>
            </a:extLst>
          </p:cNvPr>
          <p:cNvSpPr/>
          <p:nvPr/>
        </p:nvSpPr>
        <p:spPr>
          <a:xfrm>
            <a:off x="7662985" y="1294007"/>
            <a:ext cx="946205" cy="1829313"/>
          </a:xfrm>
          <a:prstGeom prst="rect">
            <a:avLst/>
          </a:prstGeom>
          <a:solidFill>
            <a:sysClr val="window" lastClr="FFFFFF"/>
          </a:solidFill>
          <a:ln w="28575" cap="flat" cmpd="sng" algn="ctr">
            <a:solidFill>
              <a:srgbClr val="C00000"/>
            </a:solid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Constraints</a:t>
            </a:r>
          </a:p>
        </p:txBody>
      </p:sp>
      <p:sp>
        <p:nvSpPr>
          <p:cNvPr id="36" name="Rectangle 35">
            <a:extLst>
              <a:ext uri="{FF2B5EF4-FFF2-40B4-BE49-F238E27FC236}">
                <a16:creationId xmlns:a16="http://schemas.microsoft.com/office/drawing/2014/main" id="{4BC6FAD1-DDEE-B4ED-00E4-94C5B447ED8C}"/>
              </a:ext>
            </a:extLst>
          </p:cNvPr>
          <p:cNvSpPr/>
          <p:nvPr/>
        </p:nvSpPr>
        <p:spPr>
          <a:xfrm>
            <a:off x="474201" y="3731951"/>
            <a:ext cx="2088858" cy="889233"/>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Incentives</a:t>
            </a:r>
          </a:p>
        </p:txBody>
      </p:sp>
      <p:sp>
        <p:nvSpPr>
          <p:cNvPr id="37" name="Rectangle 36">
            <a:extLst>
              <a:ext uri="{FF2B5EF4-FFF2-40B4-BE49-F238E27FC236}">
                <a16:creationId xmlns:a16="http://schemas.microsoft.com/office/drawing/2014/main" id="{45C3A985-0EBB-CEEA-2B20-24092335347A}"/>
              </a:ext>
            </a:extLst>
          </p:cNvPr>
          <p:cNvSpPr/>
          <p:nvPr/>
        </p:nvSpPr>
        <p:spPr>
          <a:xfrm>
            <a:off x="2875937" y="3704927"/>
            <a:ext cx="1395025" cy="889233"/>
          </a:xfrm>
          <a:prstGeom prst="rect">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a:ea typeface="+mn-ea"/>
                <a:cs typeface="+mn-cs"/>
              </a:rPr>
              <a:t>Recognition of the need / opportunity</a:t>
            </a:r>
          </a:p>
        </p:txBody>
      </p:sp>
      <p:sp>
        <p:nvSpPr>
          <p:cNvPr id="38" name="Rectangle: Rounded Corners 37">
            <a:extLst>
              <a:ext uri="{FF2B5EF4-FFF2-40B4-BE49-F238E27FC236}">
                <a16:creationId xmlns:a16="http://schemas.microsoft.com/office/drawing/2014/main" id="{F7183AB1-952A-25F7-40B8-D85EA1B6BA54}"/>
              </a:ext>
            </a:extLst>
          </p:cNvPr>
          <p:cNvSpPr/>
          <p:nvPr/>
        </p:nvSpPr>
        <p:spPr>
          <a:xfrm>
            <a:off x="4716372" y="2822080"/>
            <a:ext cx="2518757" cy="683673"/>
          </a:xfrm>
          <a:prstGeom prst="roundRect">
            <a:avLst/>
          </a:prstGeom>
          <a:solidFill>
            <a:sysClr val="window" lastClr="FFFFFF"/>
          </a:solidFill>
          <a:ln w="28575"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Times New Roman" panose="02020603050405020304"/>
                <a:ea typeface="+mn-ea"/>
                <a:cs typeface="+mn-cs"/>
              </a:rPr>
              <a:t>Capabilities</a:t>
            </a:r>
            <a:endParaRPr kumimoji="0" lang="en-GB" sz="2000" b="0" i="0" u="none" strike="noStrike" kern="0" cap="none" spc="0" normalizeH="0" baseline="0" noProof="0" dirty="0">
              <a:ln>
                <a:noFill/>
              </a:ln>
              <a:solidFill>
                <a:prstClr val="black"/>
              </a:solidFill>
              <a:effectLst/>
              <a:uLnTx/>
              <a:uFillTx/>
              <a:latin typeface="Times New Roman" panose="02020603050405020304"/>
              <a:ea typeface="+mn-ea"/>
              <a:cs typeface="+mn-cs"/>
            </a:endParaRPr>
          </a:p>
        </p:txBody>
      </p:sp>
      <p:sp>
        <p:nvSpPr>
          <p:cNvPr id="39" name="Arrow: Up 38">
            <a:extLst>
              <a:ext uri="{FF2B5EF4-FFF2-40B4-BE49-F238E27FC236}">
                <a16:creationId xmlns:a16="http://schemas.microsoft.com/office/drawing/2014/main" id="{707A3F75-94EE-AF03-9CBE-F0FA2F91E91B}"/>
              </a:ext>
            </a:extLst>
          </p:cNvPr>
          <p:cNvSpPr/>
          <p:nvPr/>
        </p:nvSpPr>
        <p:spPr>
          <a:xfrm>
            <a:off x="5853766" y="3731951"/>
            <a:ext cx="445065" cy="1184179"/>
          </a:xfrm>
          <a:prstGeom prst="upArrow">
            <a:avLst/>
          </a:prstGeom>
          <a:solidFill>
            <a:sysClr val="window" lastClr="FFFFFF"/>
          </a:solidFill>
          <a:ln w="28575"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Times New Roman" panose="02020603050405020304"/>
              <a:ea typeface="+mn-ea"/>
              <a:cs typeface="+mn-cs"/>
            </a:endParaRPr>
          </a:p>
        </p:txBody>
      </p:sp>
      <p:cxnSp>
        <p:nvCxnSpPr>
          <p:cNvPr id="40" name="Connector: Elbow 39">
            <a:extLst>
              <a:ext uri="{FF2B5EF4-FFF2-40B4-BE49-F238E27FC236}">
                <a16:creationId xmlns:a16="http://schemas.microsoft.com/office/drawing/2014/main" id="{654CD96C-B400-6FC5-822B-08616B1723E7}"/>
              </a:ext>
            </a:extLst>
          </p:cNvPr>
          <p:cNvCxnSpPr>
            <a:cxnSpLocks/>
            <a:stCxn id="38" idx="1"/>
            <a:endCxn id="33" idx="2"/>
          </p:cNvCxnSpPr>
          <p:nvPr/>
        </p:nvCxnSpPr>
        <p:spPr>
          <a:xfrm rot="10800000">
            <a:off x="3573450" y="2661023"/>
            <a:ext cx="1142922" cy="502894"/>
          </a:xfrm>
          <a:prstGeom prst="bentConnector2">
            <a:avLst/>
          </a:prstGeom>
          <a:noFill/>
          <a:ln w="28575" cap="flat" cmpd="sng" algn="ctr">
            <a:solidFill>
              <a:srgbClr val="FFC000"/>
            </a:solidFill>
            <a:prstDash val="solid"/>
            <a:miter lim="800000"/>
            <a:tailEnd type="triangle"/>
          </a:ln>
          <a:effectLst/>
        </p:spPr>
      </p:cxnSp>
      <p:cxnSp>
        <p:nvCxnSpPr>
          <p:cNvPr id="41" name="Connector: Elbow 40">
            <a:extLst>
              <a:ext uri="{FF2B5EF4-FFF2-40B4-BE49-F238E27FC236}">
                <a16:creationId xmlns:a16="http://schemas.microsoft.com/office/drawing/2014/main" id="{CFF69364-A2DC-8E1C-30CC-3BC42616C27B}"/>
              </a:ext>
            </a:extLst>
          </p:cNvPr>
          <p:cNvCxnSpPr>
            <a:cxnSpLocks/>
            <a:stCxn id="38" idx="1"/>
            <a:endCxn id="37" idx="0"/>
          </p:cNvCxnSpPr>
          <p:nvPr/>
        </p:nvCxnSpPr>
        <p:spPr>
          <a:xfrm rot="10800000" flipV="1">
            <a:off x="3573450" y="3163917"/>
            <a:ext cx="1142922" cy="541010"/>
          </a:xfrm>
          <a:prstGeom prst="bentConnector2">
            <a:avLst/>
          </a:prstGeom>
          <a:noFill/>
          <a:ln w="28575" cap="flat" cmpd="sng" algn="ctr">
            <a:solidFill>
              <a:srgbClr val="FFC000"/>
            </a:solidFill>
            <a:prstDash val="solid"/>
            <a:miter lim="800000"/>
            <a:tailEnd type="triangle"/>
          </a:ln>
          <a:effectLst/>
        </p:spPr>
      </p:cxnSp>
      <p:sp>
        <p:nvSpPr>
          <p:cNvPr id="42" name="TextBox 41">
            <a:extLst>
              <a:ext uri="{FF2B5EF4-FFF2-40B4-BE49-F238E27FC236}">
                <a16:creationId xmlns:a16="http://schemas.microsoft.com/office/drawing/2014/main" id="{A7A5FF91-3942-5C66-C6E7-6839355B3C77}"/>
              </a:ext>
            </a:extLst>
          </p:cNvPr>
          <p:cNvSpPr txBox="1"/>
          <p:nvPr/>
        </p:nvSpPr>
        <p:spPr>
          <a:xfrm>
            <a:off x="307153" y="5183085"/>
            <a:ext cx="38873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Times New Roman" panose="02020603050405020304"/>
                <a:ea typeface="+mn-ea"/>
                <a:cs typeface="+mn-cs"/>
              </a:rPr>
              <a:t>Business environment: natural, regulatory and policy, social norms, knowledge, customers, network…</a:t>
            </a:r>
          </a:p>
        </p:txBody>
      </p:sp>
      <p:cxnSp>
        <p:nvCxnSpPr>
          <p:cNvPr id="43" name="Connector: Elbow 42">
            <a:extLst>
              <a:ext uri="{FF2B5EF4-FFF2-40B4-BE49-F238E27FC236}">
                <a16:creationId xmlns:a16="http://schemas.microsoft.com/office/drawing/2014/main" id="{2A568A73-D0E4-B7C5-2B5A-110A011034E4}"/>
              </a:ext>
            </a:extLst>
          </p:cNvPr>
          <p:cNvCxnSpPr>
            <a:cxnSpLocks/>
            <a:stCxn id="38" idx="3"/>
            <a:endCxn id="29" idx="2"/>
          </p:cNvCxnSpPr>
          <p:nvPr/>
        </p:nvCxnSpPr>
        <p:spPr>
          <a:xfrm flipV="1">
            <a:off x="7235129" y="2626120"/>
            <a:ext cx="3354740" cy="537797"/>
          </a:xfrm>
          <a:prstGeom prst="bentConnector2">
            <a:avLst/>
          </a:prstGeom>
          <a:noFill/>
          <a:ln w="28575" cap="flat" cmpd="sng" algn="ctr">
            <a:solidFill>
              <a:srgbClr val="FFC000"/>
            </a:solidFill>
            <a:prstDash val="solid"/>
            <a:miter lim="800000"/>
            <a:tailEnd type="triangle"/>
          </a:ln>
          <a:effectLst/>
        </p:spPr>
      </p:cxnSp>
      <p:cxnSp>
        <p:nvCxnSpPr>
          <p:cNvPr id="44" name="Connector: Elbow 43">
            <a:extLst>
              <a:ext uri="{FF2B5EF4-FFF2-40B4-BE49-F238E27FC236}">
                <a16:creationId xmlns:a16="http://schemas.microsoft.com/office/drawing/2014/main" id="{68580652-0853-F143-C485-6484E6583267}"/>
              </a:ext>
            </a:extLst>
          </p:cNvPr>
          <p:cNvCxnSpPr>
            <a:cxnSpLocks/>
            <a:stCxn id="38" idx="3"/>
            <a:endCxn id="30" idx="0"/>
          </p:cNvCxnSpPr>
          <p:nvPr/>
        </p:nvCxnSpPr>
        <p:spPr>
          <a:xfrm>
            <a:off x="7235129" y="3163917"/>
            <a:ext cx="3354739" cy="571311"/>
          </a:xfrm>
          <a:prstGeom prst="bentConnector2">
            <a:avLst/>
          </a:prstGeom>
          <a:noFill/>
          <a:ln w="28575" cap="flat" cmpd="sng" algn="ctr">
            <a:solidFill>
              <a:srgbClr val="FFC000"/>
            </a:solidFill>
            <a:prstDash val="solid"/>
            <a:miter lim="800000"/>
            <a:tailEnd type="triangle"/>
          </a:ln>
          <a:effectLst/>
        </p:spPr>
      </p:cxnSp>
      <p:sp>
        <p:nvSpPr>
          <p:cNvPr id="71" name="TextBox 70">
            <a:extLst>
              <a:ext uri="{FF2B5EF4-FFF2-40B4-BE49-F238E27FC236}">
                <a16:creationId xmlns:a16="http://schemas.microsoft.com/office/drawing/2014/main" id="{F4306B52-3BD2-486E-248A-2C8C9739C535}"/>
              </a:ext>
            </a:extLst>
          </p:cNvPr>
          <p:cNvSpPr txBox="1"/>
          <p:nvPr/>
        </p:nvSpPr>
        <p:spPr>
          <a:xfrm>
            <a:off x="3164831" y="1123765"/>
            <a:ext cx="1316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C000"/>
                </a:solidFill>
                <a:effectLst/>
                <a:uLnTx/>
                <a:uFillTx/>
                <a:latin typeface="Calibri" panose="020F0502020204030204"/>
                <a:ea typeface="+mn-ea"/>
                <a:cs typeface="+mn-cs"/>
              </a:rPr>
              <a:t>Strategy</a:t>
            </a:r>
          </a:p>
        </p:txBody>
      </p:sp>
      <p:sp>
        <p:nvSpPr>
          <p:cNvPr id="72" name="TextBox 71">
            <a:extLst>
              <a:ext uri="{FF2B5EF4-FFF2-40B4-BE49-F238E27FC236}">
                <a16:creationId xmlns:a16="http://schemas.microsoft.com/office/drawing/2014/main" id="{F94302D9-B2FB-8446-ED97-682CF241D986}"/>
              </a:ext>
            </a:extLst>
          </p:cNvPr>
          <p:cNvSpPr txBox="1"/>
          <p:nvPr/>
        </p:nvSpPr>
        <p:spPr>
          <a:xfrm>
            <a:off x="9452927" y="1141877"/>
            <a:ext cx="1316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C000"/>
                </a:solidFill>
                <a:effectLst/>
                <a:uLnTx/>
                <a:uFillTx/>
                <a:latin typeface="Calibri" panose="020F0502020204030204"/>
                <a:ea typeface="+mn-ea"/>
                <a:cs typeface="+mn-cs"/>
              </a:rPr>
              <a:t>Actions</a:t>
            </a:r>
          </a:p>
        </p:txBody>
      </p:sp>
    </p:spTree>
    <p:extLst>
      <p:ext uri="{BB962C8B-B14F-4D97-AF65-F5344CB8AC3E}">
        <p14:creationId xmlns:p14="http://schemas.microsoft.com/office/powerpoint/2010/main" val="20002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1" grpId="0" animBg="1"/>
      <p:bldP spid="65" grpId="0" animBg="1"/>
      <p:bldP spid="38" grpId="0" animBg="1"/>
      <p:bldP spid="39" grpId="0" animBg="1"/>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pic>
        <p:nvPicPr>
          <p:cNvPr id="3" name="Picture 2">
            <a:extLst>
              <a:ext uri="{FF2B5EF4-FFF2-40B4-BE49-F238E27FC236}">
                <a16:creationId xmlns:a16="http://schemas.microsoft.com/office/drawing/2014/main" id="{9B4E90D8-5106-8054-6ABB-DE7EAD060FC5}"/>
              </a:ext>
            </a:extLst>
          </p:cNvPr>
          <p:cNvPicPr>
            <a:picLocks noChangeAspect="1"/>
          </p:cNvPicPr>
          <p:nvPr/>
        </p:nvPicPr>
        <p:blipFill>
          <a:blip r:embed="rId5"/>
          <a:stretch>
            <a:fillRect/>
          </a:stretch>
        </p:blipFill>
        <p:spPr>
          <a:xfrm>
            <a:off x="175507" y="1418227"/>
            <a:ext cx="3196958" cy="1331928"/>
          </a:xfrm>
          <a:prstGeom prst="rect">
            <a:avLst/>
          </a:prstGeom>
        </p:spPr>
      </p:pic>
      <p:pic>
        <p:nvPicPr>
          <p:cNvPr id="27" name="Picture 26">
            <a:extLst>
              <a:ext uri="{FF2B5EF4-FFF2-40B4-BE49-F238E27FC236}">
                <a16:creationId xmlns:a16="http://schemas.microsoft.com/office/drawing/2014/main" id="{32442B08-B78A-8342-50A3-37F09D46DEC1}"/>
              </a:ext>
            </a:extLst>
          </p:cNvPr>
          <p:cNvPicPr>
            <a:picLocks noChangeAspect="1"/>
          </p:cNvPicPr>
          <p:nvPr/>
        </p:nvPicPr>
        <p:blipFill>
          <a:blip r:embed="rId6"/>
          <a:stretch>
            <a:fillRect/>
          </a:stretch>
        </p:blipFill>
        <p:spPr>
          <a:xfrm>
            <a:off x="175507" y="3846111"/>
            <a:ext cx="3187305" cy="1363884"/>
          </a:xfrm>
          <a:prstGeom prst="rect">
            <a:avLst/>
          </a:prstGeom>
        </p:spPr>
      </p:pic>
      <p:sp>
        <p:nvSpPr>
          <p:cNvPr id="28" name="TextBox 27">
            <a:extLst>
              <a:ext uri="{FF2B5EF4-FFF2-40B4-BE49-F238E27FC236}">
                <a16:creationId xmlns:a16="http://schemas.microsoft.com/office/drawing/2014/main" id="{94CDFEC8-EFE7-2861-8EEC-4A88789B4505}"/>
              </a:ext>
            </a:extLst>
          </p:cNvPr>
          <p:cNvSpPr txBox="1"/>
          <p:nvPr/>
        </p:nvSpPr>
        <p:spPr>
          <a:xfrm>
            <a:off x="3372465" y="3893673"/>
            <a:ext cx="8690701" cy="923330"/>
          </a:xfrm>
          <a:prstGeom prst="rect">
            <a:avLst/>
          </a:prstGeom>
          <a:noFill/>
        </p:spPr>
        <p:txBody>
          <a:bodyPr wrap="square">
            <a:spAutoFit/>
          </a:bodyPr>
          <a:lstStyle/>
          <a:p>
            <a:pPr marL="22860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E97062"/>
                </a:solidFill>
                <a:effectLst/>
                <a:uLnTx/>
                <a:uFillTx/>
                <a:latin typeface="Arial" panose="020B0604020202020204" pitchFamily="34" charset="0"/>
                <a:ea typeface="Calibri" panose="020F0502020204030204" pitchFamily="34" charset="0"/>
                <a:cs typeface="Times New Roman" panose="02020603050405020304" pitchFamily="18" charset="0"/>
              </a:rPr>
              <a:t>Hypothesis 2. </a:t>
            </a:r>
          </a:p>
          <a:p>
            <a:pPr marL="22860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More advanced digital adopters are </a:t>
            </a:r>
            <a:r>
              <a:rPr kumimoji="0" lang="en-GB" sz="1800" b="0" i="1" u="none" strike="noStrike" kern="1200" cap="none" spc="0" normalizeH="0" baseline="0" noProof="0" dirty="0">
                <a:ln>
                  <a:noFill/>
                </a:ln>
                <a:solidFill>
                  <a:srgbClr val="4472C4"/>
                </a:solidFill>
                <a:effectLst/>
                <a:uLnTx/>
                <a:uFillTx/>
                <a:latin typeface="Arial" panose="020B0604020202020204" pitchFamily="34" charset="0"/>
                <a:ea typeface="Calibri" panose="020F0502020204030204" pitchFamily="34" charset="0"/>
                <a:cs typeface="Times New Roman" panose="02020603050405020304" pitchFamily="18" charset="0"/>
              </a:rPr>
              <a:t>more intensively engaged in climate adaptation actions </a:t>
            </a:r>
            <a:endParaRPr kumimoji="0" lang="en-GB" sz="20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2A5E37A0-9B15-36BE-0E86-EFCF076632F8}"/>
              </a:ext>
            </a:extLst>
          </p:cNvPr>
          <p:cNvSpPr txBox="1"/>
          <p:nvPr/>
        </p:nvSpPr>
        <p:spPr>
          <a:xfrm>
            <a:off x="3372466" y="4817003"/>
            <a:ext cx="8690700" cy="923330"/>
          </a:xfrm>
          <a:prstGeom prst="rect">
            <a:avLst/>
          </a:prstGeom>
          <a:noFill/>
        </p:spPr>
        <p:txBody>
          <a:bodyPr wrap="square">
            <a:spAutoFit/>
          </a:bodyPr>
          <a:lstStyle/>
          <a:p>
            <a:pPr marL="22860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More advanced digital adopters are </a:t>
            </a:r>
            <a:r>
              <a:rPr kumimoji="0" lang="en-GB" sz="1800" b="0" i="1" u="none" strike="noStrike" kern="1200" cap="none" spc="0" normalizeH="0" baseline="0" noProof="0" dirty="0">
                <a:ln>
                  <a:noFill/>
                </a:ln>
                <a:solidFill>
                  <a:srgbClr val="4472C4"/>
                </a:solidFill>
                <a:effectLst/>
                <a:uLnTx/>
                <a:uFillTx/>
                <a:latin typeface="Arial" panose="020B0604020202020204" pitchFamily="34" charset="0"/>
                <a:ea typeface="Calibri" panose="020F0502020204030204" pitchFamily="34" charset="0"/>
                <a:cs typeface="Times New Roman" panose="02020603050405020304" pitchFamily="18" charset="0"/>
              </a:rPr>
              <a:t>more intensively engaged in climate mitigation actions</a:t>
            </a:r>
            <a:endParaRPr kumimoji="0" lang="en-GB" sz="2000" b="0" i="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D64C2B6-0844-956D-7A05-14B7998F3FEE}"/>
              </a:ext>
            </a:extLst>
          </p:cNvPr>
          <p:cNvSpPr txBox="1"/>
          <p:nvPr/>
        </p:nvSpPr>
        <p:spPr>
          <a:xfrm>
            <a:off x="3325792" y="1560263"/>
            <a:ext cx="8690701" cy="1200329"/>
          </a:xfrm>
          <a:prstGeom prst="rect">
            <a:avLst/>
          </a:prstGeom>
          <a:noFill/>
        </p:spPr>
        <p:txBody>
          <a:bodyPr wrap="square">
            <a:spAutoFit/>
          </a:bodyPr>
          <a:lstStyle/>
          <a:p>
            <a:pPr marL="22860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E97062"/>
                </a:solidFill>
                <a:effectLst/>
                <a:uLnTx/>
                <a:uFillTx/>
                <a:latin typeface="Arial" panose="020B0604020202020204" pitchFamily="34" charset="0"/>
                <a:ea typeface="Calibri" panose="020F0502020204030204" pitchFamily="34" charset="0"/>
                <a:cs typeface="Times New Roman" panose="02020603050405020304" pitchFamily="18" charset="0"/>
              </a:rPr>
              <a:t>Hypothesis 1. </a:t>
            </a:r>
            <a:r>
              <a:rPr kumimoji="0" lang="en-GB" sz="1800" b="0" i="1" u="none"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Times New Roman" panose="02020603050405020304" pitchFamily="18" charset="0"/>
              </a:rPr>
              <a:t>More advanced digital adopters have better ability to access and process information and hence </a:t>
            </a:r>
            <a:r>
              <a:rPr kumimoji="0" lang="en-GB" sz="1800" b="0" i="1" u="none" strike="noStrike" kern="1200" cap="none" spc="0" normalizeH="0" baseline="0" noProof="0" dirty="0">
                <a:ln>
                  <a:noFill/>
                </a:ln>
                <a:solidFill>
                  <a:srgbClr val="4472C4"/>
                </a:solidFill>
                <a:effectLst/>
                <a:uLnTx/>
                <a:uFillTx/>
                <a:latin typeface="Arial" panose="020B0604020202020204" pitchFamily="34" charset="0"/>
                <a:ea typeface="Calibri" panose="020F0502020204030204" pitchFamily="34" charset="0"/>
                <a:cs typeface="Times New Roman" panose="02020603050405020304" pitchFamily="18" charset="0"/>
              </a:rPr>
              <a:t>more likely to recognise the need of climate response(s) by making strategic choice </a:t>
            </a:r>
            <a:r>
              <a:rPr kumimoji="0" lang="en-GB" sz="1800" b="0" i="1" u="none" strike="noStrike" kern="1200" cap="none" spc="0" normalizeH="0" baseline="0" noProof="0" dirty="0">
                <a:ln>
                  <a:noFill/>
                </a:ln>
                <a:solidFill>
                  <a:srgbClr val="12364F"/>
                </a:solidFill>
                <a:effectLst/>
                <a:uLnTx/>
                <a:uFillTx/>
                <a:latin typeface="Arial" panose="020B0604020202020204" pitchFamily="34" charset="0"/>
                <a:ea typeface="Calibri" panose="020F0502020204030204" pitchFamily="34" charset="0"/>
                <a:cs typeface="Times New Roman" panose="02020603050405020304" pitchFamily="18" charset="0"/>
              </a:rPr>
              <a:t>of adopting climate adaptation or climate mitigation measures, or both. </a:t>
            </a:r>
            <a:endParaRPr kumimoji="0" lang="en-GB" sz="2000" b="0" i="0" u="none" strike="noStrike" kern="1200" cap="none" spc="0" normalizeH="0" baseline="0" noProof="0" dirty="0">
              <a:ln>
                <a:noFill/>
              </a:ln>
              <a:solidFill>
                <a:srgbClr val="12364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F1DF1D91-1370-D671-7E48-7C293F7CBFA7}"/>
              </a:ext>
            </a:extLst>
          </p:cNvPr>
          <p:cNvSpPr txBox="1"/>
          <p:nvPr/>
        </p:nvSpPr>
        <p:spPr>
          <a:xfrm>
            <a:off x="7157884" y="2594995"/>
            <a:ext cx="4753049" cy="369332"/>
          </a:xfrm>
          <a:prstGeom prst="rect">
            <a:avLst/>
          </a:prstGeom>
          <a:solidFill>
            <a:srgbClr val="ED845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Probability of climate response(s)</a:t>
            </a:r>
          </a:p>
        </p:txBody>
      </p:sp>
      <p:sp>
        <p:nvSpPr>
          <p:cNvPr id="33" name="TextBox 32">
            <a:extLst>
              <a:ext uri="{FF2B5EF4-FFF2-40B4-BE49-F238E27FC236}">
                <a16:creationId xmlns:a16="http://schemas.microsoft.com/office/drawing/2014/main" id="{E957B861-7423-78BB-1D30-38A546EA4711}"/>
              </a:ext>
            </a:extLst>
          </p:cNvPr>
          <p:cNvSpPr txBox="1"/>
          <p:nvPr/>
        </p:nvSpPr>
        <p:spPr>
          <a:xfrm>
            <a:off x="7157884" y="5371001"/>
            <a:ext cx="4753049" cy="369332"/>
          </a:xfrm>
          <a:prstGeom prst="rect">
            <a:avLst/>
          </a:prstGeom>
          <a:solidFill>
            <a:srgbClr val="ED845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Intensity of climate response(s)</a:t>
            </a:r>
          </a:p>
        </p:txBody>
      </p:sp>
      <p:sp>
        <p:nvSpPr>
          <p:cNvPr id="35" name="TextBox 34">
            <a:extLst>
              <a:ext uri="{FF2B5EF4-FFF2-40B4-BE49-F238E27FC236}">
                <a16:creationId xmlns:a16="http://schemas.microsoft.com/office/drawing/2014/main" id="{631CE892-5D87-6D48-6AEA-70E3F9DA8777}"/>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Hypothesis</a:t>
            </a:r>
          </a:p>
        </p:txBody>
      </p:sp>
    </p:spTree>
    <p:extLst>
      <p:ext uri="{BB962C8B-B14F-4D97-AF65-F5344CB8AC3E}">
        <p14:creationId xmlns:p14="http://schemas.microsoft.com/office/powerpoint/2010/main" val="23123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36758"/>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Data overview</a:t>
            </a:r>
          </a:p>
        </p:txBody>
      </p:sp>
      <p:sp>
        <p:nvSpPr>
          <p:cNvPr id="82" name="Rectangle 81">
            <a:extLst>
              <a:ext uri="{FF2B5EF4-FFF2-40B4-BE49-F238E27FC236}">
                <a16:creationId xmlns:a16="http://schemas.microsoft.com/office/drawing/2014/main" id="{023B67DE-E3B9-E6FF-421B-DBDBBB97B6D8}"/>
              </a:ext>
            </a:extLst>
          </p:cNvPr>
          <p:cNvSpPr/>
          <p:nvPr/>
        </p:nvSpPr>
        <p:spPr>
          <a:xfrm>
            <a:off x="540774" y="2651200"/>
            <a:ext cx="4404852" cy="1630749"/>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Type of climate response (0 to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0 – No climate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1 – Adaptation only;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2 – Mitigation only;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3 – Both Adaptation and Mitigation</a:t>
            </a:r>
            <a:endParaRPr kumimoji="0" lang="en-GB" sz="1800" b="1" i="0" u="none" strike="noStrike" kern="0" cap="none" spc="0" normalizeH="0" baseline="0" noProof="0" dirty="0">
              <a:ln>
                <a:noFill/>
              </a:ln>
              <a:solidFill>
                <a:prstClr val="black"/>
              </a:solidFill>
              <a:effectLst/>
              <a:uLnTx/>
              <a:uFillTx/>
              <a:latin typeface="Times New Roman" panose="02020603050405020304"/>
              <a:ea typeface="+mn-ea"/>
              <a:cs typeface="+mn-cs"/>
            </a:endParaRPr>
          </a:p>
        </p:txBody>
      </p:sp>
      <p:sp>
        <p:nvSpPr>
          <p:cNvPr id="85" name="TextBox 84">
            <a:extLst>
              <a:ext uri="{FF2B5EF4-FFF2-40B4-BE49-F238E27FC236}">
                <a16:creationId xmlns:a16="http://schemas.microsoft.com/office/drawing/2014/main" id="{84FC4588-0192-D4C1-2DAD-7A58A67D9CA3}"/>
              </a:ext>
            </a:extLst>
          </p:cNvPr>
          <p:cNvSpPr txBox="1"/>
          <p:nvPr/>
        </p:nvSpPr>
        <p:spPr>
          <a:xfrm>
            <a:off x="525345" y="2083717"/>
            <a:ext cx="4420282" cy="369332"/>
          </a:xfrm>
          <a:prstGeom prst="rect">
            <a:avLst/>
          </a:prstGeom>
          <a:solidFill>
            <a:srgbClr val="ED845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Probability of climate response(s)</a:t>
            </a:r>
          </a:p>
        </p:txBody>
      </p:sp>
      <p:sp>
        <p:nvSpPr>
          <p:cNvPr id="86" name="TextBox 85">
            <a:extLst>
              <a:ext uri="{FF2B5EF4-FFF2-40B4-BE49-F238E27FC236}">
                <a16:creationId xmlns:a16="http://schemas.microsoft.com/office/drawing/2014/main" id="{65D08DCC-F606-6B1E-275A-C50EF27FA089}"/>
              </a:ext>
            </a:extLst>
          </p:cNvPr>
          <p:cNvSpPr txBox="1"/>
          <p:nvPr/>
        </p:nvSpPr>
        <p:spPr>
          <a:xfrm>
            <a:off x="6902247" y="2083717"/>
            <a:ext cx="5065645" cy="369332"/>
          </a:xfrm>
          <a:prstGeom prst="rect">
            <a:avLst/>
          </a:prstGeom>
          <a:solidFill>
            <a:srgbClr val="ED845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Intensity of climate response(s)</a:t>
            </a:r>
          </a:p>
        </p:txBody>
      </p:sp>
      <p:sp>
        <p:nvSpPr>
          <p:cNvPr id="87" name="Rectangle 86">
            <a:extLst>
              <a:ext uri="{FF2B5EF4-FFF2-40B4-BE49-F238E27FC236}">
                <a16:creationId xmlns:a16="http://schemas.microsoft.com/office/drawing/2014/main" id="{E222D1B5-3F3F-C242-C2B5-D91ABFFEFDFD}"/>
              </a:ext>
            </a:extLst>
          </p:cNvPr>
          <p:cNvSpPr/>
          <p:nvPr/>
        </p:nvSpPr>
        <p:spPr>
          <a:xfrm>
            <a:off x="6902247" y="2618691"/>
            <a:ext cx="2433484" cy="2356432"/>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ICA - Intensity of Climate Adaptation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(0 to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m</a:t>
            </a:r>
            <a:r>
              <a:rPr kumimoji="0" lang="en-GB" sz="2000" b="0" i="1" u="none" strike="noStrike" kern="0" cap="none" spc="0" normalizeH="0" baseline="0" noProof="0" dirty="0" err="1">
                <a:ln>
                  <a:noFill/>
                </a:ln>
                <a:solidFill>
                  <a:prstClr val="white">
                    <a:lumMod val="50000"/>
                  </a:prstClr>
                </a:solidFill>
                <a:effectLst/>
                <a:uLnTx/>
                <a:uFillTx/>
                <a:latin typeface="Times New Roman" panose="02020603050405020304"/>
                <a:ea typeface="+mn-ea"/>
                <a:cs typeface="+mn-cs"/>
              </a:rPr>
              <a:t>easured</a:t>
            </a:r>
            <a:r>
              <a:rPr kumimoji="0" lang="en-GB" sz="20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 by number of CA practices adopted </a:t>
            </a:r>
          </a:p>
        </p:txBody>
      </p:sp>
      <p:sp>
        <p:nvSpPr>
          <p:cNvPr id="89" name="Rectangle 88">
            <a:extLst>
              <a:ext uri="{FF2B5EF4-FFF2-40B4-BE49-F238E27FC236}">
                <a16:creationId xmlns:a16="http://schemas.microsoft.com/office/drawing/2014/main" id="{00910B3F-9346-83E5-62C3-5B928AFAFADA}"/>
              </a:ext>
            </a:extLst>
          </p:cNvPr>
          <p:cNvSpPr/>
          <p:nvPr/>
        </p:nvSpPr>
        <p:spPr>
          <a:xfrm>
            <a:off x="9534408" y="2612348"/>
            <a:ext cx="2433484" cy="2356432"/>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ICM - Intensity of Climate Mitigation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(0 to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m</a:t>
            </a:r>
            <a:r>
              <a:rPr kumimoji="0" lang="en-GB" sz="2000" b="0" i="1" u="none" strike="noStrike" kern="0" cap="none" spc="0" normalizeH="0" baseline="0" noProof="0" dirty="0" err="1">
                <a:ln>
                  <a:noFill/>
                </a:ln>
                <a:solidFill>
                  <a:prstClr val="white">
                    <a:lumMod val="50000"/>
                  </a:prstClr>
                </a:solidFill>
                <a:effectLst/>
                <a:uLnTx/>
                <a:uFillTx/>
                <a:latin typeface="Times New Roman" panose="02020603050405020304"/>
                <a:ea typeface="+mn-ea"/>
                <a:cs typeface="+mn-cs"/>
              </a:rPr>
              <a:t>easured</a:t>
            </a:r>
            <a:r>
              <a:rPr kumimoji="0" lang="en-GB" sz="20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 by number of CM practices adopted </a:t>
            </a: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 </a:t>
            </a:r>
          </a:p>
        </p:txBody>
      </p:sp>
      <p:sp>
        <p:nvSpPr>
          <p:cNvPr id="90" name="TextBox 89">
            <a:extLst>
              <a:ext uri="{FF2B5EF4-FFF2-40B4-BE49-F238E27FC236}">
                <a16:creationId xmlns:a16="http://schemas.microsoft.com/office/drawing/2014/main" id="{9B38830A-265E-4530-E7CD-2B37C98E05D6}"/>
              </a:ext>
            </a:extLst>
          </p:cNvPr>
          <p:cNvSpPr txBox="1"/>
          <p:nvPr/>
        </p:nvSpPr>
        <p:spPr>
          <a:xfrm>
            <a:off x="327169" y="800040"/>
            <a:ext cx="75872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European Investment Bank Investment Survey, 2022-2023,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pooled cross-section  </a:t>
            </a: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~25,000 firms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across 27 EU countries and USA</a:t>
            </a:r>
          </a:p>
        </p:txBody>
      </p:sp>
    </p:spTree>
    <p:extLst>
      <p:ext uri="{BB962C8B-B14F-4D97-AF65-F5344CB8AC3E}">
        <p14:creationId xmlns:p14="http://schemas.microsoft.com/office/powerpoint/2010/main" val="2036131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Data overview </a:t>
            </a:r>
          </a:p>
        </p:txBody>
      </p:sp>
      <p:graphicFrame>
        <p:nvGraphicFramePr>
          <p:cNvPr id="3" name="Chart 2">
            <a:extLst>
              <a:ext uri="{FF2B5EF4-FFF2-40B4-BE49-F238E27FC236}">
                <a16:creationId xmlns:a16="http://schemas.microsoft.com/office/drawing/2014/main" id="{DF921B0C-CF78-5EC7-ED1B-2CB83EF01C82}"/>
              </a:ext>
            </a:extLst>
          </p:cNvPr>
          <p:cNvGraphicFramePr>
            <a:graphicFrameLocks/>
          </p:cNvGraphicFramePr>
          <p:nvPr/>
        </p:nvGraphicFramePr>
        <p:xfrm>
          <a:off x="329247" y="3485596"/>
          <a:ext cx="5599319" cy="2733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0419BEF-B3A3-7305-A94C-D3EE15407B54}"/>
              </a:ext>
            </a:extLst>
          </p:cNvPr>
          <p:cNvGraphicFramePr>
            <a:graphicFrameLocks/>
          </p:cNvGraphicFramePr>
          <p:nvPr/>
        </p:nvGraphicFramePr>
        <p:xfrm>
          <a:off x="6095999" y="3458468"/>
          <a:ext cx="5599319" cy="273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58187F9-3BC5-D886-7C19-EA122E68253F}"/>
              </a:ext>
            </a:extLst>
          </p:cNvPr>
          <p:cNvGraphicFramePr>
            <a:graphicFrameLocks/>
          </p:cNvGraphicFramePr>
          <p:nvPr/>
        </p:nvGraphicFramePr>
        <p:xfrm>
          <a:off x="327170" y="689959"/>
          <a:ext cx="5603474" cy="2733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E22DAED-663E-F22C-9DF2-696AEA4706DB}"/>
              </a:ext>
            </a:extLst>
          </p:cNvPr>
          <p:cNvGraphicFramePr>
            <a:graphicFrameLocks/>
          </p:cNvGraphicFramePr>
          <p:nvPr/>
        </p:nvGraphicFramePr>
        <p:xfrm>
          <a:off x="6095999" y="676395"/>
          <a:ext cx="5599317" cy="27336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569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10472152" y="208677"/>
            <a:ext cx="1438781" cy="591363"/>
          </a:xfrm>
          <a:prstGeom prst="rect">
            <a:avLst/>
          </a:prstGeom>
        </p:spPr>
      </p:pic>
      <p:pic>
        <p:nvPicPr>
          <p:cNvPr id="9" name="Picture 8" descr="Logo&#10;&#10;Description automatically generated">
            <a:extLst>
              <a:ext uri="{FF2B5EF4-FFF2-40B4-BE49-F238E27FC236}">
                <a16:creationId xmlns:a16="http://schemas.microsoft.com/office/drawing/2014/main" id="{DECE2ABC-2355-C889-D56C-36C3CF8C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551" y="129029"/>
            <a:ext cx="1316944" cy="750658"/>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Data overview </a:t>
            </a:r>
          </a:p>
        </p:txBody>
      </p:sp>
      <p:grpSp>
        <p:nvGrpSpPr>
          <p:cNvPr id="54" name="Canvas 30">
            <a:extLst>
              <a:ext uri="{FF2B5EF4-FFF2-40B4-BE49-F238E27FC236}">
                <a16:creationId xmlns:a16="http://schemas.microsoft.com/office/drawing/2014/main" id="{2F84579E-669E-9D68-6C5B-D677C8ECD3FD}"/>
              </a:ext>
            </a:extLst>
          </p:cNvPr>
          <p:cNvGrpSpPr/>
          <p:nvPr/>
        </p:nvGrpSpPr>
        <p:grpSpPr>
          <a:xfrm>
            <a:off x="5744371" y="1099642"/>
            <a:ext cx="5861762" cy="3416448"/>
            <a:chOff x="0" y="0"/>
            <a:chExt cx="5486400" cy="3200400"/>
          </a:xfrm>
        </p:grpSpPr>
        <p:sp>
          <p:nvSpPr>
            <p:cNvPr id="55" name="Rectangle 54">
              <a:extLst>
                <a:ext uri="{FF2B5EF4-FFF2-40B4-BE49-F238E27FC236}">
                  <a16:creationId xmlns:a16="http://schemas.microsoft.com/office/drawing/2014/main" id="{80C28BBB-F291-2306-700F-682762CF7A2A}"/>
                </a:ext>
              </a:extLst>
            </p:cNvPr>
            <p:cNvSpPr/>
            <p:nvPr/>
          </p:nvSpPr>
          <p:spPr>
            <a:xfrm>
              <a:off x="0" y="0"/>
              <a:ext cx="5486400" cy="3200400"/>
            </a:xfrm>
            <a:prstGeom prst="rect">
              <a:avLst/>
            </a:prstGeom>
            <a:solidFill>
              <a:prstClr val="white"/>
            </a:solidFill>
          </p:spPr>
        </p:sp>
        <p:cxnSp>
          <p:nvCxnSpPr>
            <p:cNvPr id="56" name="Straight Connector 55">
              <a:extLst>
                <a:ext uri="{FF2B5EF4-FFF2-40B4-BE49-F238E27FC236}">
                  <a16:creationId xmlns:a16="http://schemas.microsoft.com/office/drawing/2014/main" id="{71B178ED-839D-F44F-E3AA-F1A94DC98966}"/>
                </a:ext>
              </a:extLst>
            </p:cNvPr>
            <p:cNvCxnSpPr>
              <a:cxnSpLocks/>
            </p:cNvCxnSpPr>
            <p:nvPr/>
          </p:nvCxnSpPr>
          <p:spPr>
            <a:xfrm>
              <a:off x="1969138" y="955735"/>
              <a:ext cx="6416" cy="1443093"/>
            </a:xfrm>
            <a:prstGeom prst="line">
              <a:avLst/>
            </a:prstGeom>
            <a:noFill/>
            <a:ln w="6350" cap="flat" cmpd="sng" algn="ctr">
              <a:solidFill>
                <a:srgbClr val="4472C4"/>
              </a:solidFill>
              <a:prstDash val="sysDash"/>
              <a:miter lim="800000"/>
            </a:ln>
            <a:effectLst/>
          </p:spPr>
        </p:cxnSp>
        <p:cxnSp>
          <p:nvCxnSpPr>
            <p:cNvPr id="57" name="Straight Connector 56">
              <a:extLst>
                <a:ext uri="{FF2B5EF4-FFF2-40B4-BE49-F238E27FC236}">
                  <a16:creationId xmlns:a16="http://schemas.microsoft.com/office/drawing/2014/main" id="{05E15A74-8E21-8F7B-B3EE-154AFBC4EB82}"/>
                </a:ext>
              </a:extLst>
            </p:cNvPr>
            <p:cNvCxnSpPr>
              <a:cxnSpLocks/>
            </p:cNvCxnSpPr>
            <p:nvPr/>
          </p:nvCxnSpPr>
          <p:spPr>
            <a:xfrm>
              <a:off x="2728436" y="13"/>
              <a:ext cx="0" cy="2380079"/>
            </a:xfrm>
            <a:prstGeom prst="line">
              <a:avLst/>
            </a:prstGeom>
            <a:noFill/>
            <a:ln w="6350" cap="flat" cmpd="sng" algn="ctr">
              <a:solidFill>
                <a:srgbClr val="4472C4"/>
              </a:solidFill>
              <a:prstDash val="sysDash"/>
              <a:miter lim="800000"/>
            </a:ln>
            <a:effectLst/>
          </p:spPr>
        </p:cxnSp>
        <p:cxnSp>
          <p:nvCxnSpPr>
            <p:cNvPr id="58" name="Straight Connector 57">
              <a:extLst>
                <a:ext uri="{FF2B5EF4-FFF2-40B4-BE49-F238E27FC236}">
                  <a16:creationId xmlns:a16="http://schemas.microsoft.com/office/drawing/2014/main" id="{68975F23-4DEF-AF86-B1BB-C521E1427F2B}"/>
                </a:ext>
              </a:extLst>
            </p:cNvPr>
            <p:cNvCxnSpPr>
              <a:cxnSpLocks/>
            </p:cNvCxnSpPr>
            <p:nvPr/>
          </p:nvCxnSpPr>
          <p:spPr>
            <a:xfrm>
              <a:off x="3425750" y="805079"/>
              <a:ext cx="0" cy="1575013"/>
            </a:xfrm>
            <a:prstGeom prst="line">
              <a:avLst/>
            </a:prstGeom>
            <a:noFill/>
            <a:ln w="6350" cap="flat" cmpd="sng" algn="ctr">
              <a:solidFill>
                <a:srgbClr val="4472C4"/>
              </a:solidFill>
              <a:prstDash val="sysDash"/>
              <a:miter lim="800000"/>
            </a:ln>
            <a:effectLst/>
          </p:spPr>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13EE68E-3C68-C2F8-EC30-7792E6C9A7CD}"/>
                    </a:ext>
                  </a:extLst>
                </p:cNvPr>
                <p:cNvSpPr txBox="1"/>
                <p:nvPr/>
              </p:nvSpPr>
              <p:spPr>
                <a:xfrm>
                  <a:off x="2477156" y="2402652"/>
                  <a:ext cx="527050" cy="2552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oMath>
                    </m:oMathPara>
                  </a14:m>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8F4734FB-92AE-997D-2145-7B33259E3A53}"/>
                    </a:ext>
                  </a:extLst>
                </p:cNvPr>
                <p:cNvSpPr txBox="1">
                  <a:spLocks noRot="1" noChangeAspect="1" noMove="1" noResize="1" noEditPoints="1" noAdjustHandles="1" noChangeArrowheads="1" noChangeShapeType="1" noTextEdit="1"/>
                </p:cNvSpPr>
                <p:nvPr/>
              </p:nvSpPr>
              <p:spPr>
                <a:xfrm>
                  <a:off x="2477156" y="2402652"/>
                  <a:ext cx="527050" cy="25527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18">
                  <a:extLst>
                    <a:ext uri="{FF2B5EF4-FFF2-40B4-BE49-F238E27FC236}">
                      <a16:creationId xmlns:a16="http://schemas.microsoft.com/office/drawing/2014/main" id="{4E0FDB08-0F99-6D3C-F456-A47DC1E7AEB6}"/>
                    </a:ext>
                  </a:extLst>
                </p:cNvPr>
                <p:cNvSpPr txBox="1"/>
                <p:nvPr/>
              </p:nvSpPr>
              <p:spPr>
                <a:xfrm>
                  <a:off x="3004206" y="2391544"/>
                  <a:ext cx="810260" cy="2552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𝑠𝑑</m:t>
                        </m:r>
                      </m:oMath>
                    </m:oMathPara>
                  </a14:m>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1" name="TextBox 18">
                  <a:extLst>
                    <a:ext uri="{FF2B5EF4-FFF2-40B4-BE49-F238E27FC236}">
                      <a16:creationId xmlns:a16="http://schemas.microsoft.com/office/drawing/2014/main" id="{496488D7-7AF7-809B-6712-DDB576E12EDB}"/>
                    </a:ext>
                  </a:extLst>
                </p:cNvPr>
                <p:cNvSpPr txBox="1">
                  <a:spLocks noRot="1" noChangeAspect="1" noMove="1" noResize="1" noEditPoints="1" noAdjustHandles="1" noChangeArrowheads="1" noChangeShapeType="1" noTextEdit="1"/>
                </p:cNvSpPr>
                <p:nvPr/>
              </p:nvSpPr>
              <p:spPr>
                <a:xfrm>
                  <a:off x="3004206" y="2391544"/>
                  <a:ext cx="810260" cy="2552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21">
                  <a:extLst>
                    <a:ext uri="{FF2B5EF4-FFF2-40B4-BE49-F238E27FC236}">
                      <a16:creationId xmlns:a16="http://schemas.microsoft.com/office/drawing/2014/main" id="{363A34CE-5A3A-DE63-FFD3-244DCD92BBA7}"/>
                    </a:ext>
                  </a:extLst>
                </p:cNvPr>
                <p:cNvSpPr txBox="1"/>
                <p:nvPr/>
              </p:nvSpPr>
              <p:spPr>
                <a:xfrm>
                  <a:off x="1508765" y="2398828"/>
                  <a:ext cx="810260" cy="2552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𝑠𝑑</m:t>
                        </m:r>
                      </m:oMath>
                    </m:oMathPara>
                  </a14:m>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2" name="TextBox 21">
                  <a:extLst>
                    <a:ext uri="{FF2B5EF4-FFF2-40B4-BE49-F238E27FC236}">
                      <a16:creationId xmlns:a16="http://schemas.microsoft.com/office/drawing/2014/main" id="{1111F540-AAD4-8448-EA82-9F5FCC9EC243}"/>
                    </a:ext>
                  </a:extLst>
                </p:cNvPr>
                <p:cNvSpPr txBox="1">
                  <a:spLocks noRot="1" noChangeAspect="1" noMove="1" noResize="1" noEditPoints="1" noAdjustHandles="1" noChangeArrowheads="1" noChangeShapeType="1" noTextEdit="1"/>
                </p:cNvSpPr>
                <p:nvPr/>
              </p:nvSpPr>
              <p:spPr>
                <a:xfrm>
                  <a:off x="1508765" y="2398828"/>
                  <a:ext cx="810260" cy="25527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22">
                  <a:extLst>
                    <a:ext uri="{FF2B5EF4-FFF2-40B4-BE49-F238E27FC236}">
                      <a16:creationId xmlns:a16="http://schemas.microsoft.com/office/drawing/2014/main" id="{B7BFC8AB-A430-C6E5-3206-5FF1B88230FA}"/>
                    </a:ext>
                  </a:extLst>
                </p:cNvPr>
                <p:cNvSpPr txBox="1"/>
                <p:nvPr/>
              </p:nvSpPr>
              <p:spPr>
                <a:xfrm>
                  <a:off x="3727576" y="2394127"/>
                  <a:ext cx="810260" cy="2552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acc>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GB" sz="11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𝑠𝑑</m:t>
                        </m:r>
                      </m:oMath>
                    </m:oMathPara>
                  </a14:m>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13" name="TextBox 22">
                  <a:extLst>
                    <a:ext uri="{FF2B5EF4-FFF2-40B4-BE49-F238E27FC236}">
                      <a16:creationId xmlns:a16="http://schemas.microsoft.com/office/drawing/2014/main" id="{909266EA-B1D5-A51E-4A7C-05053D635F8F}"/>
                    </a:ext>
                  </a:extLst>
                </p:cNvPr>
                <p:cNvSpPr txBox="1">
                  <a:spLocks noRot="1" noChangeAspect="1" noMove="1" noResize="1" noEditPoints="1" noAdjustHandles="1" noChangeArrowheads="1" noChangeShapeType="1" noTextEdit="1"/>
                </p:cNvSpPr>
                <p:nvPr/>
              </p:nvSpPr>
              <p:spPr>
                <a:xfrm>
                  <a:off x="3727576" y="2394127"/>
                  <a:ext cx="810260" cy="255270"/>
                </a:xfrm>
                <a:prstGeom prst="rect">
                  <a:avLst/>
                </a:prstGeom>
                <a:blipFill>
                  <a:blip r:embed="rId8"/>
                  <a:stretch>
                    <a:fillRect/>
                  </a:stretch>
                </a:blipFill>
              </p:spPr>
              <p:txBody>
                <a:bodyPr/>
                <a:lstStyle/>
                <a:p>
                  <a:r>
                    <a:rPr lang="en-GB">
                      <a:noFill/>
                    </a:rPr>
                    <a:t> </a:t>
                  </a:r>
                </a:p>
              </p:txBody>
            </p:sp>
          </mc:Fallback>
        </mc:AlternateContent>
        <p:sp>
          <p:nvSpPr>
            <p:cNvPr id="63" name="Freeform: Shape 62">
              <a:extLst>
                <a:ext uri="{FF2B5EF4-FFF2-40B4-BE49-F238E27FC236}">
                  <a16:creationId xmlns:a16="http://schemas.microsoft.com/office/drawing/2014/main" id="{13EBEF43-BFE9-6A86-89E4-FC81890A8A54}"/>
                </a:ext>
              </a:extLst>
            </p:cNvPr>
            <p:cNvSpPr/>
            <p:nvPr/>
          </p:nvSpPr>
          <p:spPr>
            <a:xfrm>
              <a:off x="0" y="0"/>
              <a:ext cx="5486399" cy="2394127"/>
            </a:xfrm>
            <a:custGeom>
              <a:avLst/>
              <a:gdLst>
                <a:gd name="connsiteX0" fmla="*/ 0 w 5701192"/>
                <a:gd name="connsiteY0" fmla="*/ 1791988 h 1791988"/>
                <a:gd name="connsiteX1" fmla="*/ 1399217 w 5701192"/>
                <a:gd name="connsiteY1" fmla="*/ 1460595 h 1791988"/>
                <a:gd name="connsiteX2" fmla="*/ 2835254 w 5701192"/>
                <a:gd name="connsiteY2" fmla="*/ 10 h 1791988"/>
                <a:gd name="connsiteX3" fmla="*/ 4283566 w 5701192"/>
                <a:gd name="connsiteY3" fmla="*/ 1436047 h 1791988"/>
                <a:gd name="connsiteX4" fmla="*/ 5701192 w 5701192"/>
                <a:gd name="connsiteY4" fmla="*/ 1785851 h 1791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1192" h="1791988">
                  <a:moveTo>
                    <a:pt x="0" y="1791988"/>
                  </a:moveTo>
                  <a:cubicBezTo>
                    <a:pt x="463337" y="1775623"/>
                    <a:pt x="926675" y="1759258"/>
                    <a:pt x="1399217" y="1460595"/>
                  </a:cubicBezTo>
                  <a:cubicBezTo>
                    <a:pt x="1871759" y="1161932"/>
                    <a:pt x="2354529" y="4101"/>
                    <a:pt x="2835254" y="10"/>
                  </a:cubicBezTo>
                  <a:cubicBezTo>
                    <a:pt x="3315979" y="-4081"/>
                    <a:pt x="3805910" y="1138407"/>
                    <a:pt x="4283566" y="1436047"/>
                  </a:cubicBezTo>
                  <a:cubicBezTo>
                    <a:pt x="4761222" y="1733687"/>
                    <a:pt x="5464921" y="1735733"/>
                    <a:pt x="5701192" y="1785851"/>
                  </a:cubicBezTo>
                </a:path>
              </a:pathLst>
            </a:custGeom>
            <a:noFill/>
            <a:ln w="381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imes New Roman" panose="02020603050405020304"/>
                <a:ea typeface="+mn-ea"/>
                <a:cs typeface="+mn-cs"/>
              </a:endParaRPr>
            </a:p>
          </p:txBody>
        </p:sp>
        <p:cxnSp>
          <p:nvCxnSpPr>
            <p:cNvPr id="64" name="Straight Connector 63">
              <a:extLst>
                <a:ext uri="{FF2B5EF4-FFF2-40B4-BE49-F238E27FC236}">
                  <a16:creationId xmlns:a16="http://schemas.microsoft.com/office/drawing/2014/main" id="{3BD8648E-B74E-DF47-CFE3-318D38E77C3F}"/>
                </a:ext>
              </a:extLst>
            </p:cNvPr>
            <p:cNvCxnSpPr/>
            <p:nvPr/>
          </p:nvCxnSpPr>
          <p:spPr>
            <a:xfrm flipV="1">
              <a:off x="0" y="2392437"/>
              <a:ext cx="5486400" cy="6390"/>
            </a:xfrm>
            <a:prstGeom prst="line">
              <a:avLst/>
            </a:prstGeom>
            <a:noFill/>
            <a:ln w="6350" cap="flat" cmpd="sng" algn="ctr">
              <a:solidFill>
                <a:srgbClr val="4472C4"/>
              </a:solidFill>
              <a:prstDash val="solid"/>
              <a:miter lim="800000"/>
            </a:ln>
            <a:effectLst/>
          </p:spPr>
        </p:cxnSp>
        <mc:AlternateContent xmlns:mc="http://schemas.openxmlformats.org/markup-compatibility/2006" xmlns:a14="http://schemas.microsoft.com/office/drawing/2010/main">
          <mc:Choice Requires="a14">
            <p:sp>
              <p:nvSpPr>
                <p:cNvPr id="65" name="TextBox 62">
                  <a:extLst>
                    <a:ext uri="{FF2B5EF4-FFF2-40B4-BE49-F238E27FC236}">
                      <a16:creationId xmlns:a16="http://schemas.microsoft.com/office/drawing/2014/main" id="{968A599E-2FC2-4EBE-16EC-3F922A0A466D}"/>
                    </a:ext>
                  </a:extLst>
                </p:cNvPr>
                <p:cNvSpPr txBox="1"/>
                <p:nvPr/>
              </p:nvSpPr>
              <p:spPr>
                <a:xfrm>
                  <a:off x="1067503" y="2701652"/>
                  <a:ext cx="3281680" cy="288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𝑑𝑖𝑔𝑖𝑡𝑎𝑙</m:t>
                        </m:r>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𝑖𝑛𝑛𝑜𝑣𝑎𝑡𝑖𝑣𝑒𝑛𝑒𝑠𝑠</m:t>
                        </m:r>
                        <m:r>
                          <a:rPr kumimoji="0" lang="en-GB" sz="1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GB" sz="16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mc:Choice>
          <mc:Fallback xmlns="">
            <p:sp>
              <p:nvSpPr>
                <p:cNvPr id="65" name="TextBox 62">
                  <a:extLst>
                    <a:ext uri="{FF2B5EF4-FFF2-40B4-BE49-F238E27FC236}">
                      <a16:creationId xmlns:a16="http://schemas.microsoft.com/office/drawing/2014/main" id="{968A599E-2FC2-4EBE-16EC-3F922A0A466D}"/>
                    </a:ext>
                  </a:extLst>
                </p:cNvPr>
                <p:cNvSpPr txBox="1">
                  <a:spLocks noRot="1" noChangeAspect="1" noMove="1" noResize="1" noEditPoints="1" noAdjustHandles="1" noChangeArrowheads="1" noChangeShapeType="1" noTextEdit="1"/>
                </p:cNvSpPr>
                <p:nvPr/>
              </p:nvSpPr>
              <p:spPr>
                <a:xfrm>
                  <a:off x="1067503" y="2701652"/>
                  <a:ext cx="3281680" cy="288314"/>
                </a:xfrm>
                <a:prstGeom prst="rect">
                  <a:avLst/>
                </a:prstGeom>
                <a:blipFill>
                  <a:blip r:embed="rId9"/>
                  <a:stretch>
                    <a:fillRect b="-5882"/>
                  </a:stretch>
                </a:blipFill>
              </p:spPr>
              <p:txBody>
                <a:bodyPr/>
                <a:lstStyle/>
                <a:p>
                  <a:r>
                    <a:rPr lang="en-GB">
                      <a:noFill/>
                    </a:rPr>
                    <a:t> </a:t>
                  </a:r>
                </a:p>
              </p:txBody>
            </p:sp>
          </mc:Fallback>
        </mc:AlternateContent>
        <p:sp>
          <p:nvSpPr>
            <p:cNvPr id="66" name="TextBox 63">
              <a:extLst>
                <a:ext uri="{FF2B5EF4-FFF2-40B4-BE49-F238E27FC236}">
                  <a16:creationId xmlns:a16="http://schemas.microsoft.com/office/drawing/2014/main" id="{12D22928-BF16-DDA9-365D-52FD4E0F21DA}"/>
                </a:ext>
              </a:extLst>
            </p:cNvPr>
            <p:cNvSpPr txBox="1"/>
            <p:nvPr/>
          </p:nvSpPr>
          <p:spPr>
            <a:xfrm>
              <a:off x="4361620" y="1684539"/>
              <a:ext cx="902335" cy="419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Innovators</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2.5%</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7" name="TextBox 64">
              <a:extLst>
                <a:ext uri="{FF2B5EF4-FFF2-40B4-BE49-F238E27FC236}">
                  <a16:creationId xmlns:a16="http://schemas.microsoft.com/office/drawing/2014/main" id="{6CABC811-1DF7-C3B8-1297-62605D264A68}"/>
                </a:ext>
              </a:extLst>
            </p:cNvPr>
            <p:cNvSpPr txBox="1"/>
            <p:nvPr/>
          </p:nvSpPr>
          <p:spPr>
            <a:xfrm>
              <a:off x="3375352" y="1720523"/>
              <a:ext cx="902335" cy="582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Early adopters</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13.5%</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8" name="TextBox 65">
              <a:extLst>
                <a:ext uri="{FF2B5EF4-FFF2-40B4-BE49-F238E27FC236}">
                  <a16:creationId xmlns:a16="http://schemas.microsoft.com/office/drawing/2014/main" id="{9818A39A-4B1A-FEAB-4563-1AAF2A1741A4}"/>
                </a:ext>
              </a:extLst>
            </p:cNvPr>
            <p:cNvSpPr txBox="1"/>
            <p:nvPr/>
          </p:nvSpPr>
          <p:spPr>
            <a:xfrm>
              <a:off x="2728436" y="1733330"/>
              <a:ext cx="902335" cy="582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Early majority</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34%</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9" name="TextBox 66">
              <a:extLst>
                <a:ext uri="{FF2B5EF4-FFF2-40B4-BE49-F238E27FC236}">
                  <a16:creationId xmlns:a16="http://schemas.microsoft.com/office/drawing/2014/main" id="{C7EE079B-E561-1E73-386B-C3CDF0EC2CE3}"/>
                </a:ext>
              </a:extLst>
            </p:cNvPr>
            <p:cNvSpPr txBox="1"/>
            <p:nvPr/>
          </p:nvSpPr>
          <p:spPr>
            <a:xfrm>
              <a:off x="1969138" y="1743042"/>
              <a:ext cx="902335" cy="73603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Late</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majority</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34%</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0" name="TextBox 67">
              <a:extLst>
                <a:ext uri="{FF2B5EF4-FFF2-40B4-BE49-F238E27FC236}">
                  <a16:creationId xmlns:a16="http://schemas.microsoft.com/office/drawing/2014/main" id="{DBBF6AA4-B156-1D09-66FD-D3CAD5511AAE}"/>
                </a:ext>
              </a:extLst>
            </p:cNvPr>
            <p:cNvSpPr txBox="1"/>
            <p:nvPr/>
          </p:nvSpPr>
          <p:spPr>
            <a:xfrm>
              <a:off x="1294560" y="1808592"/>
              <a:ext cx="902335" cy="419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Laggards</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a:t>16%</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8124FD0F-835B-E336-3A4D-295F0A7D9BBB}"/>
                </a:ext>
              </a:extLst>
            </p:cNvPr>
            <p:cNvCxnSpPr>
              <a:cxnSpLocks/>
            </p:cNvCxnSpPr>
            <p:nvPr/>
          </p:nvCxnSpPr>
          <p:spPr>
            <a:xfrm flipH="1">
              <a:off x="4015257" y="2137593"/>
              <a:ext cx="294728" cy="118446"/>
            </a:xfrm>
            <a:prstGeom prst="line">
              <a:avLst/>
            </a:prstGeom>
            <a:noFill/>
            <a:ln w="6350" cap="flat" cmpd="sng" algn="ctr">
              <a:solidFill>
                <a:sysClr val="windowText" lastClr="000000"/>
              </a:solidFill>
              <a:prstDash val="sysDot"/>
              <a:miter lim="800000"/>
            </a:ln>
            <a:effectLst/>
          </p:spPr>
        </p:cxnSp>
        <p:cxnSp>
          <p:nvCxnSpPr>
            <p:cNvPr id="72" name="Straight Connector 71">
              <a:extLst>
                <a:ext uri="{FF2B5EF4-FFF2-40B4-BE49-F238E27FC236}">
                  <a16:creationId xmlns:a16="http://schemas.microsoft.com/office/drawing/2014/main" id="{F7148CCA-B302-5607-015D-67F71E792B4C}"/>
                </a:ext>
              </a:extLst>
            </p:cNvPr>
            <p:cNvCxnSpPr>
              <a:cxnSpLocks/>
            </p:cNvCxnSpPr>
            <p:nvPr/>
          </p:nvCxnSpPr>
          <p:spPr>
            <a:xfrm>
              <a:off x="4025238" y="1841169"/>
              <a:ext cx="3167" cy="538923"/>
            </a:xfrm>
            <a:prstGeom prst="line">
              <a:avLst/>
            </a:prstGeom>
            <a:noFill/>
            <a:ln w="6350" cap="flat" cmpd="sng" algn="ctr">
              <a:solidFill>
                <a:srgbClr val="4472C4"/>
              </a:solidFill>
              <a:prstDash val="sysDash"/>
              <a:miter lim="800000"/>
            </a:ln>
            <a:effectLst/>
          </p:spPr>
        </p:cxnSp>
        <p:cxnSp>
          <p:nvCxnSpPr>
            <p:cNvPr id="73" name="Straight Connector 72">
              <a:extLst>
                <a:ext uri="{FF2B5EF4-FFF2-40B4-BE49-F238E27FC236}">
                  <a16:creationId xmlns:a16="http://schemas.microsoft.com/office/drawing/2014/main" id="{38BA5772-9597-734A-AA85-698496C725E8}"/>
                </a:ext>
              </a:extLst>
            </p:cNvPr>
            <p:cNvCxnSpPr>
              <a:cxnSpLocks/>
            </p:cNvCxnSpPr>
            <p:nvPr/>
          </p:nvCxnSpPr>
          <p:spPr>
            <a:xfrm>
              <a:off x="336431" y="2867387"/>
              <a:ext cx="731072" cy="0"/>
            </a:xfrm>
            <a:prstGeom prst="line">
              <a:avLst/>
            </a:prstGeom>
            <a:noFill/>
            <a:ln w="6350" cap="flat" cmpd="sng" algn="ctr">
              <a:solidFill>
                <a:sysClr val="windowText" lastClr="000000"/>
              </a:solidFill>
              <a:prstDash val="solid"/>
              <a:miter lim="800000"/>
            </a:ln>
            <a:effectLst/>
          </p:spPr>
        </p:cxnSp>
        <p:cxnSp>
          <p:nvCxnSpPr>
            <p:cNvPr id="74" name="Straight Arrow Connector 73">
              <a:extLst>
                <a:ext uri="{FF2B5EF4-FFF2-40B4-BE49-F238E27FC236}">
                  <a16:creationId xmlns:a16="http://schemas.microsoft.com/office/drawing/2014/main" id="{7A32CEF8-AA72-F116-980B-1B762222AF95}"/>
                </a:ext>
              </a:extLst>
            </p:cNvPr>
            <p:cNvCxnSpPr>
              <a:cxnSpLocks/>
            </p:cNvCxnSpPr>
            <p:nvPr/>
          </p:nvCxnSpPr>
          <p:spPr>
            <a:xfrm>
              <a:off x="4277687" y="2863583"/>
              <a:ext cx="1120652" cy="0"/>
            </a:xfrm>
            <a:prstGeom prst="straightConnector1">
              <a:avLst/>
            </a:prstGeom>
            <a:noFill/>
            <a:ln w="6350" cap="flat" cmpd="sng" algn="ctr">
              <a:solidFill>
                <a:sysClr val="windowText" lastClr="000000"/>
              </a:solidFill>
              <a:prstDash val="solid"/>
              <a:miter lim="800000"/>
              <a:tailEnd type="triangle"/>
            </a:ln>
            <a:effectLst/>
          </p:spPr>
        </p:cxnSp>
        <p:sp>
          <p:nvSpPr>
            <p:cNvPr id="75" name="TextBox 36">
              <a:extLst>
                <a:ext uri="{FF2B5EF4-FFF2-40B4-BE49-F238E27FC236}">
                  <a16:creationId xmlns:a16="http://schemas.microsoft.com/office/drawing/2014/main" id="{774F8E4D-676B-CB1B-0375-B152BEA8C4C3}"/>
                </a:ext>
              </a:extLst>
            </p:cNvPr>
            <p:cNvSpPr txBox="1"/>
            <p:nvPr/>
          </p:nvSpPr>
          <p:spPr>
            <a:xfrm>
              <a:off x="3425750" y="1477122"/>
              <a:ext cx="902335" cy="269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Respect</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6" name="TextBox 37">
              <a:extLst>
                <a:ext uri="{FF2B5EF4-FFF2-40B4-BE49-F238E27FC236}">
                  <a16:creationId xmlns:a16="http://schemas.microsoft.com/office/drawing/2014/main" id="{867DC263-B3F8-11E7-92BF-4382A08EDF3A}"/>
                </a:ext>
              </a:extLst>
            </p:cNvPr>
            <p:cNvSpPr txBox="1"/>
            <p:nvPr/>
          </p:nvSpPr>
          <p:spPr>
            <a:xfrm>
              <a:off x="4080950" y="1480294"/>
              <a:ext cx="1183005" cy="269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Venturesome</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7" name="TextBox 39">
              <a:extLst>
                <a:ext uri="{FF2B5EF4-FFF2-40B4-BE49-F238E27FC236}">
                  <a16:creationId xmlns:a16="http://schemas.microsoft.com/office/drawing/2014/main" id="{83D6C367-A957-D09F-8ADD-E7EEFD2E0D98}"/>
                </a:ext>
              </a:extLst>
            </p:cNvPr>
            <p:cNvSpPr txBox="1"/>
            <p:nvPr/>
          </p:nvSpPr>
          <p:spPr>
            <a:xfrm>
              <a:off x="2630119" y="1477498"/>
              <a:ext cx="1063625" cy="269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Deliberate</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8" name="TextBox 40">
              <a:extLst>
                <a:ext uri="{FF2B5EF4-FFF2-40B4-BE49-F238E27FC236}">
                  <a16:creationId xmlns:a16="http://schemas.microsoft.com/office/drawing/2014/main" id="{30E1B889-EDBB-C032-E993-C1D21062BD08}"/>
                </a:ext>
              </a:extLst>
            </p:cNvPr>
            <p:cNvSpPr txBox="1"/>
            <p:nvPr/>
          </p:nvSpPr>
          <p:spPr>
            <a:xfrm>
              <a:off x="1944168" y="1477122"/>
              <a:ext cx="902335" cy="269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Sceptical</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9" name="TextBox 41">
              <a:extLst>
                <a:ext uri="{FF2B5EF4-FFF2-40B4-BE49-F238E27FC236}">
                  <a16:creationId xmlns:a16="http://schemas.microsoft.com/office/drawing/2014/main" id="{0BD61E4A-22CA-34FA-23D0-582676D56424}"/>
                </a:ext>
              </a:extLst>
            </p:cNvPr>
            <p:cNvSpPr txBox="1"/>
            <p:nvPr/>
          </p:nvSpPr>
          <p:spPr>
            <a:xfrm>
              <a:off x="1161878" y="1484742"/>
              <a:ext cx="902335" cy="247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a:ln>
                    <a:noFill/>
                  </a:ln>
                  <a:solidFill>
                    <a:srgbClr val="ED7D31"/>
                  </a:solidFill>
                  <a:effectLst/>
                  <a:uLnTx/>
                  <a:uFillTx/>
                  <a:latin typeface="Cambria Math" panose="02040503050406030204" pitchFamily="18" charset="0"/>
                  <a:ea typeface="Cambria Math" panose="02040503050406030204" pitchFamily="18" charset="0"/>
                  <a:cs typeface="Times New Roman" panose="02020603050405020304" pitchFamily="18" charset="0"/>
                </a:rPr>
                <a:t>Traditional</a:t>
              </a:r>
              <a:endParaRPr kumimoji="0" lang="en-GB" sz="12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7" name="Rectangle 6">
            <a:extLst>
              <a:ext uri="{FF2B5EF4-FFF2-40B4-BE49-F238E27FC236}">
                <a16:creationId xmlns:a16="http://schemas.microsoft.com/office/drawing/2014/main" id="{E0C6110E-85C8-528D-4E06-3CE443FF1092}"/>
              </a:ext>
            </a:extLst>
          </p:cNvPr>
          <p:cNvSpPr/>
          <p:nvPr/>
        </p:nvSpPr>
        <p:spPr>
          <a:xfrm>
            <a:off x="5314844" y="4311958"/>
            <a:ext cx="6715432" cy="2011647"/>
          </a:xfrm>
          <a:prstGeom prst="rect">
            <a:avLst/>
          </a:prstGeom>
          <a:solidFill>
            <a:sysClr val="window" lastClr="FFFFFF"/>
          </a:solidFill>
          <a:ln w="28575" cap="flat" cmpd="sng" algn="ctr">
            <a:solidFill>
              <a:srgbClr val="E9706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a:ln>
                  <a:noFill/>
                </a:ln>
                <a:solidFill>
                  <a:srgbClr val="12364F"/>
                </a:solidFill>
                <a:effectLst/>
                <a:uLnTx/>
                <a:uFillTx/>
                <a:latin typeface="Times New Roman" panose="02020603050405020304"/>
                <a:ea typeface="+mn-ea"/>
                <a:cs typeface="+mn-cs"/>
              </a:rPr>
              <a:t>Digital innovativeness (0 to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Constructed as a composite measure based on information for each of the </a:t>
            </a:r>
            <a:r>
              <a:rPr kumimoji="0" lang="en-GB" sz="1800" b="0" i="1" u="none" strike="noStrike" kern="0" cap="none" spc="0" normalizeH="0" baseline="0" noProof="0" dirty="0">
                <a:ln>
                  <a:noFill/>
                </a:ln>
                <a:solidFill>
                  <a:srgbClr val="4472C4"/>
                </a:solidFill>
                <a:effectLst/>
                <a:uLnTx/>
                <a:uFillTx/>
                <a:latin typeface="Times New Roman" panose="02020603050405020304"/>
                <a:ea typeface="+mn-ea"/>
                <a:cs typeface="+mn-cs"/>
              </a:rPr>
              <a:t>4 ‘state-of-the art for the sector’ digital technologies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0 – Firm did not adopt the technology;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1 – Adopted partially;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prstClr val="white">
                    <a:lumMod val="50000"/>
                  </a:prstClr>
                </a:solidFill>
                <a:effectLst/>
                <a:uLnTx/>
                <a:uFillTx/>
                <a:latin typeface="Times New Roman" panose="02020603050405020304"/>
                <a:ea typeface="+mn-ea"/>
                <a:cs typeface="+mn-cs"/>
              </a:rPr>
              <a:t>2 – Adopted fully</a:t>
            </a:r>
            <a:r>
              <a:rPr kumimoji="0" lang="en-GB" sz="1800" b="1" i="1" u="none" strike="noStrike" kern="0" cap="none" spc="0" normalizeH="0" baseline="0" noProof="0" dirty="0">
                <a:ln>
                  <a:noFill/>
                </a:ln>
                <a:solidFill>
                  <a:srgbClr val="12364F"/>
                </a:solidFill>
                <a:effectLst/>
                <a:uLnTx/>
                <a:uFillTx/>
                <a:latin typeface="Times New Roman" panose="02020603050405020304"/>
                <a:ea typeface="+mn-ea"/>
                <a:cs typeface="+mn-cs"/>
              </a:rPr>
              <a:t> </a:t>
            </a:r>
            <a:endPar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endParaRPr>
          </a:p>
        </p:txBody>
      </p:sp>
      <p:sp>
        <p:nvSpPr>
          <p:cNvPr id="8" name="Rectangle 7">
            <a:extLst>
              <a:ext uri="{FF2B5EF4-FFF2-40B4-BE49-F238E27FC236}">
                <a16:creationId xmlns:a16="http://schemas.microsoft.com/office/drawing/2014/main" id="{1236ED99-5B6B-D17B-FB07-67D54B74C247}"/>
              </a:ext>
            </a:extLst>
          </p:cNvPr>
          <p:cNvSpPr/>
          <p:nvPr/>
        </p:nvSpPr>
        <p:spPr>
          <a:xfrm>
            <a:off x="416541" y="1895413"/>
            <a:ext cx="4821584" cy="2882355"/>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srgbClr val="12364F"/>
                </a:solidFill>
                <a:effectLst/>
                <a:uLnTx/>
                <a:uFillTx/>
                <a:latin typeface="Times New Roman" panose="02020603050405020304"/>
                <a:ea typeface="+mn-ea"/>
                <a:cs typeface="+mn-cs"/>
              </a:rPr>
              <a:t>Digital adopters’ categories (1 to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1 – Digital Laggards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2 – Digital Late majority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3 – Digital Early majority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4 – Digital Early adopters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solidFill>
                  <a:prstClr val="black">
                    <a:lumMod val="50000"/>
                    <a:lumOff val="50000"/>
                  </a:prstClr>
                </a:solidFill>
                <a:effectLst/>
                <a:uLnTx/>
                <a:uFillTx/>
                <a:latin typeface="Times New Roman" panose="02020603050405020304"/>
                <a:ea typeface="+mn-ea"/>
                <a:cs typeface="+mn-cs"/>
              </a:rPr>
              <a:t>5 – Digital Innovators</a:t>
            </a:r>
          </a:p>
        </p:txBody>
      </p:sp>
      <p:cxnSp>
        <p:nvCxnSpPr>
          <p:cNvPr id="11" name="Connector: Elbow 10">
            <a:extLst>
              <a:ext uri="{FF2B5EF4-FFF2-40B4-BE49-F238E27FC236}">
                <a16:creationId xmlns:a16="http://schemas.microsoft.com/office/drawing/2014/main" id="{F64BBB67-9EB4-2602-5310-AAD52459C6EE}"/>
              </a:ext>
            </a:extLst>
          </p:cNvPr>
          <p:cNvCxnSpPr>
            <a:stCxn id="7" idx="1"/>
            <a:endCxn id="8" idx="2"/>
          </p:cNvCxnSpPr>
          <p:nvPr/>
        </p:nvCxnSpPr>
        <p:spPr>
          <a:xfrm rot="10800000">
            <a:off x="2827334" y="4777768"/>
            <a:ext cx="2487511" cy="540014"/>
          </a:xfrm>
          <a:prstGeom prst="bentConnector2">
            <a:avLst/>
          </a:prstGeom>
          <a:ln>
            <a:solidFill>
              <a:srgbClr val="E97062"/>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E5AF16F-DAEC-A147-8C1E-44A455068A97}"/>
              </a:ext>
            </a:extLst>
          </p:cNvPr>
          <p:cNvSpPr txBox="1"/>
          <p:nvPr/>
        </p:nvSpPr>
        <p:spPr>
          <a:xfrm>
            <a:off x="327169" y="800040"/>
            <a:ext cx="75872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European Investment Bank Investment Survey, 2022-2023,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pooled cross-section  </a:t>
            </a: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~25,000 firms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across 27 EU countries and USA</a:t>
            </a:r>
          </a:p>
        </p:txBody>
      </p:sp>
    </p:spTree>
    <p:extLst>
      <p:ext uri="{BB962C8B-B14F-4D97-AF65-F5344CB8AC3E}">
        <p14:creationId xmlns:p14="http://schemas.microsoft.com/office/powerpoint/2010/main" val="166691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Data overview </a:t>
            </a:r>
          </a:p>
        </p:txBody>
      </p:sp>
      <p:sp>
        <p:nvSpPr>
          <p:cNvPr id="14" name="TextBox 13">
            <a:extLst>
              <a:ext uri="{FF2B5EF4-FFF2-40B4-BE49-F238E27FC236}">
                <a16:creationId xmlns:a16="http://schemas.microsoft.com/office/drawing/2014/main" id="{5911F6BA-835B-AC90-C018-54AE818ADDA5}"/>
              </a:ext>
            </a:extLst>
          </p:cNvPr>
          <p:cNvSpPr txBox="1"/>
          <p:nvPr/>
        </p:nvSpPr>
        <p:spPr>
          <a:xfrm>
            <a:off x="894735" y="1111045"/>
            <a:ext cx="5447071" cy="368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Digital adopters’ categories by firm size</a:t>
            </a:r>
          </a:p>
        </p:txBody>
      </p:sp>
      <p:graphicFrame>
        <p:nvGraphicFramePr>
          <p:cNvPr id="17" name="Chart 16">
            <a:extLst>
              <a:ext uri="{FF2B5EF4-FFF2-40B4-BE49-F238E27FC236}">
                <a16:creationId xmlns:a16="http://schemas.microsoft.com/office/drawing/2014/main" id="{05233A5E-050F-6350-658D-511B2657FDCC}"/>
              </a:ext>
            </a:extLst>
          </p:cNvPr>
          <p:cNvGraphicFramePr>
            <a:graphicFrameLocks/>
          </p:cNvGraphicFramePr>
          <p:nvPr/>
        </p:nvGraphicFramePr>
        <p:xfrm>
          <a:off x="895927" y="1572930"/>
          <a:ext cx="10400146" cy="3712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88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4522-95CB-549A-3C07-8D9C914A76B9}"/>
              </a:ext>
            </a:extLst>
          </p:cNvPr>
          <p:cNvSpPr>
            <a:spLocks noGrp="1"/>
          </p:cNvSpPr>
          <p:nvPr>
            <p:ph type="title"/>
          </p:nvPr>
        </p:nvSpPr>
        <p:spPr/>
        <p:txBody>
          <a:bodyPr>
            <a:normAutofit/>
          </a:bodyPr>
          <a:lstStyle/>
          <a:p>
            <a:r>
              <a:rPr lang="en-GB" sz="3200" b="1" dirty="0"/>
              <a:t>Opening Remarks</a:t>
            </a:r>
          </a:p>
        </p:txBody>
      </p:sp>
      <p:sp>
        <p:nvSpPr>
          <p:cNvPr id="3" name="Content Placeholder 2">
            <a:extLst>
              <a:ext uri="{FF2B5EF4-FFF2-40B4-BE49-F238E27FC236}">
                <a16:creationId xmlns:a16="http://schemas.microsoft.com/office/drawing/2014/main" id="{6CBA86A6-9DB5-AF9F-D9AF-187C2A7FF59D}"/>
              </a:ext>
            </a:extLst>
          </p:cNvPr>
          <p:cNvSpPr>
            <a:spLocks noGrp="1"/>
          </p:cNvSpPr>
          <p:nvPr>
            <p:ph idx="1"/>
          </p:nvPr>
        </p:nvSpPr>
        <p:spPr>
          <a:xfrm>
            <a:off x="1981200" y="1600200"/>
            <a:ext cx="8229600" cy="4853136"/>
          </a:xfrm>
        </p:spPr>
        <p:txBody>
          <a:bodyPr>
            <a:normAutofit/>
          </a:bodyPr>
          <a:lstStyle/>
          <a:p>
            <a:r>
              <a:rPr lang="en-GB" sz="2400" dirty="0"/>
              <a:t>Highlight 4 key areas of current research:</a:t>
            </a:r>
          </a:p>
          <a:p>
            <a:endParaRPr lang="en-GB" sz="2400" dirty="0"/>
          </a:p>
          <a:p>
            <a:pPr lvl="1"/>
            <a:r>
              <a:rPr lang="en-GB" sz="2000" dirty="0"/>
              <a:t>Trade</a:t>
            </a:r>
          </a:p>
          <a:p>
            <a:pPr lvl="1"/>
            <a:r>
              <a:rPr lang="en-GB" sz="2000" dirty="0"/>
              <a:t>Climate change and digital technologies</a:t>
            </a:r>
          </a:p>
          <a:p>
            <a:pPr lvl="1"/>
            <a:r>
              <a:rPr lang="en-GB" sz="2000" dirty="0"/>
              <a:t>Rural SMEs and environmental action</a:t>
            </a:r>
          </a:p>
          <a:p>
            <a:pPr lvl="1"/>
            <a:r>
              <a:rPr lang="en-GB" sz="2000" dirty="0"/>
              <a:t>Workplace mental health</a:t>
            </a:r>
          </a:p>
          <a:p>
            <a:pPr lvl="1"/>
            <a:endParaRPr lang="en-GB" sz="1600" dirty="0"/>
          </a:p>
          <a:p>
            <a:r>
              <a:rPr lang="en-GB" sz="2400" dirty="0"/>
              <a:t>ERC Manifesto for small business growth and productivity</a:t>
            </a:r>
          </a:p>
          <a:p>
            <a:endParaRPr lang="en-GB" sz="2400" dirty="0"/>
          </a:p>
          <a:p>
            <a:r>
              <a:rPr lang="en-GB" sz="2400" dirty="0"/>
              <a:t>ERC Plans for 2024 and beyond</a:t>
            </a:r>
          </a:p>
          <a:p>
            <a:endParaRPr lang="en-GB" sz="2000" dirty="0"/>
          </a:p>
          <a:p>
            <a:endParaRPr lang="en-GB" sz="2400" dirty="0"/>
          </a:p>
          <a:p>
            <a:endParaRPr lang="en-GB" sz="2400" dirty="0"/>
          </a:p>
        </p:txBody>
      </p:sp>
    </p:spTree>
    <p:extLst>
      <p:ext uri="{BB962C8B-B14F-4D97-AF65-F5344CB8AC3E}">
        <p14:creationId xmlns:p14="http://schemas.microsoft.com/office/powerpoint/2010/main" val="1711218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Data overview </a:t>
            </a:r>
          </a:p>
        </p:txBody>
      </p:sp>
      <p:sp>
        <p:nvSpPr>
          <p:cNvPr id="2" name="TextBox 1">
            <a:extLst>
              <a:ext uri="{FF2B5EF4-FFF2-40B4-BE49-F238E27FC236}">
                <a16:creationId xmlns:a16="http://schemas.microsoft.com/office/drawing/2014/main" id="{0D66A1C3-1439-A75C-B4AB-BC5475744EF2}"/>
              </a:ext>
            </a:extLst>
          </p:cNvPr>
          <p:cNvSpPr txBox="1"/>
          <p:nvPr/>
        </p:nvSpPr>
        <p:spPr>
          <a:xfrm>
            <a:off x="894735" y="1111045"/>
            <a:ext cx="5447071" cy="368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Digital adopters’ categories by sector</a:t>
            </a:r>
          </a:p>
        </p:txBody>
      </p:sp>
      <p:sp>
        <p:nvSpPr>
          <p:cNvPr id="3" name="Rectangle 2">
            <a:extLst>
              <a:ext uri="{FF2B5EF4-FFF2-40B4-BE49-F238E27FC236}">
                <a16:creationId xmlns:a16="http://schemas.microsoft.com/office/drawing/2014/main" id="{FDAED9A8-93A1-8880-35EA-7C9634EE390A}"/>
              </a:ext>
            </a:extLst>
          </p:cNvPr>
          <p:cNvSpPr/>
          <p:nvPr/>
        </p:nvSpPr>
        <p:spPr>
          <a:xfrm>
            <a:off x="7047345" y="5135418"/>
            <a:ext cx="4358074" cy="74814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In Information and Communication sector, percentage of </a:t>
            </a:r>
            <a:r>
              <a:rPr kumimoji="0" lang="en-GB" sz="1800" b="0" i="1" u="none" strike="noStrike" kern="1200" cap="none" spc="0" normalizeH="0" baseline="0" noProof="0" dirty="0">
                <a:ln>
                  <a:noFill/>
                </a:ln>
                <a:solidFill>
                  <a:srgbClr val="12364F"/>
                </a:solidFill>
                <a:effectLst/>
                <a:uLnTx/>
                <a:uFillTx/>
                <a:latin typeface="Calibri" panose="020F0502020204030204"/>
                <a:ea typeface="+mn-ea"/>
                <a:cs typeface="+mn-cs"/>
              </a:rPr>
              <a:t>digital innovators</a:t>
            </a: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 is over 10% </a:t>
            </a:r>
          </a:p>
        </p:txBody>
      </p:sp>
      <p:graphicFrame>
        <p:nvGraphicFramePr>
          <p:cNvPr id="6" name="Chart 5">
            <a:extLst>
              <a:ext uri="{FF2B5EF4-FFF2-40B4-BE49-F238E27FC236}">
                <a16:creationId xmlns:a16="http://schemas.microsoft.com/office/drawing/2014/main" id="{20CF9EAB-C5D5-BB6C-9B97-6ECABDC01E26}"/>
              </a:ext>
            </a:extLst>
          </p:cNvPr>
          <p:cNvGraphicFramePr>
            <a:graphicFrameLocks/>
          </p:cNvGraphicFramePr>
          <p:nvPr/>
        </p:nvGraphicFramePr>
        <p:xfrm>
          <a:off x="894735" y="1582830"/>
          <a:ext cx="10510684" cy="3484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6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Data overview </a:t>
            </a:r>
          </a:p>
        </p:txBody>
      </p:sp>
      <p:sp>
        <p:nvSpPr>
          <p:cNvPr id="2" name="TextBox 1">
            <a:extLst>
              <a:ext uri="{FF2B5EF4-FFF2-40B4-BE49-F238E27FC236}">
                <a16:creationId xmlns:a16="http://schemas.microsoft.com/office/drawing/2014/main" id="{0D66A1C3-1439-A75C-B4AB-BC5475744EF2}"/>
              </a:ext>
            </a:extLst>
          </p:cNvPr>
          <p:cNvSpPr txBox="1"/>
          <p:nvPr/>
        </p:nvSpPr>
        <p:spPr>
          <a:xfrm>
            <a:off x="894734" y="1111045"/>
            <a:ext cx="8914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Type of climate response(s) by digital adopters’ categories</a:t>
            </a:r>
          </a:p>
        </p:txBody>
      </p:sp>
      <p:graphicFrame>
        <p:nvGraphicFramePr>
          <p:cNvPr id="5" name="Chart 4">
            <a:extLst>
              <a:ext uri="{FF2B5EF4-FFF2-40B4-BE49-F238E27FC236}">
                <a16:creationId xmlns:a16="http://schemas.microsoft.com/office/drawing/2014/main" id="{4D534C29-D4D6-CE00-B6EC-D4BD2D0D0F97}"/>
              </a:ext>
            </a:extLst>
          </p:cNvPr>
          <p:cNvGraphicFramePr>
            <a:graphicFrameLocks/>
          </p:cNvGraphicFramePr>
          <p:nvPr/>
        </p:nvGraphicFramePr>
        <p:xfrm>
          <a:off x="894735" y="1544854"/>
          <a:ext cx="10336683" cy="3793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3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Results</a:t>
            </a:r>
          </a:p>
        </p:txBody>
      </p:sp>
      <p:sp>
        <p:nvSpPr>
          <p:cNvPr id="3" name="TextBox 2">
            <a:extLst>
              <a:ext uri="{FF2B5EF4-FFF2-40B4-BE49-F238E27FC236}">
                <a16:creationId xmlns:a16="http://schemas.microsoft.com/office/drawing/2014/main" id="{E8F67992-DEBA-2931-C601-ADA7EB18F440}"/>
              </a:ext>
            </a:extLst>
          </p:cNvPr>
          <p:cNvSpPr txBox="1"/>
          <p:nvPr/>
        </p:nvSpPr>
        <p:spPr>
          <a:xfrm>
            <a:off x="391825" y="546678"/>
            <a:ext cx="4753049" cy="369332"/>
          </a:xfrm>
          <a:prstGeom prst="rect">
            <a:avLst/>
          </a:prstGeom>
          <a:solidFill>
            <a:srgbClr val="ED845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Probability of climate response(s)</a:t>
            </a:r>
          </a:p>
        </p:txBody>
      </p:sp>
      <p:pic>
        <p:nvPicPr>
          <p:cNvPr id="6" name="Picture 5">
            <a:extLst>
              <a:ext uri="{FF2B5EF4-FFF2-40B4-BE49-F238E27FC236}">
                <a16:creationId xmlns:a16="http://schemas.microsoft.com/office/drawing/2014/main" id="{511CC50B-6B7D-0A21-84F9-8E58B4D4931A}"/>
              </a:ext>
            </a:extLst>
          </p:cNvPr>
          <p:cNvPicPr>
            <a:picLocks noChangeAspect="1"/>
          </p:cNvPicPr>
          <p:nvPr/>
        </p:nvPicPr>
        <p:blipFill rotWithShape="1">
          <a:blip r:embed="rId3"/>
          <a:srcRect l="251" t="10235" r="1158" b="2809"/>
          <a:stretch/>
        </p:blipFill>
        <p:spPr>
          <a:xfrm>
            <a:off x="327170" y="1204024"/>
            <a:ext cx="7568133" cy="4842212"/>
          </a:xfrm>
          <a:prstGeom prst="rect">
            <a:avLst/>
          </a:prstGeom>
        </p:spPr>
      </p:pic>
      <p:sp>
        <p:nvSpPr>
          <p:cNvPr id="7" name="TextBox 6">
            <a:extLst>
              <a:ext uri="{FF2B5EF4-FFF2-40B4-BE49-F238E27FC236}">
                <a16:creationId xmlns:a16="http://schemas.microsoft.com/office/drawing/2014/main" id="{A7D84F06-D72F-7D11-C36F-30E80D423652}"/>
              </a:ext>
            </a:extLst>
          </p:cNvPr>
          <p:cNvSpPr txBox="1"/>
          <p:nvPr/>
        </p:nvSpPr>
        <p:spPr>
          <a:xfrm>
            <a:off x="7895303" y="1121500"/>
            <a:ext cx="40547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Probability of climate response(s) conditional on perception of climate change impact on business </a:t>
            </a:r>
          </a:p>
        </p:txBody>
      </p:sp>
      <p:sp>
        <p:nvSpPr>
          <p:cNvPr id="8" name="TextBox 7">
            <a:extLst>
              <a:ext uri="{FF2B5EF4-FFF2-40B4-BE49-F238E27FC236}">
                <a16:creationId xmlns:a16="http://schemas.microsoft.com/office/drawing/2014/main" id="{6B33727A-58C7-3566-FCB6-0D730536651B}"/>
              </a:ext>
            </a:extLst>
          </p:cNvPr>
          <p:cNvSpPr txBox="1"/>
          <p:nvPr/>
        </p:nvSpPr>
        <p:spPr>
          <a:xfrm>
            <a:off x="7895303" y="2404353"/>
            <a:ext cx="396952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Calibri" panose="020F0502020204030204"/>
                <a:ea typeface="+mn-ea"/>
                <a:cs typeface="+mn-cs"/>
              </a:rPr>
              <a:t>Digitally more advanced firms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are more likely to formulate</a:t>
            </a:r>
            <a:r>
              <a:rPr kumimoji="0" lang="en-GB" sz="18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GB" sz="1800" b="0" i="0" u="sng" strike="noStrike" kern="1200" cap="none" spc="0" normalizeH="0" baseline="0" noProof="0" dirty="0">
                <a:ln>
                  <a:noFill/>
                </a:ln>
                <a:solidFill>
                  <a:srgbClr val="0070C0"/>
                </a:solidFill>
                <a:effectLst/>
                <a:uLnTx/>
                <a:uFillTx/>
                <a:latin typeface="Calibri" panose="020F0502020204030204"/>
                <a:ea typeface="+mn-ea"/>
                <a:cs typeface="+mn-cs"/>
              </a:rPr>
              <a:t>simultaneous adaptation and mitigation response to climate change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e.g.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Digital early adopters are 12.6 percentage points more likely than digital laggards to undertake CA and CM simultaneously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Probability of simultaneous climate response is higher for firms saying that climate changes currently have impact (minor or major) on the business.  </a:t>
            </a:r>
          </a:p>
        </p:txBody>
      </p:sp>
      <p:sp>
        <p:nvSpPr>
          <p:cNvPr id="9" name="Rectangle 8">
            <a:extLst>
              <a:ext uri="{FF2B5EF4-FFF2-40B4-BE49-F238E27FC236}">
                <a16:creationId xmlns:a16="http://schemas.microsoft.com/office/drawing/2014/main" id="{91BFF1DB-20B0-5922-DD61-31043C7DE37A}"/>
              </a:ext>
            </a:extLst>
          </p:cNvPr>
          <p:cNvSpPr/>
          <p:nvPr/>
        </p:nvSpPr>
        <p:spPr>
          <a:xfrm>
            <a:off x="4414982" y="2634848"/>
            <a:ext cx="3480321" cy="2786897"/>
          </a:xfrm>
          <a:prstGeom prst="rect">
            <a:avLst/>
          </a:prstGeom>
          <a:noFill/>
          <a:ln w="28575">
            <a:solidFill>
              <a:srgbClr val="E97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8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Results</a:t>
            </a:r>
          </a:p>
        </p:txBody>
      </p:sp>
      <p:sp>
        <p:nvSpPr>
          <p:cNvPr id="2" name="TextBox 1">
            <a:extLst>
              <a:ext uri="{FF2B5EF4-FFF2-40B4-BE49-F238E27FC236}">
                <a16:creationId xmlns:a16="http://schemas.microsoft.com/office/drawing/2014/main" id="{A52538F3-AE1E-4F80-A0E6-4B4FE1171F37}"/>
              </a:ext>
            </a:extLst>
          </p:cNvPr>
          <p:cNvSpPr txBox="1"/>
          <p:nvPr/>
        </p:nvSpPr>
        <p:spPr>
          <a:xfrm>
            <a:off x="409084" y="570910"/>
            <a:ext cx="5065645" cy="369332"/>
          </a:xfrm>
          <a:prstGeom prst="rect">
            <a:avLst/>
          </a:prstGeom>
          <a:solidFill>
            <a:srgbClr val="ED845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Intensity of climate response(s)</a:t>
            </a:r>
          </a:p>
        </p:txBody>
      </p:sp>
      <p:pic>
        <p:nvPicPr>
          <p:cNvPr id="5" name="Picture 4">
            <a:extLst>
              <a:ext uri="{FF2B5EF4-FFF2-40B4-BE49-F238E27FC236}">
                <a16:creationId xmlns:a16="http://schemas.microsoft.com/office/drawing/2014/main" id="{212B8FE3-7A1A-2CCD-8FF2-1612D3C93E90}"/>
              </a:ext>
            </a:extLst>
          </p:cNvPr>
          <p:cNvPicPr>
            <a:picLocks noChangeAspect="1"/>
          </p:cNvPicPr>
          <p:nvPr/>
        </p:nvPicPr>
        <p:blipFill rotWithShape="1">
          <a:blip r:embed="rId3"/>
          <a:srcRect t="10262"/>
          <a:stretch/>
        </p:blipFill>
        <p:spPr>
          <a:xfrm>
            <a:off x="327170" y="995629"/>
            <a:ext cx="7863729" cy="5103013"/>
          </a:xfrm>
          <a:prstGeom prst="rect">
            <a:avLst/>
          </a:prstGeom>
        </p:spPr>
      </p:pic>
      <p:sp>
        <p:nvSpPr>
          <p:cNvPr id="6" name="TextBox 5">
            <a:extLst>
              <a:ext uri="{FF2B5EF4-FFF2-40B4-BE49-F238E27FC236}">
                <a16:creationId xmlns:a16="http://schemas.microsoft.com/office/drawing/2014/main" id="{F406082A-7DD8-0D01-F424-1EE145E96B3E}"/>
              </a:ext>
            </a:extLst>
          </p:cNvPr>
          <p:cNvSpPr txBox="1"/>
          <p:nvPr/>
        </p:nvSpPr>
        <p:spPr>
          <a:xfrm>
            <a:off x="8137236" y="940242"/>
            <a:ext cx="40547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Predicted </a:t>
            </a:r>
            <a:r>
              <a:rPr kumimoji="0" lang="en-GB" sz="1800" b="0" i="0" u="none" strike="noStrike" kern="1200" cap="none" spc="0" normalizeH="0" baseline="0" noProof="0" dirty="0">
                <a:ln>
                  <a:noFill/>
                </a:ln>
                <a:solidFill>
                  <a:srgbClr val="E97062"/>
                </a:solidFill>
                <a:effectLst/>
                <a:uLnTx/>
                <a:uFillTx/>
                <a:latin typeface="Arial Black" panose="020B0A04020102020204" pitchFamily="34" charset="0"/>
                <a:ea typeface="+mn-ea"/>
                <a:cs typeface="+mn-cs"/>
              </a:rPr>
              <a:t>intensity of climate adaptation (ICA) </a:t>
            </a: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conditional on perception of climate change impact on business </a:t>
            </a:r>
          </a:p>
        </p:txBody>
      </p:sp>
      <p:sp>
        <p:nvSpPr>
          <p:cNvPr id="8" name="TextBox 7">
            <a:extLst>
              <a:ext uri="{FF2B5EF4-FFF2-40B4-BE49-F238E27FC236}">
                <a16:creationId xmlns:a16="http://schemas.microsoft.com/office/drawing/2014/main" id="{E3C2EBC5-3D1D-7BA6-1B91-854258CECF58}"/>
              </a:ext>
            </a:extLst>
          </p:cNvPr>
          <p:cNvSpPr txBox="1"/>
          <p:nvPr/>
        </p:nvSpPr>
        <p:spPr>
          <a:xfrm>
            <a:off x="8137236" y="3886433"/>
            <a:ext cx="4019573"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Calibri" panose="020F0502020204030204"/>
                <a:ea typeface="+mn-ea"/>
                <a:cs typeface="+mn-cs"/>
              </a:rPr>
              <a:t>Digitally more advanced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firms are more intensively engaged in </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climate adaptation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97062"/>
                </a:solidFill>
                <a:effectLst/>
                <a:uLnTx/>
                <a:uFillTx/>
                <a:latin typeface="Calibri" panose="020F0502020204030204"/>
                <a:ea typeface="+mn-ea"/>
                <a:cs typeface="+mn-cs"/>
              </a:rPr>
              <a:t>Non-linear relationship</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Digital early adopters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show higher ICA compared to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digital innovators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087FB216-4DD9-B99E-2D0F-918D95F38251}"/>
              </a:ext>
            </a:extLst>
          </p:cNvPr>
          <p:cNvSpPr txBox="1"/>
          <p:nvPr/>
        </p:nvSpPr>
        <p:spPr>
          <a:xfrm>
            <a:off x="8181663" y="2274838"/>
            <a:ext cx="401957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Calibri" panose="020F0502020204030204"/>
                <a:ea typeface="+mn-ea"/>
                <a:cs typeface="+mn-cs"/>
              </a:rPr>
              <a:t>Climate change perceptions play a moderating role</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firms experiencing climate change impact on the business are more intensively engaged with CA.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0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Results</a:t>
            </a:r>
          </a:p>
        </p:txBody>
      </p:sp>
      <p:sp>
        <p:nvSpPr>
          <p:cNvPr id="2" name="TextBox 1">
            <a:extLst>
              <a:ext uri="{FF2B5EF4-FFF2-40B4-BE49-F238E27FC236}">
                <a16:creationId xmlns:a16="http://schemas.microsoft.com/office/drawing/2014/main" id="{A52538F3-AE1E-4F80-A0E6-4B4FE1171F37}"/>
              </a:ext>
            </a:extLst>
          </p:cNvPr>
          <p:cNvSpPr txBox="1"/>
          <p:nvPr/>
        </p:nvSpPr>
        <p:spPr>
          <a:xfrm>
            <a:off x="409084" y="570910"/>
            <a:ext cx="5065645" cy="369332"/>
          </a:xfrm>
          <a:prstGeom prst="rect">
            <a:avLst/>
          </a:prstGeom>
          <a:solidFill>
            <a:srgbClr val="ED845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2364F"/>
                </a:solidFill>
                <a:effectLst/>
                <a:uLnTx/>
                <a:uFillTx/>
                <a:latin typeface="Arial Black" panose="020B0A04020102020204" pitchFamily="34" charset="0"/>
                <a:ea typeface="+mn-ea"/>
                <a:cs typeface="+mn-cs"/>
              </a:rPr>
              <a:t>Intensity of climate response(s)</a:t>
            </a:r>
          </a:p>
        </p:txBody>
      </p:sp>
      <p:pic>
        <p:nvPicPr>
          <p:cNvPr id="12" name="Picture 11">
            <a:extLst>
              <a:ext uri="{FF2B5EF4-FFF2-40B4-BE49-F238E27FC236}">
                <a16:creationId xmlns:a16="http://schemas.microsoft.com/office/drawing/2014/main" id="{BB730212-15F1-8147-A32A-81ED0E22CABE}"/>
              </a:ext>
            </a:extLst>
          </p:cNvPr>
          <p:cNvPicPr>
            <a:picLocks noChangeAspect="1"/>
          </p:cNvPicPr>
          <p:nvPr/>
        </p:nvPicPr>
        <p:blipFill rotWithShape="1">
          <a:blip r:embed="rId3"/>
          <a:srcRect t="9132" r="-258"/>
          <a:stretch/>
        </p:blipFill>
        <p:spPr>
          <a:xfrm>
            <a:off x="409084" y="992992"/>
            <a:ext cx="7872224" cy="5006199"/>
          </a:xfrm>
          <a:prstGeom prst="rect">
            <a:avLst/>
          </a:prstGeom>
        </p:spPr>
      </p:pic>
      <p:sp>
        <p:nvSpPr>
          <p:cNvPr id="3" name="TextBox 2">
            <a:extLst>
              <a:ext uri="{FF2B5EF4-FFF2-40B4-BE49-F238E27FC236}">
                <a16:creationId xmlns:a16="http://schemas.microsoft.com/office/drawing/2014/main" id="{6143D192-59E0-FACA-B21B-D251E55E2191}"/>
              </a:ext>
            </a:extLst>
          </p:cNvPr>
          <p:cNvSpPr txBox="1"/>
          <p:nvPr/>
        </p:nvSpPr>
        <p:spPr>
          <a:xfrm>
            <a:off x="8211127" y="940242"/>
            <a:ext cx="405476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Predicted </a:t>
            </a:r>
            <a:r>
              <a:rPr kumimoji="0" lang="en-GB" sz="1800" b="0" i="0" u="none" strike="noStrike" kern="1200" cap="none" spc="0" normalizeH="0" baseline="0" noProof="0" dirty="0">
                <a:ln>
                  <a:noFill/>
                </a:ln>
                <a:solidFill>
                  <a:srgbClr val="E97062"/>
                </a:solidFill>
                <a:effectLst/>
                <a:uLnTx/>
                <a:uFillTx/>
                <a:latin typeface="Arial Black" panose="020B0A04020102020204" pitchFamily="34" charset="0"/>
                <a:ea typeface="+mn-ea"/>
                <a:cs typeface="+mn-cs"/>
              </a:rPr>
              <a:t>intensity of climate mitigation (ICM)</a:t>
            </a:r>
            <a:r>
              <a:rPr kumimoji="0" lang="en-GB" sz="1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 conditional on risk/opportunity perception of transition to stricter climate standards and regulations in the next five years</a:t>
            </a:r>
          </a:p>
        </p:txBody>
      </p:sp>
      <p:sp>
        <p:nvSpPr>
          <p:cNvPr id="5" name="TextBox 4">
            <a:extLst>
              <a:ext uri="{FF2B5EF4-FFF2-40B4-BE49-F238E27FC236}">
                <a16:creationId xmlns:a16="http://schemas.microsoft.com/office/drawing/2014/main" id="{8F7F8B15-3DB1-0015-DD24-6E9226C62E6F}"/>
              </a:ext>
            </a:extLst>
          </p:cNvPr>
          <p:cNvSpPr txBox="1"/>
          <p:nvPr/>
        </p:nvSpPr>
        <p:spPr>
          <a:xfrm>
            <a:off x="8246318" y="4381196"/>
            <a:ext cx="401957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Calibri" panose="020F0502020204030204"/>
                <a:ea typeface="+mn-ea"/>
                <a:cs typeface="+mn-cs"/>
              </a:rPr>
              <a:t>Digitally more advanced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firms are more intensively engaged in </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climate mitigation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A19624-7881-2D26-9DD7-B021A24DB77B}"/>
              </a:ext>
            </a:extLst>
          </p:cNvPr>
          <p:cNvSpPr txBox="1"/>
          <p:nvPr/>
        </p:nvSpPr>
        <p:spPr>
          <a:xfrm>
            <a:off x="8246318" y="2694568"/>
            <a:ext cx="401957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70C0"/>
                </a:solidFill>
                <a:effectLst/>
                <a:uLnTx/>
                <a:uFillTx/>
                <a:latin typeface="Calibri" panose="020F0502020204030204"/>
                <a:ea typeface="+mn-ea"/>
                <a:cs typeface="+mn-cs"/>
              </a:rPr>
              <a:t>Perceptions of risk/opportunity play a moderating role</a:t>
            </a: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firms perceiving a risk/opportunity of green transition in the future are more intensively engaged with CM.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21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Results</a:t>
            </a:r>
          </a:p>
        </p:txBody>
      </p:sp>
      <p:sp>
        <p:nvSpPr>
          <p:cNvPr id="13" name="Rectangle 12">
            <a:extLst>
              <a:ext uri="{FF2B5EF4-FFF2-40B4-BE49-F238E27FC236}">
                <a16:creationId xmlns:a16="http://schemas.microsoft.com/office/drawing/2014/main" id="{B16EE7D0-7364-EDA4-8D53-F0CDD72BD15F}"/>
              </a:ext>
            </a:extLst>
          </p:cNvPr>
          <p:cNvSpPr/>
          <p:nvPr/>
        </p:nvSpPr>
        <p:spPr>
          <a:xfrm>
            <a:off x="406400" y="803564"/>
            <a:ext cx="11453090" cy="25492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Results are robust to other specifications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 address potential endogeneity issue, additional IV analysis was conducted.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instrument digital adopters’ categories by variables related to the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performance of digital infrastructure at NUTS2 level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fixed average download and upload speed, latency,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The results confirm positive relationship between the stage of digital advancement and ICA and ICM</a:t>
            </a:r>
            <a:r>
              <a:rPr kumimoji="0" lang="en-GB" sz="1800" b="0" i="0" u="none" strike="noStrike" kern="1200" cap="none" spc="0" normalizeH="0" baseline="0" noProof="0" dirty="0">
                <a:ln>
                  <a:noFill/>
                </a:ln>
                <a:solidFill>
                  <a:srgbClr val="5B9BD5"/>
                </a:solidFill>
                <a:effectLst/>
                <a:uLnTx/>
                <a:uFillTx/>
                <a:latin typeface="Calibri" panose="020F0502020204030204"/>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631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Results</a:t>
            </a:r>
          </a:p>
        </p:txBody>
      </p:sp>
      <p:sp>
        <p:nvSpPr>
          <p:cNvPr id="14" name="TextBox 13">
            <a:extLst>
              <a:ext uri="{FF2B5EF4-FFF2-40B4-BE49-F238E27FC236}">
                <a16:creationId xmlns:a16="http://schemas.microsoft.com/office/drawing/2014/main" id="{C26DCFE1-D4F9-2AC4-C4A5-80651909A3A0}"/>
              </a:ext>
            </a:extLst>
          </p:cNvPr>
          <p:cNvSpPr txBox="1"/>
          <p:nvPr/>
        </p:nvSpPr>
        <p:spPr>
          <a:xfrm>
            <a:off x="605527" y="2055560"/>
            <a:ext cx="535617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More advanced digital adopters are more intensively engaged in climate adaptation actions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across all sectors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i.e. effect is rather  homogeneous. </a:t>
            </a:r>
          </a:p>
        </p:txBody>
      </p:sp>
      <p:sp>
        <p:nvSpPr>
          <p:cNvPr id="15" name="TextBox 14">
            <a:extLst>
              <a:ext uri="{FF2B5EF4-FFF2-40B4-BE49-F238E27FC236}">
                <a16:creationId xmlns:a16="http://schemas.microsoft.com/office/drawing/2014/main" id="{51562FFD-83A4-BF27-E0AC-4FAB203FF89A}"/>
              </a:ext>
            </a:extLst>
          </p:cNvPr>
          <p:cNvSpPr txBox="1"/>
          <p:nvPr/>
        </p:nvSpPr>
        <p:spPr>
          <a:xfrm>
            <a:off x="533808" y="4266246"/>
            <a:ext cx="5737412" cy="203132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More advanced digital adopters are more intensively engaged in climate adaptation actions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across all firm sizes with some nuances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micro and small businesses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even a small improvement in digital passing from Digital laggards to 2</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3</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groups have much higher impact on ICA compared to medium and large businesses.  </a:t>
            </a:r>
          </a:p>
        </p:txBody>
      </p:sp>
      <p:sp>
        <p:nvSpPr>
          <p:cNvPr id="16" name="TextBox 15">
            <a:extLst>
              <a:ext uri="{FF2B5EF4-FFF2-40B4-BE49-F238E27FC236}">
                <a16:creationId xmlns:a16="http://schemas.microsoft.com/office/drawing/2014/main" id="{9076708F-9EEB-79A5-D1DE-38F91786A65F}"/>
              </a:ext>
            </a:extLst>
          </p:cNvPr>
          <p:cNvSpPr txBox="1"/>
          <p:nvPr/>
        </p:nvSpPr>
        <p:spPr>
          <a:xfrm>
            <a:off x="6345382" y="1969749"/>
            <a:ext cx="571778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Idem.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In Manufacturing and Services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there is an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increasing benefit of progressing on digital ladder</a:t>
            </a:r>
            <a:r>
              <a:rPr kumimoji="0" lang="en-GB" sz="1800" b="0" i="0" u="none" strike="noStrike" kern="1200" cap="none" spc="0" normalizeH="0" baseline="0" noProof="0" dirty="0">
                <a:ln>
                  <a:noFill/>
                </a:ln>
                <a:solidFill>
                  <a:srgbClr val="5B9BD5"/>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ICM, which cannot be observed in Construction and Infrastructure where first stepping from laggards to digital late majority has already substantial benefits. </a:t>
            </a:r>
          </a:p>
        </p:txBody>
      </p:sp>
      <p:sp>
        <p:nvSpPr>
          <p:cNvPr id="17" name="TextBox 16">
            <a:extLst>
              <a:ext uri="{FF2B5EF4-FFF2-40B4-BE49-F238E27FC236}">
                <a16:creationId xmlns:a16="http://schemas.microsoft.com/office/drawing/2014/main" id="{8C0D7B00-B0D8-3206-68D6-A08D6CD50D89}"/>
              </a:ext>
            </a:extLst>
          </p:cNvPr>
          <p:cNvSpPr txBox="1"/>
          <p:nvPr/>
        </p:nvSpPr>
        <p:spPr>
          <a:xfrm>
            <a:off x="6430253" y="4199668"/>
            <a:ext cx="55611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Idem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192BF01-851C-65AE-DAE7-3E4D9D654794}"/>
              </a:ext>
            </a:extLst>
          </p:cNvPr>
          <p:cNvSpPr/>
          <p:nvPr/>
        </p:nvSpPr>
        <p:spPr>
          <a:xfrm>
            <a:off x="605527" y="887648"/>
            <a:ext cx="5356172" cy="458248"/>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Intensity of Climate Adaptation (ICA)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ACB0D3D-E156-D4AD-AB4C-7279A79F8942}"/>
              </a:ext>
            </a:extLst>
          </p:cNvPr>
          <p:cNvSpPr/>
          <p:nvPr/>
        </p:nvSpPr>
        <p:spPr>
          <a:xfrm>
            <a:off x="6293155" y="881582"/>
            <a:ext cx="5791946" cy="458248"/>
          </a:xfrm>
          <a:prstGeom prst="rect">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Intensity of climate Mitigation (ICM)</a:t>
            </a:r>
          </a:p>
        </p:txBody>
      </p:sp>
      <p:sp>
        <p:nvSpPr>
          <p:cNvPr id="20" name="TextBox 19">
            <a:extLst>
              <a:ext uri="{FF2B5EF4-FFF2-40B4-BE49-F238E27FC236}">
                <a16:creationId xmlns:a16="http://schemas.microsoft.com/office/drawing/2014/main" id="{26589FD2-1722-A8A3-D626-FD733EBC75CA}"/>
              </a:ext>
            </a:extLst>
          </p:cNvPr>
          <p:cNvSpPr txBox="1"/>
          <p:nvPr/>
        </p:nvSpPr>
        <p:spPr>
          <a:xfrm>
            <a:off x="627462" y="1678822"/>
            <a:ext cx="11457639" cy="369332"/>
          </a:xfrm>
          <a:prstGeom prst="rect">
            <a:avLst/>
          </a:prstGeom>
          <a:solidFill>
            <a:srgbClr val="12364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Sector</a:t>
            </a:r>
          </a:p>
        </p:txBody>
      </p:sp>
      <p:sp>
        <p:nvSpPr>
          <p:cNvPr id="21" name="TextBox 20">
            <a:extLst>
              <a:ext uri="{FF2B5EF4-FFF2-40B4-BE49-F238E27FC236}">
                <a16:creationId xmlns:a16="http://schemas.microsoft.com/office/drawing/2014/main" id="{D0200ED9-E1B3-CE70-4298-E3633753B193}"/>
              </a:ext>
            </a:extLst>
          </p:cNvPr>
          <p:cNvSpPr txBox="1"/>
          <p:nvPr/>
        </p:nvSpPr>
        <p:spPr>
          <a:xfrm>
            <a:off x="605527" y="3830336"/>
            <a:ext cx="11457638" cy="369332"/>
          </a:xfrm>
          <a:prstGeom prst="rect">
            <a:avLst/>
          </a:prstGeom>
          <a:solidFill>
            <a:srgbClr val="E9706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2060"/>
                </a:solidFill>
                <a:effectLst/>
                <a:uLnTx/>
                <a:uFillTx/>
                <a:latin typeface="Calibri" panose="020F0502020204030204"/>
                <a:ea typeface="+mn-ea"/>
                <a:cs typeface="+mn-cs"/>
              </a:rPr>
              <a:t>Size</a:t>
            </a:r>
          </a:p>
        </p:txBody>
      </p:sp>
    </p:spTree>
    <p:extLst>
      <p:ext uri="{BB962C8B-B14F-4D97-AF65-F5344CB8AC3E}">
        <p14:creationId xmlns:p14="http://schemas.microsoft.com/office/powerpoint/2010/main" val="16953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sp>
        <p:nvSpPr>
          <p:cNvPr id="52" name="TextBox 51">
            <a:extLst>
              <a:ext uri="{FF2B5EF4-FFF2-40B4-BE49-F238E27FC236}">
                <a16:creationId xmlns:a16="http://schemas.microsoft.com/office/drawing/2014/main" id="{9B8B6443-BA8A-FDAC-1793-4B30DFC6B60F}"/>
              </a:ext>
            </a:extLst>
          </p:cNvPr>
          <p:cNvSpPr txBox="1"/>
          <p:nvPr/>
        </p:nvSpPr>
        <p:spPr>
          <a:xfrm>
            <a:off x="327170" y="166332"/>
            <a:ext cx="75681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Concluding remarks</a:t>
            </a:r>
          </a:p>
        </p:txBody>
      </p:sp>
      <p:sp>
        <p:nvSpPr>
          <p:cNvPr id="2" name="TextBox 1">
            <a:extLst>
              <a:ext uri="{FF2B5EF4-FFF2-40B4-BE49-F238E27FC236}">
                <a16:creationId xmlns:a16="http://schemas.microsoft.com/office/drawing/2014/main" id="{9182DC2B-B955-DD62-A142-60E196AEC09E}"/>
              </a:ext>
            </a:extLst>
          </p:cNvPr>
          <p:cNvSpPr txBox="1"/>
          <p:nvPr/>
        </p:nvSpPr>
        <p:spPr>
          <a:xfrm>
            <a:off x="2290619" y="956935"/>
            <a:ext cx="8414327" cy="618630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Robust evidence of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Twin digital and green transition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firm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Low uptake of adaptation measures – low resilience?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despite private benefits of climate adaptation (business continuity and resilience), the rate of uptake of CA measures is very small.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Double importance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role of digital in: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Ability to recognise the need/opportunity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develop climate response(s) leading to a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climate response strategy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Ability to act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on this choice by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intensifying engagement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Not a substitution: </a:t>
            </a:r>
            <a:r>
              <a:rPr kumimoji="0" lang="en-GB" sz="1800" b="0" i="0" u="none" strike="noStrike" kern="1200" cap="none" spc="0" normalizeH="0" baseline="0" noProof="0" dirty="0">
                <a:ln>
                  <a:noFill/>
                </a:ln>
                <a:solidFill>
                  <a:srgbClr val="12364F"/>
                </a:solidFill>
                <a:effectLst/>
                <a:uLnTx/>
                <a:uFillTx/>
                <a:latin typeface="Calibri" panose="020F0502020204030204"/>
                <a:ea typeface="+mn-ea"/>
                <a:cs typeface="+mn-cs"/>
              </a:rPr>
              <a:t>digitally enabled businesses choose to do both Adaptation and Mitigation in response to climate change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Shaped by perceptions: 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 relationship between digital and CA and CM is also shaped by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perceived business exposure and vulnerability to climate change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perception of risk/opportunity associated with transition to stricter climate standards and regulations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146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4257195"/>
          </a:xfrm>
        </p:spPr>
        <p:txBody>
          <a:bodyPr vert="horz" lIns="91440" tIns="45720" rIns="91440" bIns="45720" rtlCol="0">
            <a:normAutofit/>
          </a:bodyPr>
          <a:lstStyle/>
          <a:p>
            <a:pPr marL="0" indent="0">
              <a:buNone/>
            </a:pPr>
            <a:r>
              <a:rPr lang="en-US" sz="2000" b="1" dirty="0"/>
              <a:t>Increase the adoption of digital technologies</a:t>
            </a:r>
          </a:p>
          <a:p>
            <a:pPr marL="0" indent="0">
              <a:buNone/>
            </a:pPr>
            <a:r>
              <a:rPr lang="en-US" sz="2000" b="1" dirty="0"/>
              <a:t>…by increasing digital literacy and awareness</a:t>
            </a:r>
            <a:endParaRPr lang="en-GB" sz="2000" dirty="0"/>
          </a:p>
          <a:p>
            <a:pPr marL="0" indent="0">
              <a:buNone/>
            </a:pPr>
            <a:r>
              <a:rPr lang="en-GB" sz="1800" dirty="0"/>
              <a:t>“We need more UK businesses to adopt digital technologies that can in turn improve their productivity. ERC research has shown that digital adoption is important for improving productivity in small firms. Targeted support programmes and peer networking have been shown to be helpful in raising the confidence of business leaders in terms of technology adoption. However, digital readiness is key to adoption, and creating more ‘digitally ready’ firms should be a policy focus. There are potential productivity benefits in targeting those firms that do not currently recognise the benefits of digital transformation for their businesses.”</a:t>
            </a:r>
          </a:p>
          <a:p>
            <a:pPr marL="0" indent="0">
              <a:buNone/>
            </a:pPr>
            <a:endParaRPr lang="en-US" sz="2000" b="1" dirty="0"/>
          </a:p>
        </p:txBody>
      </p:sp>
    </p:spTree>
    <p:extLst>
      <p:ext uri="{BB962C8B-B14F-4D97-AF65-F5344CB8AC3E}">
        <p14:creationId xmlns:p14="http://schemas.microsoft.com/office/powerpoint/2010/main" val="2304748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4257195"/>
          </a:xfrm>
        </p:spPr>
        <p:txBody>
          <a:bodyPr vert="horz" lIns="91440" tIns="45720" rIns="91440" bIns="45720" rtlCol="0">
            <a:normAutofit fontScale="85000" lnSpcReduction="20000"/>
          </a:bodyPr>
          <a:lstStyle/>
          <a:p>
            <a:pPr marL="0" indent="0">
              <a:buNone/>
            </a:pPr>
            <a:r>
              <a:rPr lang="en-US" sz="2400" b="1" dirty="0"/>
              <a:t>Improve the provision of quality, actionable information on net zero</a:t>
            </a:r>
          </a:p>
          <a:p>
            <a:pPr marL="0" indent="0">
              <a:buNone/>
            </a:pPr>
            <a:r>
              <a:rPr lang="en-US" sz="2400" b="1" dirty="0"/>
              <a:t>…and develop agreed standards for measuring environmental impact</a:t>
            </a:r>
          </a:p>
          <a:p>
            <a:pPr marL="0" indent="0">
              <a:buNone/>
            </a:pPr>
            <a:endParaRPr lang="en-GB" sz="2100" dirty="0"/>
          </a:p>
          <a:p>
            <a:pPr marL="0" indent="0">
              <a:buNone/>
            </a:pPr>
            <a:r>
              <a:rPr lang="en-GB" sz="2100" dirty="0"/>
              <a:t>“The UK’s small businesses urgently need access to information and advice to help them adopt net zero practices and measure their effectiveness. Small and medium sized businesses are estimated to account for around half of all UK business emissions, and as such they will play a crucial part in the net zero transition. ERC research has shown, however, that there is much room for improvement when it comes to the adoption of net zero practices in small firms in the UK, especially amongst the smallest firms. The evidence shows that the problem with adoption is not around intentions when it comes to sustainability – but more around </a:t>
            </a:r>
            <a:r>
              <a:rPr lang="en-GB" sz="2100" dirty="0">
                <a:solidFill>
                  <a:schemeClr val="accent5"/>
                </a:solidFill>
              </a:rPr>
              <a:t>bandwidth,</a:t>
            </a:r>
            <a:r>
              <a:rPr lang="en-GB" sz="2100" dirty="0"/>
              <a:t> </a:t>
            </a:r>
            <a:r>
              <a:rPr lang="en-GB" sz="2100" dirty="0">
                <a:solidFill>
                  <a:schemeClr val="accent5"/>
                </a:solidFill>
              </a:rPr>
              <a:t>prioritisation and capability</a:t>
            </a:r>
            <a:r>
              <a:rPr lang="en-GB" sz="2100" dirty="0"/>
              <a:t>. At present the net zero support landscape is fragmented, with only a small minority of firms receiving support. Access to </a:t>
            </a:r>
            <a:r>
              <a:rPr lang="en-GB" sz="2100" dirty="0">
                <a:solidFill>
                  <a:schemeClr val="accent5"/>
                </a:solidFill>
              </a:rPr>
              <a:t>trusted and actionable information </a:t>
            </a:r>
            <a:r>
              <a:rPr lang="en-GB" sz="2100" dirty="0"/>
              <a:t>is vital in supporting firms to implement sustainability practices, with government, professional and industry associations all playing potentially important roles. There are also potential advantages in designing future policy support that grasps the </a:t>
            </a:r>
            <a:r>
              <a:rPr lang="en-GB" sz="2100" dirty="0">
                <a:solidFill>
                  <a:schemeClr val="accent5"/>
                </a:solidFill>
              </a:rPr>
              <a:t>complementary benefits of net zero and digital adoption</a:t>
            </a:r>
            <a:r>
              <a:rPr lang="en-GB" sz="2100" dirty="0"/>
              <a:t>.”</a:t>
            </a:r>
            <a:br>
              <a:rPr lang="en-GB" sz="2100" dirty="0"/>
            </a:br>
            <a:endParaRPr lang="en-US" sz="2100" b="1" dirty="0"/>
          </a:p>
        </p:txBody>
      </p:sp>
    </p:spTree>
    <p:extLst>
      <p:ext uri="{BB962C8B-B14F-4D97-AF65-F5344CB8AC3E}">
        <p14:creationId xmlns:p14="http://schemas.microsoft.com/office/powerpoint/2010/main" val="192708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B69B-871B-00AA-6438-9A306A1069A7}"/>
              </a:ext>
            </a:extLst>
          </p:cNvPr>
          <p:cNvSpPr>
            <a:spLocks noGrp="1"/>
          </p:cNvSpPr>
          <p:nvPr>
            <p:ph type="title"/>
          </p:nvPr>
        </p:nvSpPr>
        <p:spPr/>
        <p:txBody>
          <a:bodyPr>
            <a:noAutofit/>
          </a:bodyPr>
          <a:lstStyle/>
          <a:p>
            <a:r>
              <a:rPr lang="en-GB" sz="3200" b="1" dirty="0"/>
              <a:t>Business Dynamism in the UK</a:t>
            </a:r>
          </a:p>
        </p:txBody>
      </p:sp>
      <p:pic>
        <p:nvPicPr>
          <p:cNvPr id="5" name="Content Placeholder 4">
            <a:extLst>
              <a:ext uri="{FF2B5EF4-FFF2-40B4-BE49-F238E27FC236}">
                <a16:creationId xmlns:a16="http://schemas.microsoft.com/office/drawing/2014/main" id="{18D4FBEF-EA9F-A5C4-2D76-67921FCE8E39}"/>
              </a:ext>
            </a:extLst>
          </p:cNvPr>
          <p:cNvPicPr>
            <a:picLocks noGrp="1" noChangeAspect="1"/>
          </p:cNvPicPr>
          <p:nvPr>
            <p:ph idx="1"/>
          </p:nvPr>
        </p:nvPicPr>
        <p:blipFill>
          <a:blip r:embed="rId2"/>
          <a:stretch>
            <a:fillRect/>
          </a:stretch>
        </p:blipFill>
        <p:spPr>
          <a:xfrm>
            <a:off x="2567608" y="3362101"/>
            <a:ext cx="6840760" cy="3087037"/>
          </a:xfrm>
          <a:prstGeom prst="rect">
            <a:avLst/>
          </a:prstGeom>
        </p:spPr>
      </p:pic>
      <p:sp>
        <p:nvSpPr>
          <p:cNvPr id="6" name="Text Placeholder 5">
            <a:extLst>
              <a:ext uri="{FF2B5EF4-FFF2-40B4-BE49-F238E27FC236}">
                <a16:creationId xmlns:a16="http://schemas.microsoft.com/office/drawing/2014/main" id="{2A15B730-56AD-3BE5-683F-F9670A61E2C5}"/>
              </a:ext>
            </a:extLst>
          </p:cNvPr>
          <p:cNvSpPr>
            <a:spLocks noGrp="1"/>
          </p:cNvSpPr>
          <p:nvPr>
            <p:ph type="body" sz="half" idx="4294967295"/>
          </p:nvPr>
        </p:nvSpPr>
        <p:spPr>
          <a:xfrm>
            <a:off x="2063552" y="1408093"/>
            <a:ext cx="7848872" cy="2020907"/>
          </a:xfrm>
        </p:spPr>
        <p:txBody>
          <a:bodyPr>
            <a:normAutofit fontScale="70000" lnSpcReduction="20000"/>
          </a:bodyPr>
          <a:lstStyle/>
          <a:p>
            <a:pPr>
              <a:defRPr/>
            </a:pPr>
            <a:r>
              <a:rPr lang="en-GB" sz="2600" dirty="0">
                <a:solidFill>
                  <a:prstClr val="black"/>
                </a:solidFill>
                <a:latin typeface="Calibri"/>
              </a:rPr>
              <a:t>Business Dynamism in long-term decline since 1998 - Job Allocation Rate (JAR) falling from 35% in 1998 to 22% in 2022</a:t>
            </a:r>
          </a:p>
          <a:p>
            <a:pPr>
              <a:defRPr/>
            </a:pPr>
            <a:endParaRPr lang="en-GB" sz="2600" dirty="0">
              <a:solidFill>
                <a:prstClr val="black"/>
              </a:solidFill>
              <a:latin typeface="Calibri"/>
            </a:endParaRPr>
          </a:p>
          <a:p>
            <a:pPr>
              <a:defRPr/>
            </a:pPr>
            <a:r>
              <a:rPr lang="en-GB" sz="2600" dirty="0">
                <a:solidFill>
                  <a:prstClr val="black"/>
                </a:solidFill>
                <a:latin typeface="Calibri"/>
              </a:rPr>
              <a:t>400,000 more established SMEs (3 years +) since 2010 but proportion registering growth in employment falling from 20% to 13%</a:t>
            </a:r>
          </a:p>
          <a:p>
            <a:pPr>
              <a:defRPr/>
            </a:pPr>
            <a:endParaRPr lang="en-GB" sz="2600" dirty="0">
              <a:solidFill>
                <a:prstClr val="black"/>
              </a:solidFill>
              <a:latin typeface="Calibri"/>
            </a:endParaRPr>
          </a:p>
          <a:p>
            <a:pPr>
              <a:defRPr/>
            </a:pPr>
            <a:r>
              <a:rPr lang="en-GB" sz="2600" dirty="0">
                <a:solidFill>
                  <a:prstClr val="black"/>
                </a:solidFill>
                <a:latin typeface="Calibri"/>
              </a:rPr>
              <a:t>…. and yet, business support in England currently in a state of transition. </a:t>
            </a:r>
          </a:p>
          <a:p>
            <a:endParaRPr lang="en-GB" dirty="0"/>
          </a:p>
        </p:txBody>
      </p:sp>
    </p:spTree>
    <p:extLst>
      <p:ext uri="{BB962C8B-B14F-4D97-AF65-F5344CB8AC3E}">
        <p14:creationId xmlns:p14="http://schemas.microsoft.com/office/powerpoint/2010/main" val="4067481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79566" y="1609590"/>
            <a:ext cx="9331931" cy="2677656"/>
          </a:xfrm>
          <a:prstGeom prst="rect">
            <a:avLst/>
          </a:prstGeom>
          <a:noFill/>
        </p:spPr>
        <p:txBody>
          <a:bodyPr wrap="square" rtlCol="0">
            <a:spAutoFit/>
          </a:bodyPr>
          <a:lstStyle/>
          <a:p>
            <a:pPr algn="ctr"/>
            <a:r>
              <a:rPr lang="en-GB" sz="4800" b="1" dirty="0">
                <a:solidFill>
                  <a:prstClr val="black"/>
                </a:solidFill>
                <a:latin typeface="Calibri"/>
              </a:rPr>
              <a:t>Rural SMEs, environmental action, and perceived opportunities</a:t>
            </a:r>
          </a:p>
          <a:p>
            <a:pPr algn="ctr"/>
            <a:endParaRPr lang="en-GB" sz="48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Kevin Mole </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spTree>
    <p:extLst>
      <p:ext uri="{BB962C8B-B14F-4D97-AF65-F5344CB8AC3E}">
        <p14:creationId xmlns:p14="http://schemas.microsoft.com/office/powerpoint/2010/main" val="2837043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67E4-1383-064E-9820-AFA982524C1B}"/>
              </a:ext>
            </a:extLst>
          </p:cNvPr>
          <p:cNvSpPr>
            <a:spLocks noGrp="1"/>
          </p:cNvSpPr>
          <p:nvPr>
            <p:ph type="title"/>
          </p:nvPr>
        </p:nvSpPr>
        <p:spPr/>
        <p:txBody>
          <a:bodyPr>
            <a:normAutofit fontScale="90000"/>
          </a:bodyPr>
          <a:lstStyle/>
          <a:p>
            <a:r>
              <a:rPr lang="en-GB" dirty="0"/>
              <a:t>Rural SMEs, Environmental Action, and Perceived </a:t>
            </a:r>
            <a:r>
              <a:rPr lang="en-GB"/>
              <a:t>Opportunities </a:t>
            </a:r>
            <a:endParaRPr lang="en-US" dirty="0"/>
          </a:p>
        </p:txBody>
      </p:sp>
      <p:sp>
        <p:nvSpPr>
          <p:cNvPr id="3" name="Text Placeholder 2">
            <a:extLst>
              <a:ext uri="{FF2B5EF4-FFF2-40B4-BE49-F238E27FC236}">
                <a16:creationId xmlns:a16="http://schemas.microsoft.com/office/drawing/2014/main" id="{32B1A51A-C327-DE45-B751-476D5D5231A9}"/>
              </a:ext>
            </a:extLst>
          </p:cNvPr>
          <p:cNvSpPr>
            <a:spLocks noGrp="1"/>
          </p:cNvSpPr>
          <p:nvPr>
            <p:ph type="body" sz="quarter" idx="10"/>
          </p:nvPr>
        </p:nvSpPr>
        <p:spPr/>
        <p:txBody>
          <a:bodyPr/>
          <a:lstStyle/>
          <a:p>
            <a:r>
              <a:rPr lang="en-GB" dirty="0"/>
              <a:t>State of Rural Enterprise Report nos. 2 &amp; 3</a:t>
            </a:r>
          </a:p>
          <a:p>
            <a:r>
              <a:rPr lang="en-GB" dirty="0"/>
              <a:t>Dr Kevin Mole with </a:t>
            </a:r>
            <a:r>
              <a:rPr lang="en-GB" dirty="0" err="1"/>
              <a:t>Serdal</a:t>
            </a:r>
            <a:r>
              <a:rPr lang="en-GB" dirty="0"/>
              <a:t> </a:t>
            </a:r>
            <a:r>
              <a:rPr lang="en-GB" dirty="0" err="1"/>
              <a:t>Ozusaglam</a:t>
            </a:r>
            <a:r>
              <a:rPr lang="en-GB" dirty="0"/>
              <a:t>, Stephen Roper and </a:t>
            </a:r>
            <a:r>
              <a:rPr lang="en-GB" dirty="0">
                <a:latin typeface="Segoe UI" panose="020B0502040204020203" pitchFamily="34" charset="0"/>
              </a:rPr>
              <a:t>Panagiotis Kyriakopoulos </a:t>
            </a:r>
            <a:endParaRPr lang="en-GB" dirty="0"/>
          </a:p>
        </p:txBody>
      </p:sp>
    </p:spTree>
    <p:extLst>
      <p:ext uri="{BB962C8B-B14F-4D97-AF65-F5344CB8AC3E}">
        <p14:creationId xmlns:p14="http://schemas.microsoft.com/office/powerpoint/2010/main" val="4178246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67E4-1383-064E-9820-AFA982524C1B}"/>
              </a:ext>
            </a:extLst>
          </p:cNvPr>
          <p:cNvSpPr>
            <a:spLocks noGrp="1"/>
          </p:cNvSpPr>
          <p:nvPr>
            <p:ph type="title"/>
          </p:nvPr>
        </p:nvSpPr>
        <p:spPr/>
        <p:txBody>
          <a:bodyPr>
            <a:normAutofit/>
          </a:bodyPr>
          <a:lstStyle/>
          <a:p>
            <a:r>
              <a:rPr lang="en-US" dirty="0"/>
              <a:t>Environment</a:t>
            </a:r>
            <a:br>
              <a:rPr lang="en-US" dirty="0"/>
            </a:br>
            <a:endParaRPr lang="en-US" dirty="0"/>
          </a:p>
        </p:txBody>
      </p:sp>
    </p:spTree>
    <p:extLst>
      <p:ext uri="{BB962C8B-B14F-4D97-AF65-F5344CB8AC3E}">
        <p14:creationId xmlns:p14="http://schemas.microsoft.com/office/powerpoint/2010/main" val="879080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20C-4B4A-8047-BF27-EECA23442CD7}"/>
              </a:ext>
            </a:extLst>
          </p:cNvPr>
          <p:cNvSpPr>
            <a:spLocks noGrp="1"/>
          </p:cNvSpPr>
          <p:nvPr>
            <p:ph type="title"/>
          </p:nvPr>
        </p:nvSpPr>
        <p:spPr/>
        <p:txBody>
          <a:bodyPr/>
          <a:lstStyle/>
          <a:p>
            <a:r>
              <a:rPr lang="en-GB" b="0" dirty="0"/>
              <a:t>Introduction </a:t>
            </a:r>
            <a:endParaRPr lang="en-US" dirty="0"/>
          </a:p>
        </p:txBody>
      </p:sp>
      <p:sp>
        <p:nvSpPr>
          <p:cNvPr id="3" name="Content Placeholder 2">
            <a:extLst>
              <a:ext uri="{FF2B5EF4-FFF2-40B4-BE49-F238E27FC236}">
                <a16:creationId xmlns:a16="http://schemas.microsoft.com/office/drawing/2014/main" id="{5BE662E9-7489-3148-8B00-629C4DFAED0A}"/>
              </a:ext>
            </a:extLst>
          </p:cNvPr>
          <p:cNvSpPr>
            <a:spLocks noGrp="1"/>
          </p:cNvSpPr>
          <p:nvPr>
            <p:ph sz="half" idx="1"/>
          </p:nvPr>
        </p:nvSpPr>
        <p:spPr>
          <a:xfrm>
            <a:off x="838200" y="2154398"/>
            <a:ext cx="10515600" cy="4078731"/>
          </a:xfrm>
        </p:spPr>
        <p:txBody>
          <a:bodyPr/>
          <a:lstStyle/>
          <a:p>
            <a:pPr algn="just">
              <a:lnSpc>
                <a:spcPct val="115000"/>
              </a:lnSpc>
              <a:spcAft>
                <a:spcPts val="800"/>
              </a:spcAft>
            </a:pPr>
            <a:r>
              <a:rPr lang="en-GB" sz="2000" dirty="0">
                <a:effectLst/>
                <a:latin typeface="Derailed" panose="020B0503030101060003" pitchFamily="34" charset="77"/>
                <a:ea typeface="Calibri" panose="020F0502020204030204" pitchFamily="34" charset="0"/>
                <a:cs typeface="Times New Roman" panose="02020603050405020304" pitchFamily="18" charset="0"/>
              </a:rPr>
              <a:t>Previous NICRE research </a:t>
            </a:r>
            <a:r>
              <a:rPr lang="en-GB" sz="2000" dirty="0">
                <a:ea typeface="Calibri" panose="020F0502020204030204" pitchFamily="34" charset="0"/>
                <a:cs typeface="Times New Roman" panose="02020603050405020304" pitchFamily="18" charset="0"/>
              </a:rPr>
              <a:t>highlights </a:t>
            </a:r>
            <a:r>
              <a:rPr lang="en-GB" sz="2000" dirty="0">
                <a:effectLst/>
                <a:latin typeface="Derailed" panose="020B0503030101060003" pitchFamily="34" charset="77"/>
                <a:ea typeface="Calibri" panose="020F0502020204030204" pitchFamily="34" charset="0"/>
                <a:cs typeface="Times New Roman" panose="02020603050405020304" pitchFamily="18" charset="0"/>
              </a:rPr>
              <a:t>rural firms more likely (45%) than urban firms (37%) to take the environment into account when making decisions (Wishart et al. 2021)</a:t>
            </a:r>
          </a:p>
          <a:p>
            <a:pPr algn="just">
              <a:lnSpc>
                <a:spcPct val="115000"/>
              </a:lnSpc>
              <a:spcAft>
                <a:spcPts val="800"/>
              </a:spcAft>
            </a:pPr>
            <a:r>
              <a:rPr lang="en-GB" sz="2000" dirty="0">
                <a:ea typeface="Calibri" panose="020F0502020204030204" pitchFamily="34" charset="0"/>
                <a:cs typeface="Times New Roman" panose="02020603050405020304" pitchFamily="18" charset="0"/>
              </a:rPr>
              <a:t>B</a:t>
            </a:r>
            <a:r>
              <a:rPr lang="en-GB" sz="2000" dirty="0">
                <a:effectLst/>
                <a:latin typeface="Derailed" panose="020B0503030101060003" pitchFamily="34" charset="77"/>
                <a:ea typeface="Calibri" panose="020F0502020204030204" pitchFamily="34" charset="0"/>
                <a:cs typeface="Times New Roman" panose="02020603050405020304" pitchFamily="18" charset="0"/>
              </a:rPr>
              <a:t>usinesses are on a journey in terms of their environmental practices </a:t>
            </a:r>
          </a:p>
          <a:p>
            <a:pPr algn="just">
              <a:lnSpc>
                <a:spcPct val="115000"/>
              </a:lnSpc>
              <a:spcAft>
                <a:spcPts val="800"/>
              </a:spcAft>
            </a:pPr>
            <a:r>
              <a:rPr lang="en-GB" sz="2000" dirty="0">
                <a:effectLst/>
                <a:latin typeface="Derailed" panose="020B0503030101060003" pitchFamily="34" charset="77"/>
                <a:ea typeface="Calibri" panose="020F0502020204030204" pitchFamily="34" charset="0"/>
                <a:cs typeface="Times New Roman" panose="02020603050405020304" pitchFamily="18" charset="0"/>
              </a:rPr>
              <a:t>Much of the support for Net Zero does not consider rural aspects</a:t>
            </a:r>
          </a:p>
          <a:p>
            <a:pPr algn="just">
              <a:lnSpc>
                <a:spcPct val="115000"/>
              </a:lnSpc>
              <a:spcAft>
                <a:spcPts val="800"/>
              </a:spcAft>
            </a:pPr>
            <a:r>
              <a:rPr lang="en-GB" sz="2000" dirty="0">
                <a:ea typeface="Calibri" panose="020F0502020204030204" pitchFamily="34" charset="0"/>
                <a:cs typeface="Times New Roman" panose="02020603050405020304" pitchFamily="18" charset="0"/>
              </a:rPr>
              <a:t>D</a:t>
            </a:r>
            <a:r>
              <a:rPr lang="en-GB" sz="2000" dirty="0">
                <a:effectLst/>
                <a:latin typeface="Derailed" panose="020B0503030101060003" pitchFamily="34" charset="77"/>
                <a:ea typeface="Calibri" panose="020F0502020204030204" pitchFamily="34" charset="0"/>
                <a:cs typeface="Times New Roman" panose="02020603050405020304" pitchFamily="18" charset="0"/>
              </a:rPr>
              <a:t>rivers of environmental action include consumer pressure, competition, stakeholder perspectives (</a:t>
            </a:r>
            <a:r>
              <a:rPr lang="en-GB" sz="2000" dirty="0" err="1">
                <a:effectLst/>
                <a:latin typeface="Derailed" panose="020B0503030101060003" pitchFamily="34" charset="77"/>
                <a:ea typeface="Calibri" panose="020F0502020204030204" pitchFamily="34" charset="0"/>
                <a:cs typeface="Times New Roman" panose="02020603050405020304" pitchFamily="18" charset="0"/>
              </a:rPr>
              <a:t>e.g</a:t>
            </a:r>
            <a:r>
              <a:rPr lang="en-GB" sz="2000" dirty="0">
                <a:effectLst/>
                <a:latin typeface="Derailed" panose="020B0503030101060003" pitchFamily="34" charset="77"/>
                <a:ea typeface="Calibri" panose="020F0502020204030204" pitchFamily="34" charset="0"/>
                <a:cs typeface="Times New Roman" panose="02020603050405020304" pitchFamily="18" charset="0"/>
              </a:rPr>
              <a:t> attitude of senior managers), external pressures and legislation</a:t>
            </a:r>
          </a:p>
          <a:p>
            <a:pPr algn="just">
              <a:lnSpc>
                <a:spcPct val="115000"/>
              </a:lnSpc>
              <a:spcAft>
                <a:spcPts val="800"/>
              </a:spcAft>
            </a:pPr>
            <a:r>
              <a:rPr lang="en-GB" sz="2000" dirty="0">
                <a:effectLst/>
                <a:latin typeface="Derailed" panose="020B0503030101060003" pitchFamily="34" charset="77"/>
                <a:ea typeface="Calibri" panose="020F0502020204030204" pitchFamily="34" charset="0"/>
                <a:cs typeface="Times New Roman" panose="02020603050405020304" pitchFamily="18" charset="0"/>
              </a:rPr>
              <a:t>Barriers include cost pressures, lack of knowledge and, in rural areas, transport costs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775CF25-6540-D762-9CCE-85CD5449D7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1024423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3C55-BFAF-AE83-E539-113B871235D1}"/>
              </a:ext>
            </a:extLst>
          </p:cNvPr>
          <p:cNvSpPr>
            <a:spLocks noGrp="1"/>
          </p:cNvSpPr>
          <p:nvPr>
            <p:ph type="title"/>
          </p:nvPr>
        </p:nvSpPr>
        <p:spPr/>
        <p:txBody>
          <a:bodyPr/>
          <a:lstStyle/>
          <a:p>
            <a:r>
              <a:rPr lang="en-GB" dirty="0"/>
              <a:t>Including the environment in decision-making </a:t>
            </a:r>
          </a:p>
        </p:txBody>
      </p:sp>
      <p:sp>
        <p:nvSpPr>
          <p:cNvPr id="4" name="Content Placeholder 3">
            <a:extLst>
              <a:ext uri="{FF2B5EF4-FFF2-40B4-BE49-F238E27FC236}">
                <a16:creationId xmlns:a16="http://schemas.microsoft.com/office/drawing/2014/main" id="{67F723BC-08BB-EE7D-D918-E14DB64F4498}"/>
              </a:ext>
            </a:extLst>
          </p:cNvPr>
          <p:cNvSpPr>
            <a:spLocks noGrp="1"/>
          </p:cNvSpPr>
          <p:nvPr>
            <p:ph sz="half" idx="2"/>
          </p:nvPr>
        </p:nvSpPr>
        <p:spPr>
          <a:xfrm>
            <a:off x="7315200" y="1926337"/>
            <a:ext cx="4038600" cy="4125142"/>
          </a:xfrm>
        </p:spPr>
        <p:txBody>
          <a:bodyPr/>
          <a:lstStyle/>
          <a:p>
            <a:r>
              <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rPr>
              <a:t>41% of rural businesses always consider </a:t>
            </a:r>
            <a:r>
              <a:rPr lang="en-GB" sz="2000" dirty="0">
                <a:solidFill>
                  <a:srgbClr val="000000"/>
                </a:solidFill>
                <a:ea typeface="Calibri" panose="020F0502020204030204" pitchFamily="34" charset="0"/>
                <a:cs typeface="Times New Roman" panose="02020603050405020304" pitchFamily="18" charset="0"/>
              </a:rPr>
              <a:t>the </a:t>
            </a:r>
            <a:r>
              <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rPr>
              <a:t>environmental impact, compared to 37% of urban businesses. </a:t>
            </a:r>
          </a:p>
          <a:p>
            <a:r>
              <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rPr>
              <a:t>45% of rural businesses sometimes consider it</a:t>
            </a:r>
            <a:r>
              <a:rPr lang="en-GB" sz="2000" dirty="0">
                <a:solidFill>
                  <a:srgbClr val="000000"/>
                </a:solidFill>
                <a:ea typeface="Calibri" panose="020F0502020204030204" pitchFamily="34" charset="0"/>
                <a:cs typeface="Times New Roman" panose="02020603050405020304" pitchFamily="18" charset="0"/>
              </a:rPr>
              <a:t> (</a:t>
            </a:r>
            <a:r>
              <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rPr>
              <a:t>42% urban). </a:t>
            </a:r>
          </a:p>
          <a:p>
            <a:r>
              <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rPr>
              <a:t>14% of rural businesses never consider the environmental impact</a:t>
            </a:r>
            <a:r>
              <a:rPr lang="en-GB" sz="2000" dirty="0">
                <a:solidFill>
                  <a:srgbClr val="000000"/>
                </a:solidFill>
                <a:ea typeface="Calibri" panose="020F0502020204030204" pitchFamily="34" charset="0"/>
                <a:cs typeface="Times New Roman" panose="02020603050405020304" pitchFamily="18" charset="0"/>
              </a:rPr>
              <a:t> (</a:t>
            </a:r>
            <a:r>
              <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rPr>
              <a:t>21% urban).</a:t>
            </a:r>
          </a:p>
          <a:p>
            <a:pPr marL="0" indent="0">
              <a:buNone/>
            </a:pPr>
            <a:endParaRPr lang="en-GB" sz="2000" dirty="0">
              <a:solidFill>
                <a:srgbClr val="000000"/>
              </a:solidFill>
              <a:effectLst/>
              <a:latin typeface="Derailed" panose="020B0503030101060003" pitchFamily="34" charset="77"/>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D92B4D2A-B6E4-0252-0401-1BC4DEED527A}"/>
              </a:ext>
            </a:extLst>
          </p:cNvPr>
          <p:cNvGraphicFramePr/>
          <p:nvPr/>
        </p:nvGraphicFramePr>
        <p:xfrm>
          <a:off x="731520" y="1926336"/>
          <a:ext cx="6437376" cy="46092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99D33536-3F2E-5852-E255-23ED8B6DF6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2468299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127B-2834-1F0E-C5F8-1660631D8AB6}"/>
              </a:ext>
            </a:extLst>
          </p:cNvPr>
          <p:cNvSpPr>
            <a:spLocks noGrp="1"/>
          </p:cNvSpPr>
          <p:nvPr>
            <p:ph type="title"/>
          </p:nvPr>
        </p:nvSpPr>
        <p:spPr/>
        <p:txBody>
          <a:bodyPr/>
          <a:lstStyle/>
          <a:p>
            <a:r>
              <a:rPr lang="en-GB" sz="2800" dirty="0"/>
              <a:t>Knowing where to find reliable information to help</a:t>
            </a:r>
            <a:br>
              <a:rPr lang="en-GB" sz="2800" dirty="0"/>
            </a:br>
            <a:endParaRPr lang="en-GB" sz="2800" dirty="0"/>
          </a:p>
        </p:txBody>
      </p:sp>
      <p:sp>
        <p:nvSpPr>
          <p:cNvPr id="4" name="Content Placeholder 3">
            <a:extLst>
              <a:ext uri="{FF2B5EF4-FFF2-40B4-BE49-F238E27FC236}">
                <a16:creationId xmlns:a16="http://schemas.microsoft.com/office/drawing/2014/main" id="{D1CA29EE-690E-4CF2-46E3-FB276C6D28E1}"/>
              </a:ext>
            </a:extLst>
          </p:cNvPr>
          <p:cNvSpPr>
            <a:spLocks noGrp="1"/>
          </p:cNvSpPr>
          <p:nvPr>
            <p:ph sz="half" idx="2"/>
          </p:nvPr>
        </p:nvSpPr>
        <p:spPr>
          <a:xfrm>
            <a:off x="7957752" y="1690688"/>
            <a:ext cx="3396048" cy="3933085"/>
          </a:xfrm>
        </p:spPr>
        <p:txBody>
          <a:bodyPr/>
          <a:lstStyle/>
          <a:p>
            <a:r>
              <a:rPr lang="en-GB" sz="2000" dirty="0">
                <a:effectLst/>
                <a:latin typeface="Derailed" panose="020B0503030101060003" pitchFamily="34" charset="77"/>
                <a:ea typeface="Calibri" panose="020F0502020204030204" pitchFamily="34" charset="0"/>
                <a:cs typeface="Times New Roman" panose="02020603050405020304" pitchFamily="18" charset="0"/>
              </a:rPr>
              <a:t>Rural firms (69%) more likely to know where to find help than urban firms (66%), but uneven:</a:t>
            </a:r>
          </a:p>
          <a:p>
            <a:r>
              <a:rPr lang="en-GB" sz="2000" dirty="0">
                <a:effectLst/>
                <a:latin typeface="Derailed" panose="020B0503030101060003" pitchFamily="34" charset="77"/>
                <a:ea typeface="Calibri" panose="020F0502020204030204" pitchFamily="34" charset="0"/>
                <a:cs typeface="Times New Roman" panose="02020603050405020304" pitchFamily="18" charset="0"/>
              </a:rPr>
              <a:t>South West rural firms more likely to know where to find reliable information than in North East and West Midlands. </a:t>
            </a:r>
          </a:p>
          <a:p>
            <a:r>
              <a:rPr lang="en-GB" sz="2000" dirty="0">
                <a:effectLst/>
                <a:latin typeface="Derailed" panose="020B0503030101060003" pitchFamily="34" charset="77"/>
                <a:ea typeface="Calibri" panose="020F0502020204030204" pitchFamily="34" charset="0"/>
                <a:cs typeface="Times New Roman" panose="02020603050405020304" pitchFamily="18" charset="0"/>
              </a:rPr>
              <a:t>North East rural firms less likely than urban firms to know where to find information, with reverse situation in South West and West Midlands. </a:t>
            </a:r>
            <a:endParaRPr lang="en-GB" sz="2000" dirty="0"/>
          </a:p>
        </p:txBody>
      </p:sp>
      <p:graphicFrame>
        <p:nvGraphicFramePr>
          <p:cNvPr id="6" name="Content Placeholder 5">
            <a:extLst>
              <a:ext uri="{FF2B5EF4-FFF2-40B4-BE49-F238E27FC236}">
                <a16:creationId xmlns:a16="http://schemas.microsoft.com/office/drawing/2014/main" id="{55C7695B-AA01-EAB0-9C36-861E3751F624}"/>
              </a:ext>
            </a:extLst>
          </p:cNvPr>
          <p:cNvGraphicFramePr>
            <a:graphicFrameLocks noGrp="1"/>
          </p:cNvGraphicFramePr>
          <p:nvPr>
            <p:ph sz="half" idx="1"/>
          </p:nvPr>
        </p:nvGraphicFramePr>
        <p:xfrm>
          <a:off x="838199" y="1825625"/>
          <a:ext cx="6563497" cy="423386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2CFEF00A-7E42-D098-B124-CCA1DF87F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4126303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426E-9F72-612F-0056-6FD5AA8FD972}"/>
              </a:ext>
            </a:extLst>
          </p:cNvPr>
          <p:cNvSpPr>
            <a:spLocks noGrp="1"/>
          </p:cNvSpPr>
          <p:nvPr>
            <p:ph type="title"/>
          </p:nvPr>
        </p:nvSpPr>
        <p:spPr>
          <a:xfrm>
            <a:off x="838200" y="809933"/>
            <a:ext cx="10515600" cy="618673"/>
          </a:xfrm>
        </p:spPr>
        <p:txBody>
          <a:bodyPr/>
          <a:lstStyle/>
          <a:p>
            <a:r>
              <a:rPr lang="en-GB" sz="2800" dirty="0"/>
              <a:t>Taking steps to reduce environmental impact</a:t>
            </a:r>
          </a:p>
        </p:txBody>
      </p:sp>
      <p:sp>
        <p:nvSpPr>
          <p:cNvPr id="4" name="Content Placeholder 3">
            <a:extLst>
              <a:ext uri="{FF2B5EF4-FFF2-40B4-BE49-F238E27FC236}">
                <a16:creationId xmlns:a16="http://schemas.microsoft.com/office/drawing/2014/main" id="{555771B2-4E8E-BB40-AF35-E346B31C8849}"/>
              </a:ext>
            </a:extLst>
          </p:cNvPr>
          <p:cNvSpPr>
            <a:spLocks noGrp="1"/>
          </p:cNvSpPr>
          <p:nvPr>
            <p:ph sz="half" idx="2"/>
          </p:nvPr>
        </p:nvSpPr>
        <p:spPr>
          <a:xfrm>
            <a:off x="8510015" y="1825625"/>
            <a:ext cx="3268127" cy="3913105"/>
          </a:xfrm>
        </p:spPr>
        <p:txBody>
          <a:bodyPr/>
          <a:lstStyle/>
          <a:p>
            <a:r>
              <a:rPr lang="en-GB" sz="2000" dirty="0">
                <a:effectLst/>
                <a:latin typeface="Derailed" panose="020B0503030101060003" pitchFamily="34" charset="77"/>
                <a:ea typeface="Calibri" panose="020F0502020204030204" pitchFamily="34" charset="0"/>
                <a:cs typeface="Times New Roman" panose="02020603050405020304" pitchFamily="18" charset="0"/>
              </a:rPr>
              <a:t>54% of businesses ‘take environmental action’.</a:t>
            </a:r>
          </a:p>
          <a:p>
            <a:r>
              <a:rPr lang="en-GB" sz="2000" dirty="0">
                <a:effectLst/>
                <a:latin typeface="Derailed" panose="020B0503030101060003" pitchFamily="34" charset="77"/>
                <a:ea typeface="Calibri" panose="020F0502020204030204" pitchFamily="34" charset="0"/>
                <a:cs typeface="Times New Roman" panose="02020603050405020304" pitchFamily="18" charset="0"/>
              </a:rPr>
              <a:t>More rural firms (57%) take action (53% in urban areas).</a:t>
            </a:r>
          </a:p>
          <a:p>
            <a:r>
              <a:rPr lang="en-GB" sz="2000" dirty="0">
                <a:effectLst/>
                <a:latin typeface="Derailed" panose="020B0503030101060003" pitchFamily="34" charset="77"/>
                <a:ea typeface="Calibri" panose="020F0502020204030204" pitchFamily="34" charset="0"/>
                <a:cs typeface="Times New Roman" panose="02020603050405020304" pitchFamily="18" charset="0"/>
              </a:rPr>
              <a:t>Driven by contrast between rural and urban enterprises in the West Midlands, where 55% of rural and 47% of urban businesses have taken action. </a:t>
            </a:r>
          </a:p>
        </p:txBody>
      </p:sp>
      <p:graphicFrame>
        <p:nvGraphicFramePr>
          <p:cNvPr id="6" name="Chart 5">
            <a:extLst>
              <a:ext uri="{FF2B5EF4-FFF2-40B4-BE49-F238E27FC236}">
                <a16:creationId xmlns:a16="http://schemas.microsoft.com/office/drawing/2014/main" id="{29CCBE70-BC30-0D9B-052A-90D419133259}"/>
              </a:ext>
            </a:extLst>
          </p:cNvPr>
          <p:cNvGraphicFramePr/>
          <p:nvPr/>
        </p:nvGraphicFramePr>
        <p:xfrm>
          <a:off x="838200" y="1825625"/>
          <a:ext cx="7671815" cy="423421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8567C0F1-C0E9-CBAB-58AF-8AE21F2E4A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3360414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A398-E9E9-57F9-0F4F-9FC8F4AD92A3}"/>
              </a:ext>
            </a:extLst>
          </p:cNvPr>
          <p:cNvSpPr>
            <a:spLocks noGrp="1"/>
          </p:cNvSpPr>
          <p:nvPr>
            <p:ph type="title"/>
          </p:nvPr>
        </p:nvSpPr>
        <p:spPr/>
        <p:txBody>
          <a:bodyPr/>
          <a:lstStyle/>
          <a:p>
            <a:r>
              <a:rPr lang="en-GB" dirty="0"/>
              <a:t>The ladder of environmental action</a:t>
            </a:r>
            <a:endParaRPr lang="en-GB" dirty="0">
              <a:highlight>
                <a:srgbClr val="FFFF00"/>
              </a:highlight>
            </a:endParaRPr>
          </a:p>
        </p:txBody>
      </p:sp>
      <p:graphicFrame>
        <p:nvGraphicFramePr>
          <p:cNvPr id="6" name="Content Placeholder 5">
            <a:extLst>
              <a:ext uri="{FF2B5EF4-FFF2-40B4-BE49-F238E27FC236}">
                <a16:creationId xmlns:a16="http://schemas.microsoft.com/office/drawing/2014/main" id="{CA2DE905-82D1-3542-9240-0FBF260F12A7}"/>
              </a:ext>
            </a:extLst>
          </p:cNvPr>
          <p:cNvGraphicFramePr>
            <a:graphicFrameLocks noGrp="1"/>
          </p:cNvGraphicFramePr>
          <p:nvPr>
            <p:ph sz="half" idx="1"/>
          </p:nvPr>
        </p:nvGraphicFramePr>
        <p:xfrm>
          <a:off x="838200" y="1825625"/>
          <a:ext cx="9744182" cy="42338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3FE3854F-A587-BFBB-C15B-7ECEA2BAFF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2330685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A5CB-EC0C-DA8D-3084-4FED76F37BA4}"/>
              </a:ext>
            </a:extLst>
          </p:cNvPr>
          <p:cNvSpPr>
            <a:spLocks noGrp="1"/>
          </p:cNvSpPr>
          <p:nvPr>
            <p:ph type="title"/>
          </p:nvPr>
        </p:nvSpPr>
        <p:spPr/>
        <p:txBody>
          <a:bodyPr/>
          <a:lstStyle/>
          <a:p>
            <a:r>
              <a:rPr lang="en-GB" dirty="0"/>
              <a:t>Very few businesses measure their emissions </a:t>
            </a:r>
          </a:p>
        </p:txBody>
      </p:sp>
      <p:sp>
        <p:nvSpPr>
          <p:cNvPr id="4" name="Content Placeholder 3">
            <a:extLst>
              <a:ext uri="{FF2B5EF4-FFF2-40B4-BE49-F238E27FC236}">
                <a16:creationId xmlns:a16="http://schemas.microsoft.com/office/drawing/2014/main" id="{9F600ED6-6EDB-B3EF-6E4F-0BC00D08D90E}"/>
              </a:ext>
            </a:extLst>
          </p:cNvPr>
          <p:cNvSpPr>
            <a:spLocks noGrp="1"/>
          </p:cNvSpPr>
          <p:nvPr>
            <p:ph sz="half" idx="2"/>
          </p:nvPr>
        </p:nvSpPr>
        <p:spPr>
          <a:xfrm>
            <a:off x="8526162" y="1825625"/>
            <a:ext cx="3210036" cy="4234211"/>
          </a:xfrm>
        </p:spPr>
        <p:txBody>
          <a:bodyPr/>
          <a:lstStyle/>
          <a:p>
            <a:r>
              <a:rPr lang="en-GB" sz="2400" dirty="0">
                <a:effectLst/>
                <a:latin typeface="Derailed" panose="020B0503030101060003" pitchFamily="34" charset="77"/>
                <a:ea typeface="Calibri" panose="020F0502020204030204" pitchFamily="34" charset="0"/>
                <a:cs typeface="Times New Roman" panose="02020603050405020304" pitchFamily="18" charset="0"/>
              </a:rPr>
              <a:t>Just 3% rural and 5% urban businesses measured their GHG emissions “</a:t>
            </a:r>
            <a:r>
              <a:rPr lang="en-GB" sz="2400" i="1" dirty="0">
                <a:effectLst/>
                <a:latin typeface="Derailed" panose="020B0503030101060003" pitchFamily="34" charset="77"/>
                <a:ea typeface="Calibri" panose="020F0502020204030204" pitchFamily="34" charset="0"/>
                <a:cs typeface="Times New Roman" panose="02020603050405020304" pitchFamily="18" charset="0"/>
              </a:rPr>
              <a:t>using an online calculator</a:t>
            </a:r>
            <a:r>
              <a:rPr lang="en-GB" sz="2400" dirty="0">
                <a:effectLst/>
                <a:latin typeface="Derailed" panose="020B0503030101060003" pitchFamily="34" charset="77"/>
                <a:ea typeface="Calibri" panose="020F0502020204030204" pitchFamily="34" charset="0"/>
                <a:cs typeface="Times New Roman" panose="02020603050405020304" pitchFamily="18" charset="0"/>
              </a:rPr>
              <a:t>”. </a:t>
            </a:r>
          </a:p>
          <a:p>
            <a:r>
              <a:rPr lang="en-GB" sz="2400" dirty="0">
                <a:effectLst/>
                <a:latin typeface="Derailed" panose="020B0503030101060003" pitchFamily="34" charset="77"/>
                <a:ea typeface="Calibri" panose="020F0502020204030204" pitchFamily="34" charset="0"/>
                <a:cs typeface="Times New Roman" panose="02020603050405020304" pitchFamily="18" charset="0"/>
              </a:rPr>
              <a:t>4% of rural and urban businesses measured GHG emissions through “</a:t>
            </a:r>
            <a:r>
              <a:rPr lang="en-GB" sz="2400" i="1" dirty="0">
                <a:effectLst/>
                <a:latin typeface="Derailed" panose="020B0503030101060003" pitchFamily="34" charset="77"/>
                <a:ea typeface="Calibri" panose="020F0502020204030204" pitchFamily="34" charset="0"/>
                <a:cs typeface="Times New Roman" panose="02020603050405020304" pitchFamily="18" charset="0"/>
              </a:rPr>
              <a:t>working with a consultant or external company</a:t>
            </a:r>
            <a:r>
              <a:rPr lang="en-GB" sz="2400" dirty="0">
                <a:effectLst/>
                <a:latin typeface="Derailed" panose="020B0503030101060003" pitchFamily="34" charset="77"/>
                <a:ea typeface="Calibri" panose="020F0502020204030204" pitchFamily="34" charset="0"/>
                <a:cs typeface="Times New Roman" panose="02020603050405020304" pitchFamily="18" charset="0"/>
              </a:rPr>
              <a:t>”. </a:t>
            </a:r>
            <a:endParaRPr lang="en-GB" sz="2400" dirty="0"/>
          </a:p>
        </p:txBody>
      </p:sp>
      <p:graphicFrame>
        <p:nvGraphicFramePr>
          <p:cNvPr id="6" name="Content Placeholder 5">
            <a:extLst>
              <a:ext uri="{FF2B5EF4-FFF2-40B4-BE49-F238E27FC236}">
                <a16:creationId xmlns:a16="http://schemas.microsoft.com/office/drawing/2014/main" id="{813BAECC-6FF3-42F6-800D-7644F930BAF4}"/>
              </a:ext>
            </a:extLst>
          </p:cNvPr>
          <p:cNvGraphicFramePr>
            <a:graphicFrameLocks noGrp="1"/>
          </p:cNvGraphicFramePr>
          <p:nvPr>
            <p:ph sz="half" idx="1"/>
          </p:nvPr>
        </p:nvGraphicFramePr>
        <p:xfrm>
          <a:off x="838199" y="1825625"/>
          <a:ext cx="7379044" cy="423386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3174831A-1B79-9B37-2EB4-934738C7F1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703718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ACC9-C56A-0D0F-724B-D643BDADBCCC}"/>
              </a:ext>
            </a:extLst>
          </p:cNvPr>
          <p:cNvSpPr>
            <a:spLocks noGrp="1"/>
          </p:cNvSpPr>
          <p:nvPr>
            <p:ph type="title"/>
          </p:nvPr>
        </p:nvSpPr>
        <p:spPr/>
        <p:txBody>
          <a:bodyPr/>
          <a:lstStyle/>
          <a:p>
            <a:r>
              <a:rPr lang="en-GB" dirty="0"/>
              <a:t>Rural businesses more likely to face barriers in their efforts to reduce carbon emissions</a:t>
            </a:r>
          </a:p>
        </p:txBody>
      </p:sp>
      <p:graphicFrame>
        <p:nvGraphicFramePr>
          <p:cNvPr id="6" name="Content Placeholder 5">
            <a:extLst>
              <a:ext uri="{FF2B5EF4-FFF2-40B4-BE49-F238E27FC236}">
                <a16:creationId xmlns:a16="http://schemas.microsoft.com/office/drawing/2014/main" id="{7D15CFB5-24BE-5FF1-6C12-B817FBEC2764}"/>
              </a:ext>
            </a:extLst>
          </p:cNvPr>
          <p:cNvGraphicFramePr>
            <a:graphicFrameLocks noGrp="1"/>
          </p:cNvGraphicFramePr>
          <p:nvPr>
            <p:ph sz="half" idx="1"/>
          </p:nvPr>
        </p:nvGraphicFramePr>
        <p:xfrm>
          <a:off x="838200" y="1825625"/>
          <a:ext cx="5181600" cy="4233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9A927173-B4A4-069F-DDA0-D2A480F95CBE}"/>
              </a:ext>
            </a:extLst>
          </p:cNvPr>
          <p:cNvGraphicFramePr>
            <a:graphicFrameLocks noGrp="1"/>
          </p:cNvGraphicFramePr>
          <p:nvPr>
            <p:ph sz="half" idx="2"/>
          </p:nvPr>
        </p:nvGraphicFramePr>
        <p:xfrm>
          <a:off x="6172202" y="1938678"/>
          <a:ext cx="5181600" cy="4233863"/>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3DBDBDF7-F97A-0520-2F97-6696386AFF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167603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97C0-1039-256A-724B-5858FF5C5DAA}"/>
              </a:ext>
            </a:extLst>
          </p:cNvPr>
          <p:cNvSpPr>
            <a:spLocks noGrp="1"/>
          </p:cNvSpPr>
          <p:nvPr>
            <p:ph type="title"/>
          </p:nvPr>
        </p:nvSpPr>
        <p:spPr/>
        <p:txBody>
          <a:bodyPr>
            <a:normAutofit/>
          </a:bodyPr>
          <a:lstStyle/>
          <a:p>
            <a:r>
              <a:rPr lang="en-GB" sz="3200" b="1" dirty="0"/>
              <a:t>Jobs, Turnover and Productivity</a:t>
            </a:r>
          </a:p>
        </p:txBody>
      </p:sp>
      <p:sp>
        <p:nvSpPr>
          <p:cNvPr id="3" name="Content Placeholder 2">
            <a:extLst>
              <a:ext uri="{FF2B5EF4-FFF2-40B4-BE49-F238E27FC236}">
                <a16:creationId xmlns:a16="http://schemas.microsoft.com/office/drawing/2014/main" id="{205F491F-B6DC-8BD0-EF24-E54A7780D10C}"/>
              </a:ext>
            </a:extLst>
          </p:cNvPr>
          <p:cNvSpPr>
            <a:spLocks noGrp="1"/>
          </p:cNvSpPr>
          <p:nvPr>
            <p:ph idx="1"/>
          </p:nvPr>
        </p:nvSpPr>
        <p:spPr>
          <a:xfrm>
            <a:off x="1981200" y="1600200"/>
            <a:ext cx="8229600" cy="4853136"/>
          </a:xfrm>
        </p:spPr>
        <p:txBody>
          <a:bodyPr>
            <a:normAutofit fontScale="92500" lnSpcReduction="20000"/>
          </a:bodyPr>
          <a:lstStyle/>
          <a:p>
            <a:r>
              <a:rPr lang="en-GB" sz="2400" dirty="0"/>
              <a:t>Developing a new focus for small business policy in the UK</a:t>
            </a:r>
          </a:p>
          <a:p>
            <a:endParaRPr lang="en-GB" sz="2400" dirty="0"/>
          </a:p>
          <a:p>
            <a:r>
              <a:rPr lang="en-GB" sz="2400" dirty="0"/>
              <a:t>Previous research by the ERC showed that there was a very poor correlation between jobs growth, increases in revenues and productivity gains in the UK business population.</a:t>
            </a:r>
          </a:p>
          <a:p>
            <a:endParaRPr lang="en-GB" sz="2400" dirty="0"/>
          </a:p>
          <a:p>
            <a:r>
              <a:rPr lang="en-GB" sz="2400" dirty="0"/>
              <a:t>Panel study of 250k employer enterprises (2008-15) - only 5% of the firms studied managed to significantly increase turnover, jobs and productivity at the same time – some 10,000 firms!</a:t>
            </a:r>
          </a:p>
          <a:p>
            <a:endParaRPr lang="en-GB" sz="2400" dirty="0"/>
          </a:p>
          <a:p>
            <a:r>
              <a:rPr lang="en-GB" sz="2400" dirty="0"/>
              <a:t>The relationship between the growth of turnover and productivity was strong and positive, with 3 out of 4 firms that grew turnover also raising productivity. </a:t>
            </a:r>
          </a:p>
          <a:p>
            <a:pPr marL="0" indent="0">
              <a:buNone/>
            </a:pPr>
            <a:endParaRPr lang="en-GB" sz="2400" dirty="0"/>
          </a:p>
          <a:p>
            <a:pPr marL="0" indent="0">
              <a:buNone/>
            </a:pPr>
            <a:r>
              <a:rPr lang="en-GB" sz="2400" dirty="0"/>
              <a:t> </a:t>
            </a:r>
          </a:p>
        </p:txBody>
      </p:sp>
    </p:spTree>
    <p:extLst>
      <p:ext uri="{BB962C8B-B14F-4D97-AF65-F5344CB8AC3E}">
        <p14:creationId xmlns:p14="http://schemas.microsoft.com/office/powerpoint/2010/main" val="2353444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079C-E5D9-45A4-D4B1-D44C3552EE66}"/>
              </a:ext>
            </a:extLst>
          </p:cNvPr>
          <p:cNvSpPr>
            <a:spLocks noGrp="1"/>
          </p:cNvSpPr>
          <p:nvPr>
            <p:ph type="title"/>
          </p:nvPr>
        </p:nvSpPr>
        <p:spPr>
          <a:xfrm>
            <a:off x="838200" y="297639"/>
            <a:ext cx="10515600" cy="1032005"/>
          </a:xfrm>
        </p:spPr>
        <p:txBody>
          <a:bodyPr/>
          <a:lstStyle/>
          <a:p>
            <a:r>
              <a:rPr lang="en-GB" dirty="0"/>
              <a:t>What are the barriers? </a:t>
            </a:r>
          </a:p>
        </p:txBody>
      </p:sp>
      <p:sp>
        <p:nvSpPr>
          <p:cNvPr id="4" name="Content Placeholder 3">
            <a:extLst>
              <a:ext uri="{FF2B5EF4-FFF2-40B4-BE49-F238E27FC236}">
                <a16:creationId xmlns:a16="http://schemas.microsoft.com/office/drawing/2014/main" id="{E54F25C3-AD48-61FB-46B1-8534B3109180}"/>
              </a:ext>
            </a:extLst>
          </p:cNvPr>
          <p:cNvSpPr>
            <a:spLocks noGrp="1"/>
          </p:cNvSpPr>
          <p:nvPr>
            <p:ph sz="half" idx="2"/>
          </p:nvPr>
        </p:nvSpPr>
        <p:spPr>
          <a:xfrm>
            <a:off x="7354529" y="1329644"/>
            <a:ext cx="4450477" cy="4508629"/>
          </a:xfrm>
        </p:spPr>
        <p:txBody>
          <a:bodyPr/>
          <a:lstStyle/>
          <a:p>
            <a:pPr>
              <a:lnSpc>
                <a:spcPct val="100000"/>
              </a:lnSpc>
              <a:spcBef>
                <a:spcPts val="600"/>
              </a:spcBef>
            </a:pPr>
            <a:r>
              <a:rPr lang="en-GB" sz="2000" dirty="0">
                <a:ea typeface="Calibri" panose="020F0502020204030204" pitchFamily="34" charset="0"/>
                <a:cs typeface="Times New Roman" panose="02020603050405020304" pitchFamily="18" charset="0"/>
              </a:rPr>
              <a:t>Cost of adopting greener technology</a:t>
            </a:r>
          </a:p>
          <a:p>
            <a:pPr>
              <a:lnSpc>
                <a:spcPct val="100000"/>
              </a:lnSpc>
              <a:spcBef>
                <a:spcPts val="600"/>
              </a:spcBef>
            </a:pPr>
            <a:r>
              <a:rPr lang="en-GB" sz="2000" dirty="0">
                <a:ea typeface="Calibri" panose="020F0502020204030204" pitchFamily="34" charset="0"/>
                <a:cs typeface="Times New Roman" panose="02020603050405020304" pitchFamily="18" charset="0"/>
              </a:rPr>
              <a:t>A</a:t>
            </a:r>
            <a:r>
              <a:rPr lang="en-GB" sz="2000" dirty="0">
                <a:effectLst/>
                <a:latin typeface="Derailed" panose="020B0503030101060003" pitchFamily="34" charset="77"/>
                <a:ea typeface="Calibri" panose="020F0502020204030204" pitchFamily="34" charset="0"/>
                <a:cs typeface="Times New Roman" panose="02020603050405020304" pitchFamily="18" charset="0"/>
              </a:rPr>
              <a:t>ccess to info, people</a:t>
            </a:r>
            <a:r>
              <a:rPr lang="en-GB" sz="2000" dirty="0">
                <a:ea typeface="Calibri" panose="020F0502020204030204" pitchFamily="34" charset="0"/>
                <a:cs typeface="Times New Roman" panose="02020603050405020304" pitchFamily="18" charset="0"/>
              </a:rPr>
              <a:t> and </a:t>
            </a:r>
            <a:r>
              <a:rPr lang="en-GB" sz="2000" dirty="0">
                <a:effectLst/>
                <a:latin typeface="Derailed" panose="020B0503030101060003" pitchFamily="34" charset="77"/>
                <a:ea typeface="Calibri" panose="020F0502020204030204" pitchFamily="34" charset="0"/>
                <a:cs typeface="Times New Roman" panose="02020603050405020304" pitchFamily="18" charset="0"/>
              </a:rPr>
              <a:t>skills development, especially in urban areas.</a:t>
            </a:r>
          </a:p>
          <a:p>
            <a:pPr>
              <a:lnSpc>
                <a:spcPct val="100000"/>
              </a:lnSpc>
              <a:spcBef>
                <a:spcPts val="600"/>
              </a:spcBef>
            </a:pPr>
            <a:r>
              <a:rPr lang="en-GB" sz="2000" dirty="0">
                <a:ea typeface="Calibri" panose="020F0502020204030204" pitchFamily="34" charset="0"/>
                <a:cs typeface="Times New Roman" panose="02020603050405020304" pitchFamily="18" charset="0"/>
              </a:rPr>
              <a:t>R</a:t>
            </a:r>
            <a:r>
              <a:rPr lang="en-GB" sz="2000" dirty="0">
                <a:effectLst/>
                <a:latin typeface="Derailed" panose="020B0503030101060003" pitchFamily="34" charset="77"/>
                <a:ea typeface="Calibri" panose="020F0502020204030204" pitchFamily="34" charset="0"/>
                <a:cs typeface="Times New Roman" panose="02020603050405020304" pitchFamily="18" charset="0"/>
              </a:rPr>
              <a:t>egulatory complexity </a:t>
            </a:r>
            <a:r>
              <a:rPr lang="en-GB" sz="2000" dirty="0">
                <a:ea typeface="Calibri" panose="020F0502020204030204" pitchFamily="34" charset="0"/>
                <a:cs typeface="Times New Roman" panose="02020603050405020304" pitchFamily="18" charset="0"/>
              </a:rPr>
              <a:t>less </a:t>
            </a:r>
            <a:r>
              <a:rPr lang="en-GB" sz="2000" dirty="0">
                <a:effectLst/>
                <a:latin typeface="Derailed" panose="020B0503030101060003" pitchFamily="34" charset="77"/>
                <a:ea typeface="Calibri" panose="020F0502020204030204" pitchFamily="34" charset="0"/>
                <a:cs typeface="Times New Roman" panose="02020603050405020304" pitchFamily="18" charset="0"/>
              </a:rPr>
              <a:t>a concern. </a:t>
            </a:r>
          </a:p>
          <a:p>
            <a:pPr>
              <a:lnSpc>
                <a:spcPct val="100000"/>
              </a:lnSpc>
              <a:spcBef>
                <a:spcPts val="600"/>
              </a:spcBef>
            </a:pPr>
            <a:r>
              <a:rPr lang="en-GB" sz="2000" dirty="0">
                <a:ea typeface="Calibri" panose="020F0502020204030204" pitchFamily="34" charset="0"/>
                <a:cs typeface="Times New Roman" panose="02020603050405020304" pitchFamily="18" charset="0"/>
              </a:rPr>
              <a:t>L</a:t>
            </a:r>
            <a:r>
              <a:rPr lang="en-GB" sz="2000" dirty="0">
                <a:effectLst/>
                <a:latin typeface="Derailed" panose="020B0503030101060003" pitchFamily="34" charset="77"/>
                <a:ea typeface="Calibri" panose="020F0502020204030204" pitchFamily="34" charset="0"/>
                <a:cs typeface="Times New Roman" panose="02020603050405020304" pitchFamily="18" charset="0"/>
              </a:rPr>
              <a:t>ack of people locally to advise on Net Zero indicates a perceived lack of support.</a:t>
            </a:r>
          </a:p>
          <a:p>
            <a:pPr>
              <a:lnSpc>
                <a:spcPct val="100000"/>
              </a:lnSpc>
              <a:spcBef>
                <a:spcPts val="600"/>
              </a:spcBef>
            </a:pPr>
            <a:r>
              <a:rPr lang="en-GB" sz="2000" dirty="0">
                <a:ea typeface="Calibri" panose="020F0502020204030204" pitchFamily="34" charset="0"/>
                <a:cs typeface="Times New Roman" panose="02020603050405020304" pitchFamily="18" charset="0"/>
              </a:rPr>
              <a:t>Rural firms more likely to report being constrained; urban firms report a wider variety of obstacles.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B6E22E2A-4FB9-1D9F-8101-86EF474954A1}"/>
              </a:ext>
            </a:extLst>
          </p:cNvPr>
          <p:cNvGraphicFramePr>
            <a:graphicFrameLocks noGrp="1"/>
          </p:cNvGraphicFramePr>
          <p:nvPr>
            <p:ph sz="half" idx="1"/>
          </p:nvPr>
        </p:nvGraphicFramePr>
        <p:xfrm>
          <a:off x="838200" y="1550860"/>
          <a:ext cx="5983840" cy="450862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3B81791E-34E2-1F1F-3884-FE008FF30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3418195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A8D9-7C31-2F30-F536-EC13876F4B6A}"/>
              </a:ext>
            </a:extLst>
          </p:cNvPr>
          <p:cNvSpPr>
            <a:spLocks noGrp="1"/>
          </p:cNvSpPr>
          <p:nvPr>
            <p:ph type="title"/>
          </p:nvPr>
        </p:nvSpPr>
        <p:spPr/>
        <p:txBody>
          <a:bodyPr/>
          <a:lstStyle/>
          <a:p>
            <a:r>
              <a:rPr lang="en-GB" sz="3200" dirty="0"/>
              <a:t>What benefits does environmental action bring? </a:t>
            </a:r>
          </a:p>
        </p:txBody>
      </p:sp>
      <p:graphicFrame>
        <p:nvGraphicFramePr>
          <p:cNvPr id="5" name="Content Placeholder 4">
            <a:extLst>
              <a:ext uri="{FF2B5EF4-FFF2-40B4-BE49-F238E27FC236}">
                <a16:creationId xmlns:a16="http://schemas.microsoft.com/office/drawing/2014/main" id="{FAD9B995-D2A5-8238-AAC9-0157DBAD5801}"/>
              </a:ext>
            </a:extLst>
          </p:cNvPr>
          <p:cNvGraphicFramePr>
            <a:graphicFrameLocks noGrp="1"/>
          </p:cNvGraphicFramePr>
          <p:nvPr>
            <p:ph sz="half" idx="1"/>
          </p:nvPr>
        </p:nvGraphicFramePr>
        <p:xfrm>
          <a:off x="838200" y="1825625"/>
          <a:ext cx="10515600" cy="407828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B00EA595-CE6B-B2C9-367C-706ECEAA0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2039855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4691-B762-5DE2-0795-8C2736F6527F}"/>
              </a:ext>
            </a:extLst>
          </p:cNvPr>
          <p:cNvSpPr>
            <a:spLocks noGrp="1"/>
          </p:cNvSpPr>
          <p:nvPr>
            <p:ph type="title"/>
          </p:nvPr>
        </p:nvSpPr>
        <p:spPr/>
        <p:txBody>
          <a:bodyPr/>
          <a:lstStyle/>
          <a:p>
            <a:r>
              <a:rPr lang="en-GB" dirty="0"/>
              <a:t>Conclusion – encouraging steps but we need to climb the ladder </a:t>
            </a:r>
          </a:p>
        </p:txBody>
      </p:sp>
      <p:sp>
        <p:nvSpPr>
          <p:cNvPr id="3" name="Content Placeholder 2">
            <a:extLst>
              <a:ext uri="{FF2B5EF4-FFF2-40B4-BE49-F238E27FC236}">
                <a16:creationId xmlns:a16="http://schemas.microsoft.com/office/drawing/2014/main" id="{4C86E40F-9AF0-B6D5-188F-CCF21908CFD8}"/>
              </a:ext>
            </a:extLst>
          </p:cNvPr>
          <p:cNvSpPr>
            <a:spLocks noGrp="1"/>
          </p:cNvSpPr>
          <p:nvPr>
            <p:ph sz="half" idx="1"/>
          </p:nvPr>
        </p:nvSpPr>
        <p:spPr>
          <a:xfrm>
            <a:off x="838199" y="1982479"/>
            <a:ext cx="7257177" cy="4234211"/>
          </a:xfrm>
        </p:spPr>
        <p:txBody>
          <a:bodyPr/>
          <a:lstStyle/>
          <a:p>
            <a:pPr algn="just"/>
            <a:r>
              <a:rPr lang="en-GB" sz="1800" dirty="0">
                <a:solidFill>
                  <a:srgbClr val="252525"/>
                </a:solidFill>
                <a:effectLst/>
                <a:latin typeface="Derailed" panose="020B0503030101060003" pitchFamily="34" charset="77"/>
                <a:ea typeface="Times New Roman" panose="02020603050405020304" pitchFamily="18" charset="0"/>
              </a:rPr>
              <a:t>Most businesses in rural and urban areas take the environment into account when making decisions.</a:t>
            </a:r>
            <a:endParaRPr lang="en-GB" dirty="0">
              <a:solidFill>
                <a:srgbClr val="252525"/>
              </a:solidFill>
              <a:ea typeface="Times New Roman" panose="02020603050405020304" pitchFamily="18" charset="0"/>
            </a:endParaRPr>
          </a:p>
          <a:p>
            <a:pPr algn="just"/>
            <a:r>
              <a:rPr lang="en-GB" dirty="0">
                <a:solidFill>
                  <a:srgbClr val="252525"/>
                </a:solidFill>
                <a:ea typeface="Times New Roman" panose="02020603050405020304" pitchFamily="18" charset="0"/>
              </a:rPr>
              <a:t>M</a:t>
            </a:r>
            <a:r>
              <a:rPr lang="en-GB" sz="1800" dirty="0">
                <a:solidFill>
                  <a:srgbClr val="252525"/>
                </a:solidFill>
                <a:effectLst/>
                <a:latin typeface="Derailed" panose="020B0503030101060003" pitchFamily="34" charset="77"/>
                <a:ea typeface="Times New Roman" panose="02020603050405020304" pitchFamily="18" charset="0"/>
              </a:rPr>
              <a:t>ost have acted to reduce environmental footprint.</a:t>
            </a:r>
          </a:p>
          <a:p>
            <a:pPr algn="just"/>
            <a:r>
              <a:rPr lang="en-GB" dirty="0">
                <a:solidFill>
                  <a:srgbClr val="252525"/>
                </a:solidFill>
                <a:ea typeface="Times New Roman" panose="02020603050405020304" pitchFamily="18" charset="0"/>
              </a:rPr>
              <a:t>There is </a:t>
            </a:r>
            <a:r>
              <a:rPr lang="en-GB" sz="1800" dirty="0">
                <a:solidFill>
                  <a:srgbClr val="252525"/>
                </a:solidFill>
                <a:effectLst/>
                <a:latin typeface="Derailed" panose="020B0503030101060003" pitchFamily="34" charset="77"/>
                <a:ea typeface="Times New Roman" panose="02020603050405020304" pitchFamily="18" charset="0"/>
              </a:rPr>
              <a:t>a </a:t>
            </a:r>
            <a:r>
              <a:rPr lang="en-GB" sz="1800" b="1" dirty="0">
                <a:solidFill>
                  <a:srgbClr val="252525"/>
                </a:solidFill>
                <a:effectLst/>
                <a:latin typeface="Derailed" panose="020B0503030101060003" pitchFamily="34" charset="77"/>
                <a:ea typeface="Times New Roman" panose="02020603050405020304" pitchFamily="18" charset="0"/>
              </a:rPr>
              <a:t>‘ladder’ of environmental action </a:t>
            </a:r>
            <a:r>
              <a:rPr lang="en-GB" sz="1800" dirty="0">
                <a:solidFill>
                  <a:srgbClr val="252525"/>
                </a:solidFill>
                <a:effectLst/>
                <a:latin typeface="Derailed" panose="020B0503030101060003" pitchFamily="34" charset="77"/>
                <a:ea typeface="Times New Roman" panose="02020603050405020304" pitchFamily="18" charset="0"/>
              </a:rPr>
              <a:t>with </a:t>
            </a:r>
            <a:r>
              <a:rPr lang="en-GB" dirty="0">
                <a:solidFill>
                  <a:srgbClr val="252525"/>
                </a:solidFill>
                <a:effectLst/>
                <a:latin typeface="Derailed" panose="020B0503030101060003" pitchFamily="34" charset="77"/>
                <a:ea typeface="Times New Roman" panose="02020603050405020304" pitchFamily="18" charset="0"/>
              </a:rPr>
              <a:t>recycling and waste reduction on the lower rungs. </a:t>
            </a:r>
          </a:p>
          <a:p>
            <a:pPr algn="just"/>
            <a:r>
              <a:rPr lang="en-GB" dirty="0">
                <a:solidFill>
                  <a:srgbClr val="252525"/>
                </a:solidFill>
                <a:effectLst/>
                <a:latin typeface="Derailed" panose="020B0503030101060003" pitchFamily="34" charset="77"/>
                <a:ea typeface="Times New Roman" panose="02020603050405020304" pitchFamily="18" charset="0"/>
              </a:rPr>
              <a:t>The middle rungs show 26% implementing process changes to reduce carbon emissions. </a:t>
            </a:r>
          </a:p>
          <a:p>
            <a:pPr algn="just"/>
            <a:r>
              <a:rPr lang="en-GB" sz="1800" dirty="0">
                <a:solidFill>
                  <a:srgbClr val="252525"/>
                </a:solidFill>
                <a:effectLst/>
                <a:latin typeface="Derailed" panose="020B0503030101060003" pitchFamily="34" charset="77"/>
                <a:ea typeface="Times New Roman" panose="02020603050405020304" pitchFamily="18" charset="0"/>
              </a:rPr>
              <a:t>21% have introduced new products and services, indicating a growing trend towards environmentally responsible innovation. </a:t>
            </a:r>
          </a:p>
          <a:p>
            <a:pPr algn="just"/>
            <a:r>
              <a:rPr lang="en-GB" sz="1800" dirty="0">
                <a:solidFill>
                  <a:srgbClr val="252525"/>
                </a:solidFill>
                <a:effectLst/>
                <a:latin typeface="Derailed" panose="020B0503030101060003" pitchFamily="34" charset="77"/>
                <a:ea typeface="Times New Roman" panose="02020603050405020304" pitchFamily="18" charset="0"/>
              </a:rPr>
              <a:t>Environmental audits, certification, and greenhouse gas emissions measurement prove more complex, particularly in rural areas. </a:t>
            </a:r>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8" name="Content Placeholder 7" descr="A pair of ladders against a green wall&#10;&#10;Description automatically generated">
            <a:extLst>
              <a:ext uri="{FF2B5EF4-FFF2-40B4-BE49-F238E27FC236}">
                <a16:creationId xmlns:a16="http://schemas.microsoft.com/office/drawing/2014/main" id="{3CDA9527-7311-A9EA-DDE8-890F4FC7DFC6}"/>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8456072" y="1690688"/>
            <a:ext cx="2822575" cy="4233863"/>
          </a:xfrm>
        </p:spPr>
      </p:pic>
      <p:pic>
        <p:nvPicPr>
          <p:cNvPr id="7" name="Picture 6">
            <a:extLst>
              <a:ext uri="{FF2B5EF4-FFF2-40B4-BE49-F238E27FC236}">
                <a16:creationId xmlns:a16="http://schemas.microsoft.com/office/drawing/2014/main" id="{EBCFBB21-8994-45A3-24E7-81521D27C2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1376723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67E4-1383-064E-9820-AFA982524C1B}"/>
              </a:ext>
            </a:extLst>
          </p:cNvPr>
          <p:cNvSpPr>
            <a:spLocks noGrp="1"/>
          </p:cNvSpPr>
          <p:nvPr>
            <p:ph type="title"/>
          </p:nvPr>
        </p:nvSpPr>
        <p:spPr/>
        <p:txBody>
          <a:bodyPr>
            <a:normAutofit/>
          </a:bodyPr>
          <a:lstStyle/>
          <a:p>
            <a:r>
              <a:rPr lang="en-GB" dirty="0"/>
              <a:t>Rural opportunities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84373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426B-5E1B-A453-B8AA-55BB83B60793}"/>
              </a:ext>
            </a:extLst>
          </p:cNvPr>
          <p:cNvSpPr>
            <a:spLocks noGrp="1"/>
          </p:cNvSpPr>
          <p:nvPr>
            <p:ph type="title"/>
          </p:nvPr>
        </p:nvSpPr>
        <p:spPr/>
        <p:txBody>
          <a:bodyPr/>
          <a:lstStyle/>
          <a:p>
            <a:r>
              <a:rPr lang="en-GB" sz="2800" dirty="0">
                <a:effectLst/>
                <a:latin typeface="Derailed" panose="020B0503030101060003" pitchFamily="34" charset="77"/>
              </a:rPr>
              <a:t>An opportunity-driven mindset</a:t>
            </a:r>
            <a:endParaRPr lang="en-GB" sz="2800" dirty="0">
              <a:highlight>
                <a:srgbClr val="FFFF00"/>
              </a:highlight>
            </a:endParaRPr>
          </a:p>
        </p:txBody>
      </p:sp>
      <p:sp>
        <p:nvSpPr>
          <p:cNvPr id="3" name="Content Placeholder 2">
            <a:extLst>
              <a:ext uri="{FF2B5EF4-FFF2-40B4-BE49-F238E27FC236}">
                <a16:creationId xmlns:a16="http://schemas.microsoft.com/office/drawing/2014/main" id="{C6090AE7-8F66-0223-8C0D-D8624E76ABD2}"/>
              </a:ext>
            </a:extLst>
          </p:cNvPr>
          <p:cNvSpPr>
            <a:spLocks noGrp="1"/>
          </p:cNvSpPr>
          <p:nvPr>
            <p:ph sz="half" idx="1"/>
          </p:nvPr>
        </p:nvSpPr>
        <p:spPr>
          <a:xfrm>
            <a:off x="838200" y="1825625"/>
            <a:ext cx="9933264" cy="4234211"/>
          </a:xfrm>
        </p:spPr>
        <p:txBody>
          <a:bodyPr/>
          <a:lstStyle/>
          <a:p>
            <a:pPr>
              <a:spcAft>
                <a:spcPts val="800"/>
              </a:spcAft>
            </a:pPr>
            <a:r>
              <a:rPr lang="en-GB" sz="2400" dirty="0">
                <a:latin typeface="Derailed" panose="020B0503030101060003" pitchFamily="34" charset="0"/>
                <a:ea typeface="Calibri" panose="020F0502020204030204" pitchFamily="34" charset="0"/>
                <a:cs typeface="Times New Roman" panose="02020603050405020304" pitchFamily="18" charset="0"/>
              </a:rPr>
              <a:t>B</a:t>
            </a:r>
            <a:r>
              <a:rPr lang="en-GB" sz="2400" dirty="0">
                <a:effectLst/>
                <a:latin typeface="Derailed" panose="020B0503030101060003" pitchFamily="34" charset="0"/>
                <a:ea typeface="Calibri" panose="020F0502020204030204" pitchFamily="34" charset="0"/>
                <a:cs typeface="Times New Roman" panose="02020603050405020304" pitchFamily="18" charset="0"/>
              </a:rPr>
              <a:t>usinesses have faced perfect storm – disruption due to pandemic followed by ‘cost of doing business crisis’. All in context of wider climate crisis</a:t>
            </a:r>
          </a:p>
          <a:p>
            <a:pPr>
              <a:spcAft>
                <a:spcPts val="800"/>
              </a:spcAft>
            </a:pPr>
            <a:r>
              <a:rPr lang="en-GB" sz="2400" dirty="0">
                <a:effectLst/>
                <a:latin typeface="Derailed" panose="020B0503030101060003" pitchFamily="34" charset="0"/>
                <a:ea typeface="Calibri" panose="020F0502020204030204" pitchFamily="34" charset="0"/>
                <a:cs typeface="Times New Roman" panose="02020603050405020304" pitchFamily="18" charset="0"/>
              </a:rPr>
              <a:t>Are changing conditions simply deepening deficits often discussed in terms of rural firms or are they creating new opportunities? </a:t>
            </a:r>
          </a:p>
          <a:p>
            <a:pPr>
              <a:spcAft>
                <a:spcPts val="800"/>
              </a:spcAft>
            </a:pPr>
            <a:r>
              <a:rPr lang="en-GB" sz="2400" dirty="0">
                <a:effectLst/>
                <a:latin typeface="Derailed" panose="020B0503030101060003" pitchFamily="34" charset="0"/>
                <a:ea typeface="Calibri" panose="020F0502020204030204" pitchFamily="34" charset="0"/>
                <a:cs typeface="Times New Roman" panose="02020603050405020304" pitchFamily="18" charset="0"/>
              </a:rPr>
              <a:t>Is there an ability and willingness to invest to realise post-pandemic opportunities? </a:t>
            </a:r>
          </a:p>
          <a:p>
            <a:r>
              <a:rPr lang="en-GB" sz="2400" dirty="0">
                <a:solidFill>
                  <a:srgbClr val="1F1F1F"/>
                </a:solidFill>
                <a:latin typeface="Derailed" panose="020B0503030101060003" pitchFamily="34" charset="0"/>
              </a:rPr>
              <a:t>We ask:</a:t>
            </a:r>
          </a:p>
          <a:p>
            <a:pPr lvl="1"/>
            <a:r>
              <a:rPr lang="en-GB" sz="2400" dirty="0">
                <a:solidFill>
                  <a:srgbClr val="1F1F1F"/>
                </a:solidFill>
                <a:latin typeface="Derailed" panose="020B0503030101060003" pitchFamily="34" charset="0"/>
              </a:rPr>
              <a:t>What opportunities are in your area?</a:t>
            </a:r>
          </a:p>
          <a:p>
            <a:pPr lvl="1"/>
            <a:r>
              <a:rPr lang="en-GB" sz="2400" dirty="0">
                <a:solidFill>
                  <a:srgbClr val="1F1F1F"/>
                </a:solidFill>
                <a:latin typeface="Derailed" panose="020B0503030101060003" pitchFamily="34" charset="0"/>
              </a:rPr>
              <a:t>How well placed are you to take advantage of these? </a:t>
            </a:r>
          </a:p>
          <a:p>
            <a:pPr marL="457200" lvl="1" indent="0">
              <a:buNone/>
            </a:pPr>
            <a:r>
              <a:rPr lang="en-GB" dirty="0">
                <a:solidFill>
                  <a:srgbClr val="1F1F1F"/>
                </a:solidFill>
                <a:latin typeface="Derailed" panose="020B0503030101060003" pitchFamily="34" charset="0"/>
              </a:rPr>
              <a:t> </a:t>
            </a:r>
          </a:p>
          <a:p>
            <a:pPr marL="457200" lvl="1" indent="0">
              <a:buNone/>
            </a:pPr>
            <a:endParaRPr lang="en-GB" dirty="0">
              <a:solidFill>
                <a:srgbClr val="1F1F1F"/>
              </a:solidFill>
              <a:latin typeface="ElsevierGulliver"/>
            </a:endParaRPr>
          </a:p>
          <a:p>
            <a:pPr marL="457200" lvl="1" indent="0">
              <a:buNone/>
            </a:pPr>
            <a:endParaRPr lang="en-GB" dirty="0"/>
          </a:p>
        </p:txBody>
      </p:sp>
      <p:pic>
        <p:nvPicPr>
          <p:cNvPr id="7" name="Picture 6">
            <a:extLst>
              <a:ext uri="{FF2B5EF4-FFF2-40B4-BE49-F238E27FC236}">
                <a16:creationId xmlns:a16="http://schemas.microsoft.com/office/drawing/2014/main" id="{8B3D7D61-6C4E-DE10-18E4-152FB9C366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3030957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D957-5E3A-AECF-0F2E-12DFFFFDFB99}"/>
              </a:ext>
            </a:extLst>
          </p:cNvPr>
          <p:cNvSpPr>
            <a:spLocks noGrp="1"/>
          </p:cNvSpPr>
          <p:nvPr>
            <p:ph type="title"/>
          </p:nvPr>
        </p:nvSpPr>
        <p:spPr>
          <a:xfrm>
            <a:off x="838200" y="798512"/>
            <a:ext cx="10515600" cy="892176"/>
          </a:xfrm>
        </p:spPr>
        <p:txBody>
          <a:bodyPr/>
          <a:lstStyle/>
          <a:p>
            <a:r>
              <a:rPr lang="en-GB" sz="2800" dirty="0"/>
              <a:t>Health and wellbeing and the environment provide opportunities for local business growth</a:t>
            </a:r>
          </a:p>
        </p:txBody>
      </p:sp>
      <p:sp>
        <p:nvSpPr>
          <p:cNvPr id="4" name="Content Placeholder 3">
            <a:extLst>
              <a:ext uri="{FF2B5EF4-FFF2-40B4-BE49-F238E27FC236}">
                <a16:creationId xmlns:a16="http://schemas.microsoft.com/office/drawing/2014/main" id="{38D9995C-BFEB-BDF5-CE85-E411F5AC9C84}"/>
              </a:ext>
            </a:extLst>
          </p:cNvPr>
          <p:cNvSpPr>
            <a:spLocks noGrp="1"/>
          </p:cNvSpPr>
          <p:nvPr>
            <p:ph sz="half" idx="2"/>
          </p:nvPr>
        </p:nvSpPr>
        <p:spPr>
          <a:xfrm>
            <a:off x="8406203" y="1690688"/>
            <a:ext cx="3173627" cy="4234211"/>
          </a:xfrm>
        </p:spPr>
        <p:txBody>
          <a:bodyPr/>
          <a:lstStyle/>
          <a:p>
            <a:r>
              <a:rPr lang="en-GB" sz="2000" dirty="0">
                <a:ea typeface="Calibri" panose="020F0502020204030204" pitchFamily="34" charset="0"/>
                <a:cs typeface="Times New Roman" panose="02020603050405020304" pitchFamily="18" charset="0"/>
              </a:rPr>
              <a:t>U</a:t>
            </a:r>
            <a:r>
              <a:rPr lang="en-GB" sz="2000" dirty="0">
                <a:effectLst/>
                <a:latin typeface="Derailed" panose="020B0503030101060003" pitchFamily="34" charset="77"/>
                <a:ea typeface="Calibri" panose="020F0502020204030204" pitchFamily="34" charset="0"/>
                <a:cs typeface="Times New Roman" panose="02020603050405020304" pitchFamily="18" charset="0"/>
              </a:rPr>
              <a:t>rban firms more likely to see opportunities related to health and well-being (rural 47%, urban 52%).</a:t>
            </a:r>
          </a:p>
          <a:p>
            <a:r>
              <a:rPr lang="en-GB" sz="2000" dirty="0">
                <a:ea typeface="Calibri" panose="020F0502020204030204" pitchFamily="34" charset="0"/>
                <a:cs typeface="Times New Roman" panose="02020603050405020304" pitchFamily="18" charset="0"/>
              </a:rPr>
              <a:t>R</a:t>
            </a:r>
            <a:r>
              <a:rPr lang="en-GB" sz="2000" dirty="0">
                <a:effectLst/>
                <a:latin typeface="Derailed" panose="020B0503030101060003" pitchFamily="34" charset="77"/>
                <a:ea typeface="Calibri" panose="020F0502020204030204" pitchFamily="34" charset="0"/>
                <a:cs typeface="Times New Roman" panose="02020603050405020304" pitchFamily="18" charset="0"/>
              </a:rPr>
              <a:t>ural firms more focused on environmental/ green products and services (rural 44%, urban 40%). </a:t>
            </a:r>
          </a:p>
          <a:p>
            <a:r>
              <a:rPr lang="en-GB" sz="2000" dirty="0">
                <a:effectLst/>
                <a:latin typeface="Derailed" panose="020B0503030101060003" pitchFamily="34" charset="77"/>
                <a:ea typeface="Calibri" panose="020F0502020204030204" pitchFamily="34" charset="0"/>
                <a:cs typeface="Times New Roman" panose="02020603050405020304" pitchFamily="18" charset="0"/>
              </a:rPr>
              <a:t>Fewer identify opportunities linked to data skills and use of data, tourism, and exporting. </a:t>
            </a:r>
            <a:endParaRPr lang="en-GB" sz="2000" dirty="0"/>
          </a:p>
        </p:txBody>
      </p:sp>
      <p:graphicFrame>
        <p:nvGraphicFramePr>
          <p:cNvPr id="6" name="Content Placeholder 5">
            <a:extLst>
              <a:ext uri="{FF2B5EF4-FFF2-40B4-BE49-F238E27FC236}">
                <a16:creationId xmlns:a16="http://schemas.microsoft.com/office/drawing/2014/main" id="{B24294D1-5777-A017-C70F-FD93FC1E3045}"/>
              </a:ext>
            </a:extLst>
          </p:cNvPr>
          <p:cNvGraphicFramePr>
            <a:graphicFrameLocks noGrp="1"/>
          </p:cNvGraphicFramePr>
          <p:nvPr>
            <p:ph sz="half" idx="1"/>
          </p:nvPr>
        </p:nvGraphicFramePr>
        <p:xfrm>
          <a:off x="838200" y="1825625"/>
          <a:ext cx="7070124" cy="423386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FE493FCA-0985-DCA3-A953-1AE97C52F3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1436305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21E9-FB4B-5FCA-79E5-59B5CF1B515C}"/>
              </a:ext>
            </a:extLst>
          </p:cNvPr>
          <p:cNvSpPr>
            <a:spLocks noGrp="1"/>
          </p:cNvSpPr>
          <p:nvPr>
            <p:ph type="title"/>
          </p:nvPr>
        </p:nvSpPr>
        <p:spPr/>
        <p:txBody>
          <a:bodyPr/>
          <a:lstStyle/>
          <a:p>
            <a:r>
              <a:rPr lang="en-GB" sz="2800" dirty="0"/>
              <a:t>39% see themselves as well placed to take advantage of opportunities</a:t>
            </a:r>
            <a:endParaRPr lang="en-GB" sz="2800" dirty="0">
              <a:highlight>
                <a:srgbClr val="FFFF00"/>
              </a:highlight>
            </a:endParaRPr>
          </a:p>
        </p:txBody>
      </p:sp>
      <p:sp>
        <p:nvSpPr>
          <p:cNvPr id="4" name="Content Placeholder 3">
            <a:extLst>
              <a:ext uri="{FF2B5EF4-FFF2-40B4-BE49-F238E27FC236}">
                <a16:creationId xmlns:a16="http://schemas.microsoft.com/office/drawing/2014/main" id="{38D9CD61-1C0E-B9C5-99FF-48FE7B4A02AE}"/>
              </a:ext>
            </a:extLst>
          </p:cNvPr>
          <p:cNvSpPr>
            <a:spLocks noGrp="1"/>
          </p:cNvSpPr>
          <p:nvPr>
            <p:ph sz="half" idx="2"/>
          </p:nvPr>
        </p:nvSpPr>
        <p:spPr>
          <a:xfrm>
            <a:off x="9144000" y="1825625"/>
            <a:ext cx="2209800" cy="4234211"/>
          </a:xfrm>
        </p:spPr>
        <p:txBody>
          <a:bodyPr/>
          <a:lstStyle/>
          <a:p>
            <a:r>
              <a:rPr lang="en-GB" dirty="0">
                <a:ea typeface="Calibri" panose="020F0502020204030204" pitchFamily="34" charset="0"/>
                <a:cs typeface="Times New Roman" panose="02020603050405020304" pitchFamily="18" charset="0"/>
              </a:rPr>
              <a:t>A</a:t>
            </a:r>
            <a:r>
              <a:rPr lang="en-GB" sz="1800" dirty="0">
                <a:effectLst/>
                <a:latin typeface="Derailed" panose="020B0503030101060003" pitchFamily="34" charset="77"/>
                <a:ea typeface="Calibri" panose="020F0502020204030204" pitchFamily="34" charset="0"/>
                <a:cs typeface="Times New Roman" panose="02020603050405020304" pitchFamily="18" charset="0"/>
              </a:rPr>
              <a:t>n equal proportion (39%) of rural and urban firms reported that their businesses are either ‘very well’ or ‘well’ placed for potential opportunities. </a:t>
            </a:r>
          </a:p>
          <a:p>
            <a:r>
              <a:rPr lang="en-GB" dirty="0">
                <a:cs typeface="Times New Roman" panose="02020603050405020304" pitchFamily="18" charset="0"/>
              </a:rPr>
              <a:t>But more North East firms see themselves as well-placed.</a:t>
            </a:r>
            <a:endParaRPr lang="en-GB" dirty="0"/>
          </a:p>
        </p:txBody>
      </p:sp>
      <p:pic>
        <p:nvPicPr>
          <p:cNvPr id="8" name="Picture 7">
            <a:extLst>
              <a:ext uri="{FF2B5EF4-FFF2-40B4-BE49-F238E27FC236}">
                <a16:creationId xmlns:a16="http://schemas.microsoft.com/office/drawing/2014/main" id="{2DD2240B-4688-D3E5-0338-8280F64A12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graphicFrame>
        <p:nvGraphicFramePr>
          <p:cNvPr id="11" name="Chart 10">
            <a:extLst>
              <a:ext uri="{FF2B5EF4-FFF2-40B4-BE49-F238E27FC236}">
                <a16:creationId xmlns:a16="http://schemas.microsoft.com/office/drawing/2014/main" id="{8347F8A6-2357-457A-4CFE-E8DEE7CC0A6E}"/>
              </a:ext>
            </a:extLst>
          </p:cNvPr>
          <p:cNvGraphicFramePr/>
          <p:nvPr/>
        </p:nvGraphicFramePr>
        <p:xfrm>
          <a:off x="838201" y="1932039"/>
          <a:ext cx="7642122" cy="395256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3">
            <a:extLst>
              <a:ext uri="{FF2B5EF4-FFF2-40B4-BE49-F238E27FC236}">
                <a16:creationId xmlns:a16="http://schemas.microsoft.com/office/drawing/2014/main" id="{665DAD90-8CEF-0688-958E-406CA93C013F}"/>
              </a:ext>
            </a:extLst>
          </p:cNvPr>
          <p:cNvSpPr>
            <a:spLocks noChangeArrowheads="1"/>
          </p:cNvSpPr>
          <p:nvPr/>
        </p:nvSpPr>
        <p:spPr bwMode="auto">
          <a:xfrm>
            <a:off x="1485900" y="56026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428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3E45-41F4-BED4-C6E4-AE9B0A124F77}"/>
              </a:ext>
            </a:extLst>
          </p:cNvPr>
          <p:cNvSpPr>
            <a:spLocks noGrp="1"/>
          </p:cNvSpPr>
          <p:nvPr>
            <p:ph type="title"/>
          </p:nvPr>
        </p:nvSpPr>
        <p:spPr>
          <a:xfrm>
            <a:off x="838200" y="658684"/>
            <a:ext cx="10515600" cy="697506"/>
          </a:xfrm>
        </p:spPr>
        <p:txBody>
          <a:bodyPr/>
          <a:lstStyle/>
          <a:p>
            <a:r>
              <a:rPr lang="en-GB" sz="2800" dirty="0"/>
              <a:t>Well placed firms more likely to invest</a:t>
            </a:r>
          </a:p>
        </p:txBody>
      </p:sp>
      <p:sp>
        <p:nvSpPr>
          <p:cNvPr id="8" name="Content Placeholder 7">
            <a:extLst>
              <a:ext uri="{FF2B5EF4-FFF2-40B4-BE49-F238E27FC236}">
                <a16:creationId xmlns:a16="http://schemas.microsoft.com/office/drawing/2014/main" id="{6777F8CC-223F-A675-BEA3-FF19979B4B3F}"/>
              </a:ext>
            </a:extLst>
          </p:cNvPr>
          <p:cNvSpPr>
            <a:spLocks noGrp="1"/>
          </p:cNvSpPr>
          <p:nvPr>
            <p:ph sz="half" idx="2"/>
          </p:nvPr>
        </p:nvSpPr>
        <p:spPr>
          <a:xfrm>
            <a:off x="9006214" y="1825625"/>
            <a:ext cx="2486703" cy="4234211"/>
          </a:xfrm>
        </p:spPr>
        <p:txBody>
          <a:bodyPr/>
          <a:lstStyle/>
          <a:p>
            <a:r>
              <a:rPr lang="en-GB" sz="2400" dirty="0"/>
              <a:t>Well placed firms more likely to invest in environmental improvements, new products, marketing. </a:t>
            </a:r>
          </a:p>
          <a:p>
            <a:r>
              <a:rPr lang="en-GB" sz="2400" dirty="0"/>
              <a:t>But developing international markets is different.</a:t>
            </a:r>
          </a:p>
        </p:txBody>
      </p:sp>
      <p:pic>
        <p:nvPicPr>
          <p:cNvPr id="9" name="Picture 8" descr="A graph with different colored bars&#10;&#10;Description automatically generated">
            <a:extLst>
              <a:ext uri="{FF2B5EF4-FFF2-40B4-BE49-F238E27FC236}">
                <a16:creationId xmlns:a16="http://schemas.microsoft.com/office/drawing/2014/main" id="{E0D422C9-CFF0-BC9B-FAED-817525B697D5}"/>
              </a:ext>
            </a:extLst>
          </p:cNvPr>
          <p:cNvPicPr>
            <a:picLocks noChangeAspect="1"/>
          </p:cNvPicPr>
          <p:nvPr/>
        </p:nvPicPr>
        <p:blipFill>
          <a:blip r:embed="rId3"/>
          <a:stretch>
            <a:fillRect/>
          </a:stretch>
        </p:blipFill>
        <p:spPr>
          <a:xfrm>
            <a:off x="785825" y="1504336"/>
            <a:ext cx="8220389" cy="4694982"/>
          </a:xfrm>
          <a:prstGeom prst="rect">
            <a:avLst/>
          </a:prstGeom>
        </p:spPr>
      </p:pic>
      <p:pic>
        <p:nvPicPr>
          <p:cNvPr id="6" name="Picture 5">
            <a:extLst>
              <a:ext uri="{FF2B5EF4-FFF2-40B4-BE49-F238E27FC236}">
                <a16:creationId xmlns:a16="http://schemas.microsoft.com/office/drawing/2014/main" id="{4A66C683-455F-B6D8-B7F8-70600C09E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1346691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42E7-CD04-C55F-00C7-7316220F0C42}"/>
              </a:ext>
            </a:extLst>
          </p:cNvPr>
          <p:cNvSpPr>
            <a:spLocks noGrp="1"/>
          </p:cNvSpPr>
          <p:nvPr>
            <p:ph type="title"/>
          </p:nvPr>
        </p:nvSpPr>
        <p:spPr/>
        <p:txBody>
          <a:bodyPr anchor="t"/>
          <a:lstStyle/>
          <a:p>
            <a:r>
              <a:rPr lang="en-GB" sz="2800" dirty="0"/>
              <a:t>Perceived constraints by firm size: micro lack money; medium sized lack people</a:t>
            </a:r>
            <a:endParaRPr lang="en-GB" sz="2800" dirty="0">
              <a:highlight>
                <a:srgbClr val="FFFF00"/>
              </a:highlight>
            </a:endParaRPr>
          </a:p>
        </p:txBody>
      </p:sp>
      <p:sp>
        <p:nvSpPr>
          <p:cNvPr id="4" name="Content Placeholder 3">
            <a:extLst>
              <a:ext uri="{FF2B5EF4-FFF2-40B4-BE49-F238E27FC236}">
                <a16:creationId xmlns:a16="http://schemas.microsoft.com/office/drawing/2014/main" id="{0D0F6805-50AB-754D-44A7-E1744BA375A4}"/>
              </a:ext>
            </a:extLst>
          </p:cNvPr>
          <p:cNvSpPr>
            <a:spLocks noGrp="1"/>
          </p:cNvSpPr>
          <p:nvPr>
            <p:ph sz="half" idx="2"/>
          </p:nvPr>
        </p:nvSpPr>
        <p:spPr>
          <a:xfrm>
            <a:off x="9650626" y="1825625"/>
            <a:ext cx="1703173" cy="4234211"/>
          </a:xfrm>
        </p:spPr>
        <p:txBody>
          <a:bodyPr/>
          <a:lstStyle/>
          <a:p>
            <a:r>
              <a:rPr lang="en-GB" dirty="0"/>
              <a:t>More medium sized firms report staff recruitment and retention, lack of transport, but more microbusinesses report a lack of financial resources</a:t>
            </a:r>
          </a:p>
        </p:txBody>
      </p:sp>
      <p:graphicFrame>
        <p:nvGraphicFramePr>
          <p:cNvPr id="9" name="Content Placeholder 8">
            <a:extLst>
              <a:ext uri="{FF2B5EF4-FFF2-40B4-BE49-F238E27FC236}">
                <a16:creationId xmlns:a16="http://schemas.microsoft.com/office/drawing/2014/main" id="{6E6C9E3A-724D-9016-7DD1-2B936A3DDB79}"/>
              </a:ext>
            </a:extLst>
          </p:cNvPr>
          <p:cNvGraphicFramePr>
            <a:graphicFrameLocks noGrp="1"/>
          </p:cNvGraphicFramePr>
          <p:nvPr>
            <p:ph sz="half" idx="1"/>
          </p:nvPr>
        </p:nvGraphicFramePr>
        <p:xfrm>
          <a:off x="838200" y="1825625"/>
          <a:ext cx="8404654" cy="42338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8AF666EF-8B5C-453A-C463-D8DCDCDCE9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400876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790C-DC8F-F10C-FE2F-4E295F68838F}"/>
              </a:ext>
            </a:extLst>
          </p:cNvPr>
          <p:cNvSpPr>
            <a:spLocks noGrp="1"/>
          </p:cNvSpPr>
          <p:nvPr>
            <p:ph type="title"/>
          </p:nvPr>
        </p:nvSpPr>
        <p:spPr/>
        <p:txBody>
          <a:bodyPr/>
          <a:lstStyle/>
          <a:p>
            <a:r>
              <a:rPr lang="en-GB" sz="2800" dirty="0"/>
              <a:t>From opportunities to investment</a:t>
            </a:r>
            <a:endParaRPr lang="en-GB" sz="2800" dirty="0">
              <a:highlight>
                <a:srgbClr val="FFFF00"/>
              </a:highlight>
            </a:endParaRPr>
          </a:p>
        </p:txBody>
      </p:sp>
      <p:sp>
        <p:nvSpPr>
          <p:cNvPr id="4" name="Content Placeholder 3">
            <a:extLst>
              <a:ext uri="{FF2B5EF4-FFF2-40B4-BE49-F238E27FC236}">
                <a16:creationId xmlns:a16="http://schemas.microsoft.com/office/drawing/2014/main" id="{29539FC1-21E9-0827-706C-0FEE71643995}"/>
              </a:ext>
            </a:extLst>
          </p:cNvPr>
          <p:cNvSpPr>
            <a:spLocks noGrp="1"/>
          </p:cNvSpPr>
          <p:nvPr>
            <p:ph sz="half" idx="2"/>
          </p:nvPr>
        </p:nvSpPr>
        <p:spPr>
          <a:xfrm>
            <a:off x="3634636" y="1825625"/>
            <a:ext cx="7719164" cy="4234211"/>
          </a:xfrm>
        </p:spPr>
        <p:txBody>
          <a:bodyPr/>
          <a:lstStyle/>
          <a:p>
            <a:pPr algn="just">
              <a:spcAft>
                <a:spcPts val="800"/>
              </a:spcAft>
            </a:pPr>
            <a:r>
              <a:rPr lang="en-GB" sz="2000" dirty="0">
                <a:latin typeface="Derailed" panose="020B0503030101060003" pitchFamily="34" charset="0"/>
                <a:ea typeface="Calibri" panose="020F0502020204030204" pitchFamily="34" charset="0"/>
                <a:cs typeface="Times New Roman" panose="02020603050405020304" pitchFamily="18" charset="0"/>
              </a:rPr>
              <a:t>W</a:t>
            </a:r>
            <a:r>
              <a:rPr lang="en-GB" sz="2000" dirty="0">
                <a:effectLst/>
                <a:latin typeface="Derailed" panose="020B0503030101060003" pitchFamily="34" charset="0"/>
                <a:ea typeface="Calibri" panose="020F0502020204030204" pitchFamily="34" charset="0"/>
                <a:cs typeface="Times New Roman" panose="02020603050405020304" pitchFamily="18" charset="0"/>
              </a:rPr>
              <a:t>idespread perception among rural firms of opportunities for </a:t>
            </a:r>
            <a:r>
              <a:rPr lang="en-US" sz="2000" dirty="0">
                <a:effectLst/>
                <a:latin typeface="Derailed" panose="020B0503030101060003" pitchFamily="34" charset="0"/>
                <a:ea typeface="Calibri" panose="020F0502020204030204" pitchFamily="34" charset="0"/>
                <a:cs typeface="Calibri" panose="020F0502020204030204" pitchFamily="34" charset="0"/>
              </a:rPr>
              <a:t>developing products or services related to health and well-being, as well as developing environmental or green products or services. </a:t>
            </a:r>
          </a:p>
          <a:p>
            <a:pPr algn="just">
              <a:spcAft>
                <a:spcPts val="800"/>
              </a:spcAft>
            </a:pPr>
            <a:r>
              <a:rPr lang="en-GB" sz="2000" dirty="0"/>
              <a:t>Firms </a:t>
            </a:r>
            <a:r>
              <a:rPr lang="en-US" sz="2000" dirty="0">
                <a:effectLst/>
                <a:latin typeface="Derailed" panose="020B0503030101060003" pitchFamily="34" charset="77"/>
                <a:ea typeface="Calibri" panose="020F0502020204030204" pitchFamily="34" charset="0"/>
                <a:cs typeface="Times New Roman" panose="02020603050405020304" pitchFamily="18" charset="0"/>
              </a:rPr>
              <a:t>which see themselves well placed to take advantage of local growth opportunities more likely planning to increase or maintain levels of investment in environmental improvements, new products, marketing, well-being and training.</a:t>
            </a:r>
            <a:endParaRPr lang="en-GB" sz="2000" dirty="0">
              <a:effectLst/>
              <a:latin typeface="Derailed" panose="020B0503030101060003" pitchFamily="34" charset="0"/>
              <a:ea typeface="Calibri" panose="020F0502020204030204" pitchFamily="34" charset="0"/>
              <a:cs typeface="Times New Roman" panose="02020603050405020304" pitchFamily="18" charset="0"/>
            </a:endParaRPr>
          </a:p>
          <a:p>
            <a:pPr algn="just">
              <a:spcAft>
                <a:spcPts val="800"/>
              </a:spcAft>
            </a:pPr>
            <a:r>
              <a:rPr lang="en-GB" sz="2000" dirty="0">
                <a:effectLst/>
                <a:latin typeface="Derailed" panose="020B0503030101060003" pitchFamily="34" charset="0"/>
                <a:ea typeface="Calibri" panose="020F0502020204030204" pitchFamily="34" charset="0"/>
                <a:cs typeface="Times New Roman" panose="02020603050405020304" pitchFamily="18" charset="0"/>
              </a:rPr>
              <a:t>Familiar challenges threaten rural firms’ ability to grasp the opportunities available, however, suggesting continued importance of initiatives focused on improving rural transport, housing and broadband. </a:t>
            </a:r>
          </a:p>
          <a:p>
            <a:endParaRPr lang="en-US" dirty="0">
              <a:cs typeface="Times New Roman" panose="02020603050405020304" pitchFamily="18" charset="0"/>
            </a:endParaRPr>
          </a:p>
        </p:txBody>
      </p:sp>
      <p:sp>
        <p:nvSpPr>
          <p:cNvPr id="6" name="Rectangle 5">
            <a:extLst>
              <a:ext uri="{FF2B5EF4-FFF2-40B4-BE49-F238E27FC236}">
                <a16:creationId xmlns:a16="http://schemas.microsoft.com/office/drawing/2014/main" id="{AE766790-0EB5-621F-B051-FB3940D68307}"/>
              </a:ext>
            </a:extLst>
          </p:cNvPr>
          <p:cNvSpPr/>
          <p:nvPr/>
        </p:nvSpPr>
        <p:spPr>
          <a:xfrm>
            <a:off x="795925" y="1861585"/>
            <a:ext cx="1892474" cy="876822"/>
          </a:xfrm>
          <a:prstGeom prst="rect">
            <a:avLst/>
          </a:prstGeom>
          <a:solidFill>
            <a:srgbClr val="009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Opportunities</a:t>
            </a:r>
          </a:p>
        </p:txBody>
      </p:sp>
      <p:sp>
        <p:nvSpPr>
          <p:cNvPr id="7" name="Rectangle 6">
            <a:extLst>
              <a:ext uri="{FF2B5EF4-FFF2-40B4-BE49-F238E27FC236}">
                <a16:creationId xmlns:a16="http://schemas.microsoft.com/office/drawing/2014/main" id="{255134A0-440E-8653-357F-C45DD5670FC4}"/>
              </a:ext>
            </a:extLst>
          </p:cNvPr>
          <p:cNvSpPr/>
          <p:nvPr/>
        </p:nvSpPr>
        <p:spPr>
          <a:xfrm>
            <a:off x="795925" y="2891719"/>
            <a:ext cx="1892474" cy="876822"/>
          </a:xfrm>
          <a:prstGeom prst="rect">
            <a:avLst/>
          </a:prstGeom>
          <a:solidFill>
            <a:srgbClr val="009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Well-placed</a:t>
            </a:r>
          </a:p>
        </p:txBody>
      </p:sp>
      <p:sp>
        <p:nvSpPr>
          <p:cNvPr id="8" name="Rectangle 7">
            <a:extLst>
              <a:ext uri="{FF2B5EF4-FFF2-40B4-BE49-F238E27FC236}">
                <a16:creationId xmlns:a16="http://schemas.microsoft.com/office/drawing/2014/main" id="{A4F1BE30-943E-DFE5-7942-77F83B07C378}"/>
              </a:ext>
            </a:extLst>
          </p:cNvPr>
          <p:cNvSpPr/>
          <p:nvPr/>
        </p:nvSpPr>
        <p:spPr>
          <a:xfrm>
            <a:off x="795925" y="3921853"/>
            <a:ext cx="1892474" cy="876822"/>
          </a:xfrm>
          <a:prstGeom prst="rect">
            <a:avLst/>
          </a:prstGeom>
          <a:solidFill>
            <a:srgbClr val="009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Investment</a:t>
            </a:r>
          </a:p>
        </p:txBody>
      </p:sp>
      <p:sp>
        <p:nvSpPr>
          <p:cNvPr id="9" name="Rectangle 8">
            <a:extLst>
              <a:ext uri="{FF2B5EF4-FFF2-40B4-BE49-F238E27FC236}">
                <a16:creationId xmlns:a16="http://schemas.microsoft.com/office/drawing/2014/main" id="{AA2AA503-A89B-B49D-CAB0-6A176FBA9661}"/>
              </a:ext>
            </a:extLst>
          </p:cNvPr>
          <p:cNvSpPr/>
          <p:nvPr/>
        </p:nvSpPr>
        <p:spPr>
          <a:xfrm>
            <a:off x="795925" y="4970776"/>
            <a:ext cx="1892474" cy="876822"/>
          </a:xfrm>
          <a:prstGeom prst="rect">
            <a:avLst/>
          </a:prstGeom>
          <a:solidFill>
            <a:srgbClr val="009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Constraints</a:t>
            </a:r>
          </a:p>
        </p:txBody>
      </p:sp>
      <p:cxnSp>
        <p:nvCxnSpPr>
          <p:cNvPr id="11" name="Straight Arrow Connector 10">
            <a:extLst>
              <a:ext uri="{FF2B5EF4-FFF2-40B4-BE49-F238E27FC236}">
                <a16:creationId xmlns:a16="http://schemas.microsoft.com/office/drawing/2014/main" id="{66DC276E-26B1-144B-DCE2-026B80F144CB}"/>
              </a:ext>
            </a:extLst>
          </p:cNvPr>
          <p:cNvCxnSpPr>
            <a:stCxn id="6" idx="2"/>
            <a:endCxn id="7" idx="0"/>
          </p:cNvCxnSpPr>
          <p:nvPr/>
        </p:nvCxnSpPr>
        <p:spPr>
          <a:xfrm>
            <a:off x="1742162" y="2738407"/>
            <a:ext cx="0" cy="1533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558B60-BD57-C6F7-65B0-24C02D6C847C}"/>
              </a:ext>
            </a:extLst>
          </p:cNvPr>
          <p:cNvCxnSpPr>
            <a:cxnSpLocks/>
            <a:stCxn id="8" idx="2"/>
            <a:endCxn id="9" idx="0"/>
          </p:cNvCxnSpPr>
          <p:nvPr/>
        </p:nvCxnSpPr>
        <p:spPr>
          <a:xfrm>
            <a:off x="1742162" y="4798675"/>
            <a:ext cx="0" cy="172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2D117A-34A2-C024-FFB4-753179A0DEE3}"/>
              </a:ext>
            </a:extLst>
          </p:cNvPr>
          <p:cNvCxnSpPr>
            <a:cxnSpLocks/>
            <a:stCxn id="7" idx="2"/>
            <a:endCxn id="8" idx="0"/>
          </p:cNvCxnSpPr>
          <p:nvPr/>
        </p:nvCxnSpPr>
        <p:spPr>
          <a:xfrm>
            <a:off x="1742162" y="3768541"/>
            <a:ext cx="0" cy="1533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B37A07A-A85C-67B1-8923-5F9BFCE1E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77" y="6410904"/>
            <a:ext cx="5273040" cy="327660"/>
          </a:xfrm>
          <a:prstGeom prst="rect">
            <a:avLst/>
          </a:prstGeom>
        </p:spPr>
      </p:pic>
    </p:spTree>
    <p:extLst>
      <p:ext uri="{BB962C8B-B14F-4D97-AF65-F5344CB8AC3E}">
        <p14:creationId xmlns:p14="http://schemas.microsoft.com/office/powerpoint/2010/main" val="398778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29B5-2BA3-EB0C-36AD-8851EDAD891A}"/>
              </a:ext>
            </a:extLst>
          </p:cNvPr>
          <p:cNvSpPr>
            <a:spLocks noGrp="1"/>
          </p:cNvSpPr>
          <p:nvPr>
            <p:ph type="title"/>
          </p:nvPr>
        </p:nvSpPr>
        <p:spPr/>
        <p:txBody>
          <a:bodyPr>
            <a:normAutofit/>
          </a:bodyPr>
          <a:lstStyle/>
          <a:p>
            <a:r>
              <a:rPr lang="en-GB" sz="3200" b="1" dirty="0"/>
              <a:t>Productivity Heroes</a:t>
            </a:r>
          </a:p>
        </p:txBody>
      </p:sp>
      <p:sp>
        <p:nvSpPr>
          <p:cNvPr id="3" name="Content Placeholder 2">
            <a:extLst>
              <a:ext uri="{FF2B5EF4-FFF2-40B4-BE49-F238E27FC236}">
                <a16:creationId xmlns:a16="http://schemas.microsoft.com/office/drawing/2014/main" id="{89757885-3550-4034-6064-B99525304160}"/>
              </a:ext>
            </a:extLst>
          </p:cNvPr>
          <p:cNvSpPr>
            <a:spLocks noGrp="1"/>
          </p:cNvSpPr>
          <p:nvPr>
            <p:ph idx="1"/>
          </p:nvPr>
        </p:nvSpPr>
        <p:spPr>
          <a:xfrm>
            <a:off x="609600" y="1927372"/>
            <a:ext cx="10972800" cy="4525963"/>
          </a:xfrm>
        </p:spPr>
        <p:txBody>
          <a:bodyPr>
            <a:normAutofit/>
          </a:bodyPr>
          <a:lstStyle/>
          <a:p>
            <a:r>
              <a:rPr lang="en-GB" sz="2000" dirty="0"/>
              <a:t>We set out to investigate those firms that are registering productivity gains (i.e., turnover per employee) and are doing so while still creating jobs. </a:t>
            </a:r>
          </a:p>
          <a:p>
            <a:endParaRPr lang="en-GB" sz="2000" dirty="0"/>
          </a:p>
          <a:p>
            <a:r>
              <a:rPr lang="en-GB" sz="2000" dirty="0"/>
              <a:t>These small businesses we call ‘Productivity Heroes’ are defined as SMEs aged 3 years and over that are growing both their revenues and headcount but their revenues at a faster rate. </a:t>
            </a:r>
          </a:p>
          <a:p>
            <a:endParaRPr lang="en-GB" sz="2000" dirty="0"/>
          </a:p>
          <a:p>
            <a:r>
              <a:rPr lang="en-GB" sz="2000" dirty="0"/>
              <a:t>The base population used to identify the number of Productivity Heroes is all surviving private sector SME employer enterprises (1-249 emps) in the UK in 2021-22 which are at least 3 years of age - i.e., not start-ups – 1.22m enterprises.</a:t>
            </a:r>
          </a:p>
        </p:txBody>
      </p:sp>
    </p:spTree>
    <p:extLst>
      <p:ext uri="{BB962C8B-B14F-4D97-AF65-F5344CB8AC3E}">
        <p14:creationId xmlns:p14="http://schemas.microsoft.com/office/powerpoint/2010/main" val="2158065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4257195"/>
          </a:xfrm>
        </p:spPr>
        <p:txBody>
          <a:bodyPr vert="horz" lIns="91440" tIns="45720" rIns="91440" bIns="45720" rtlCol="0">
            <a:normAutofit fontScale="85000" lnSpcReduction="20000"/>
          </a:bodyPr>
          <a:lstStyle/>
          <a:p>
            <a:pPr marL="0" indent="0">
              <a:buNone/>
            </a:pPr>
            <a:r>
              <a:rPr lang="en-US" sz="2400" b="1" dirty="0"/>
              <a:t>Improve the provision of quality, actionable information on net zero</a:t>
            </a:r>
          </a:p>
          <a:p>
            <a:pPr marL="0" indent="0">
              <a:buNone/>
            </a:pPr>
            <a:r>
              <a:rPr lang="en-US" sz="2400" b="1" dirty="0"/>
              <a:t>…and develop agreed standards for measuring environmental impact</a:t>
            </a:r>
          </a:p>
          <a:p>
            <a:pPr marL="0" indent="0">
              <a:buNone/>
            </a:pPr>
            <a:endParaRPr lang="en-GB" sz="2100" dirty="0"/>
          </a:p>
          <a:p>
            <a:pPr marL="0" indent="0">
              <a:buNone/>
            </a:pPr>
            <a:r>
              <a:rPr lang="en-GB" sz="2100" dirty="0"/>
              <a:t>“The UK’s small businesses urgently need access to information and advice to help them adopt net zero practices and measure their effectiveness. Small and medium sized businesses are estimated to account for around half of all UK business emissions, and as such they will play a crucial part in the net zero transition. ERC research has shown, however, that there is much room for improvement when it comes to the adoption of net zero practices in small firms in the UK, especially amongst the smallest firms. The evidence shows that the problem with adoption is not around intentions when it comes to sustainability – but more around bandwidth, prioritisation and capability. At present the net zero support landscape is fragmented, with only a small minority of firms receiving support. Access to trusted and actionable information is vital in supporting firms to implement sustainability practices, with government, professional and industry associations all playing potentially important roles. There are also potential advantages in designing future policy support that grasps the complementary benefits of net zero and digital adoption.”</a:t>
            </a:r>
            <a:br>
              <a:rPr lang="en-GB" sz="2100" dirty="0"/>
            </a:br>
            <a:endParaRPr lang="en-US" sz="2100" b="1" dirty="0"/>
          </a:p>
        </p:txBody>
      </p:sp>
    </p:spTree>
    <p:extLst>
      <p:ext uri="{BB962C8B-B14F-4D97-AF65-F5344CB8AC3E}">
        <p14:creationId xmlns:p14="http://schemas.microsoft.com/office/powerpoint/2010/main" val="269554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79566" y="1609590"/>
            <a:ext cx="9331931" cy="3416320"/>
          </a:xfrm>
          <a:prstGeom prst="rect">
            <a:avLst/>
          </a:prstGeom>
          <a:noFill/>
        </p:spPr>
        <p:txBody>
          <a:bodyPr wrap="square" rtlCol="0">
            <a:spAutoFit/>
          </a:bodyPr>
          <a:lstStyle/>
          <a:p>
            <a:pPr algn="ctr"/>
            <a:r>
              <a:rPr lang="en-GB" sz="4800" b="1" dirty="0">
                <a:solidFill>
                  <a:prstClr val="black"/>
                </a:solidFill>
                <a:latin typeface="Calibri"/>
              </a:rPr>
              <a:t>Workplace mental health in England, Ireland and Sweden – a comparative study </a:t>
            </a:r>
          </a:p>
          <a:p>
            <a:pPr algn="ctr"/>
            <a:endParaRPr lang="en-GB" sz="48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Maria Wishart </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spTree>
    <p:extLst>
      <p:ext uri="{BB962C8B-B14F-4D97-AF65-F5344CB8AC3E}">
        <p14:creationId xmlns:p14="http://schemas.microsoft.com/office/powerpoint/2010/main" val="1087576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EFA6-D162-188E-0091-09849EEA37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11DB88-4B08-BFCB-5DD1-5FD91A4543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BD0E3C57-C499-E9B8-7A0D-CB9BB4604AD8}"/>
              </a:ext>
            </a:extLst>
          </p:cNvPr>
          <p:cNvPicPr>
            <a:picLocks noChangeAspect="1"/>
          </p:cNvPicPr>
          <p:nvPr/>
        </p:nvPicPr>
        <p:blipFill>
          <a:blip r:embed="rId3"/>
          <a:stretch>
            <a:fillRect/>
          </a:stretch>
        </p:blipFill>
        <p:spPr>
          <a:xfrm>
            <a:off x="9892049" y="493813"/>
            <a:ext cx="1438781" cy="591363"/>
          </a:xfrm>
          <a:prstGeom prst="rect">
            <a:avLst/>
          </a:prstGeom>
        </p:spPr>
      </p:pic>
      <p:sp>
        <p:nvSpPr>
          <p:cNvPr id="6" name="Rectangle 5">
            <a:extLst>
              <a:ext uri="{FF2B5EF4-FFF2-40B4-BE49-F238E27FC236}">
                <a16:creationId xmlns:a16="http://schemas.microsoft.com/office/drawing/2014/main" id="{AB4EC5DA-6EF2-4F20-C1CC-FA9DF86BA4D6}"/>
              </a:ext>
            </a:extLst>
          </p:cNvPr>
          <p:cNvSpPr/>
          <p:nvPr/>
        </p:nvSpPr>
        <p:spPr>
          <a:xfrm>
            <a:off x="626389" y="493813"/>
            <a:ext cx="902657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Panton"/>
                <a:ea typeface="Calibri" panose="020F0502020204030204" pitchFamily="34" charset="0"/>
                <a:cs typeface="Times New Roman" panose="02020603050405020304" pitchFamily="18" charset="0"/>
              </a:rPr>
              <a:t>Workplace mental health in England, Ireland and Sweden: a comparative study</a:t>
            </a:r>
          </a:p>
        </p:txBody>
      </p:sp>
      <p:sp>
        <p:nvSpPr>
          <p:cNvPr id="7" name="Content Placeholder 2">
            <a:extLst>
              <a:ext uri="{FF2B5EF4-FFF2-40B4-BE49-F238E27FC236}">
                <a16:creationId xmlns:a16="http://schemas.microsoft.com/office/drawing/2014/main" id="{28FDA133-A170-C905-4293-4331B9BD7411}"/>
              </a:ext>
            </a:extLst>
          </p:cNvPr>
          <p:cNvSpPr txBox="1">
            <a:spLocks/>
          </p:cNvSpPr>
          <p:nvPr/>
        </p:nvSpPr>
        <p:spPr>
          <a:xfrm>
            <a:off x="275026" y="1704627"/>
            <a:ext cx="11434621" cy="4525963"/>
          </a:xfrm>
          <a:prstGeom prst="rect">
            <a:avLst/>
          </a:prstGeom>
        </p:spPr>
        <p:txBody>
          <a:bodyPr>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marR="0" lvl="0" indent="-457200" algn="l" defTabSz="914400" rtl="0" eaLnBrk="1" fontAlgn="base" latinLnBrk="0" hangingPunct="1">
              <a:lnSpc>
                <a:spcPct val="150000"/>
              </a:lnSpc>
              <a:spcBef>
                <a:spcPts val="1000"/>
              </a:spcBef>
              <a:spcAft>
                <a:spcPct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Why England, Ireland and Sweden?</a:t>
            </a:r>
          </a:p>
          <a:p>
            <a:pPr marL="514350" marR="0" lvl="0" indent="-457200" algn="l" defTabSz="914400" rtl="0" eaLnBrk="1" fontAlgn="base" latinLnBrk="0" hangingPunct="1">
              <a:lnSpc>
                <a:spcPct val="150000"/>
              </a:lnSpc>
              <a:spcBef>
                <a:spcPts val="1000"/>
              </a:spcBef>
              <a:spcAft>
                <a:spcPct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The dataset</a:t>
            </a:r>
          </a:p>
          <a:p>
            <a:pPr marL="514350" marR="0" lvl="0" indent="-457200" algn="l" defTabSz="914400" rtl="0" eaLnBrk="1" fontAlgn="base" latinLnBrk="0" hangingPunct="1">
              <a:lnSpc>
                <a:spcPct val="150000"/>
              </a:lnSpc>
              <a:spcBef>
                <a:spcPts val="1000"/>
              </a:spcBef>
              <a:spcAft>
                <a:spcPct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Findings:</a:t>
            </a:r>
          </a:p>
          <a:p>
            <a:pPr marL="971550" marR="0" lvl="1" indent="-4572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Mental health absence and its impact</a:t>
            </a:r>
          </a:p>
          <a:p>
            <a:pPr marL="971550" marR="0" lvl="1" indent="-4572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Presenteeism</a:t>
            </a:r>
          </a:p>
          <a:p>
            <a:pPr marL="971550" marR="0" lvl="1" indent="-4572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Uptake of initiatives</a:t>
            </a:r>
          </a:p>
          <a:p>
            <a:pPr marL="971550" marR="0" lvl="1" indent="-4572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Hybrid working</a:t>
            </a:r>
          </a:p>
          <a:p>
            <a:pPr marL="514350" marR="0" lvl="0" indent="-457200" algn="l" defTabSz="914400" rtl="0" eaLnBrk="1" fontAlgn="base" latinLnBrk="0" hangingPunct="1">
              <a:lnSpc>
                <a:spcPct val="150000"/>
              </a:lnSpc>
              <a:spcBef>
                <a:spcPts val="1000"/>
              </a:spcBef>
              <a:spcAft>
                <a:spcPct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Conclusions and implications</a:t>
            </a:r>
          </a:p>
          <a:p>
            <a:pPr marL="514350" marR="0" lvl="0" indent="-457200" algn="l" defTabSz="914400" rtl="0" eaLnBrk="1" fontAlgn="base" latinLnBrk="0" hangingPunct="1">
              <a:lnSpc>
                <a:spcPct val="150000"/>
              </a:lnSpc>
              <a:spcBef>
                <a:spcPts val="1000"/>
              </a:spcBef>
              <a:spcAft>
                <a:spcPct val="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457200" algn="l" defTabSz="914400" rtl="0" eaLnBrk="1" fontAlgn="base" latinLnBrk="0" hangingPunct="1">
              <a:lnSpc>
                <a:spcPct val="15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342900" algn="l" defTabSz="914400" rtl="0" eaLnBrk="1" fontAlgn="base" latinLnBrk="0" hangingPunct="1">
              <a:lnSpc>
                <a:spcPct val="9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p:txBody>
      </p:sp>
    </p:spTree>
    <p:extLst>
      <p:ext uri="{BB962C8B-B14F-4D97-AF65-F5344CB8AC3E}">
        <p14:creationId xmlns:p14="http://schemas.microsoft.com/office/powerpoint/2010/main" val="1803702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7DA3-D441-79F5-1EA3-12BE8EDC20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D22820-D66A-74B7-0B00-B45ADA39A9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893BA251-88DD-8FF3-18F7-8F2D5D88EF6E}"/>
              </a:ext>
            </a:extLst>
          </p:cNvPr>
          <p:cNvPicPr>
            <a:picLocks noChangeAspect="1"/>
          </p:cNvPicPr>
          <p:nvPr/>
        </p:nvPicPr>
        <p:blipFill>
          <a:blip r:embed="rId3"/>
          <a:stretch>
            <a:fillRect/>
          </a:stretch>
        </p:blipFill>
        <p:spPr>
          <a:xfrm>
            <a:off x="9892049" y="493813"/>
            <a:ext cx="1438781" cy="591363"/>
          </a:xfrm>
          <a:prstGeom prst="rect">
            <a:avLst/>
          </a:prstGeom>
        </p:spPr>
      </p:pic>
      <p:sp>
        <p:nvSpPr>
          <p:cNvPr id="6" name="Rectangle 5">
            <a:extLst>
              <a:ext uri="{FF2B5EF4-FFF2-40B4-BE49-F238E27FC236}">
                <a16:creationId xmlns:a16="http://schemas.microsoft.com/office/drawing/2014/main" id="{9E90B9BB-3510-3CD5-2B03-1A23FCB67317}"/>
              </a:ext>
            </a:extLst>
          </p:cNvPr>
          <p:cNvSpPr/>
          <p:nvPr/>
        </p:nvSpPr>
        <p:spPr>
          <a:xfrm>
            <a:off x="635267" y="367591"/>
            <a:ext cx="902657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Panton"/>
                <a:ea typeface="Calibri" panose="020F0502020204030204" pitchFamily="34" charset="0"/>
                <a:cs typeface="Times New Roman" panose="02020603050405020304" pitchFamily="18" charset="0"/>
              </a:rPr>
              <a:t>Healthcare overview</a:t>
            </a:r>
          </a:p>
        </p:txBody>
      </p:sp>
      <p:graphicFrame>
        <p:nvGraphicFramePr>
          <p:cNvPr id="5" name="Table 4">
            <a:extLst>
              <a:ext uri="{FF2B5EF4-FFF2-40B4-BE49-F238E27FC236}">
                <a16:creationId xmlns:a16="http://schemas.microsoft.com/office/drawing/2014/main" id="{2170FB28-6181-D73B-9995-EC07A906ECC1}"/>
              </a:ext>
            </a:extLst>
          </p:cNvPr>
          <p:cNvGraphicFramePr>
            <a:graphicFrameLocks noGrp="1"/>
          </p:cNvGraphicFramePr>
          <p:nvPr/>
        </p:nvGraphicFramePr>
        <p:xfrm>
          <a:off x="1476103" y="1085176"/>
          <a:ext cx="8660674" cy="4907312"/>
        </p:xfrm>
        <a:graphic>
          <a:graphicData uri="http://schemas.openxmlformats.org/drawingml/2006/table">
            <a:tbl>
              <a:tblPr>
                <a:tableStyleId>{5C22544A-7EE6-4342-B048-85BDC9FD1C3A}</a:tableStyleId>
              </a:tblPr>
              <a:tblGrid>
                <a:gridCol w="1752672">
                  <a:extLst>
                    <a:ext uri="{9D8B030D-6E8A-4147-A177-3AD203B41FA5}">
                      <a16:colId xmlns:a16="http://schemas.microsoft.com/office/drawing/2014/main" val="2058389718"/>
                    </a:ext>
                  </a:extLst>
                </a:gridCol>
                <a:gridCol w="2100871">
                  <a:extLst>
                    <a:ext uri="{9D8B030D-6E8A-4147-A177-3AD203B41FA5}">
                      <a16:colId xmlns:a16="http://schemas.microsoft.com/office/drawing/2014/main" val="3669584635"/>
                    </a:ext>
                  </a:extLst>
                </a:gridCol>
                <a:gridCol w="2508069">
                  <a:extLst>
                    <a:ext uri="{9D8B030D-6E8A-4147-A177-3AD203B41FA5}">
                      <a16:colId xmlns:a16="http://schemas.microsoft.com/office/drawing/2014/main" val="1730436049"/>
                    </a:ext>
                  </a:extLst>
                </a:gridCol>
                <a:gridCol w="2299062">
                  <a:extLst>
                    <a:ext uri="{9D8B030D-6E8A-4147-A177-3AD203B41FA5}">
                      <a16:colId xmlns:a16="http://schemas.microsoft.com/office/drawing/2014/main" val="4008226474"/>
                    </a:ext>
                  </a:extLst>
                </a:gridCol>
              </a:tblGrid>
              <a:tr h="364789">
                <a:tc>
                  <a:txBody>
                    <a:bodyPr/>
                    <a:lstStyle/>
                    <a:p>
                      <a:pPr algn="l" fontAlgn="ctr"/>
                      <a:endParaRPr lang="en-GB"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b="1" u="none" strike="noStrike" dirty="0">
                          <a:effectLst/>
                        </a:rPr>
                        <a:t>Ireland</a:t>
                      </a:r>
                      <a:endParaRPr lang="en-GB" sz="20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b="1" u="none" strike="noStrike" dirty="0">
                          <a:effectLst/>
                        </a:rPr>
                        <a:t>England</a:t>
                      </a:r>
                      <a:endParaRPr lang="en-GB" sz="20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b="1" u="none" strike="noStrike" dirty="0">
                          <a:effectLst/>
                        </a:rPr>
                        <a:t>Sweden</a:t>
                      </a:r>
                      <a:endParaRPr lang="en-GB" sz="20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246972423"/>
                  </a:ext>
                </a:extLst>
              </a:tr>
              <a:tr h="364789">
                <a:tc>
                  <a:txBody>
                    <a:bodyPr/>
                    <a:lstStyle/>
                    <a:p>
                      <a:pPr algn="ctr" fontAlgn="ctr"/>
                      <a:r>
                        <a:rPr lang="en-GB" sz="2000" b="1" u="none" strike="noStrike" dirty="0">
                          <a:effectLst/>
                        </a:rPr>
                        <a:t>Population</a:t>
                      </a:r>
                      <a:endParaRPr lang="en-GB" sz="20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a:effectLst/>
                        </a:rPr>
                        <a:t>5,194,336</a:t>
                      </a:r>
                      <a:endParaRPr lang="en-GB"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a:effectLst/>
                        </a:rPr>
                        <a:t>67,736,802</a:t>
                      </a:r>
                      <a:endParaRPr lang="en-GB"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10,521,556</a:t>
                      </a:r>
                      <a:endParaRPr lang="en-GB"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462412792"/>
                  </a:ext>
                </a:extLst>
              </a:tr>
              <a:tr h="1341906">
                <a:tc>
                  <a:txBody>
                    <a:bodyPr/>
                    <a:lstStyle/>
                    <a:p>
                      <a:pPr algn="ctr" fontAlgn="ctr"/>
                      <a:r>
                        <a:rPr lang="en-GB" sz="2000" b="1" u="none" strike="noStrike" dirty="0">
                          <a:effectLst/>
                        </a:rPr>
                        <a:t>Healthcare funding model</a:t>
                      </a:r>
                      <a:endParaRPr lang="en-GB" sz="20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Two tier public/private healthcare system, private healthcare insurance common</a:t>
                      </a:r>
                      <a:endParaRPr lang="en-GB"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Publicly funded, private care available for those choosing it</a:t>
                      </a:r>
                      <a:endParaRPr lang="en-GB"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Publicly funded, private care has less of a role than in UK and Ireland</a:t>
                      </a:r>
                      <a:endParaRPr lang="en-GB"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385683950"/>
                  </a:ext>
                </a:extLst>
              </a:tr>
              <a:tr h="1341906">
                <a:tc>
                  <a:txBody>
                    <a:bodyPr/>
                    <a:lstStyle/>
                    <a:p>
                      <a:pPr algn="ctr" fontAlgn="ctr"/>
                      <a:r>
                        <a:rPr lang="en-GB" sz="2000" b="1" u="none" strike="noStrike" dirty="0">
                          <a:effectLst/>
                        </a:rPr>
                        <a:t>Primary care access</a:t>
                      </a:r>
                      <a:endParaRPr lang="en-GB" sz="20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Free primary care for around 30% of population</a:t>
                      </a:r>
                      <a:endParaRPr lang="en-GB"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Universal free access to primary care</a:t>
                      </a:r>
                      <a:endParaRPr lang="en-GB" sz="20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Universal free access to primary care</a:t>
                      </a:r>
                      <a:endParaRPr lang="en-GB"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394549840"/>
                  </a:ext>
                </a:extLst>
              </a:tr>
              <a:tr h="1302303">
                <a:tc>
                  <a:txBody>
                    <a:bodyPr/>
                    <a:lstStyle/>
                    <a:p>
                      <a:pPr algn="ctr" fontAlgn="ctr"/>
                      <a:r>
                        <a:rPr lang="en-GB" sz="2000" b="1" u="none" strike="noStrike" dirty="0">
                          <a:effectLst/>
                        </a:rPr>
                        <a:t>Sick pay</a:t>
                      </a:r>
                      <a:endParaRPr lang="en-GB" sz="20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a:effectLst/>
                        </a:rPr>
                        <a:t>Statutory sick pay for 5 days per year</a:t>
                      </a:r>
                      <a:endParaRPr lang="en-GB"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a:effectLst/>
                        </a:rPr>
                        <a:t>Statutory sick pay for up to 28 weeks</a:t>
                      </a:r>
                      <a:endParaRPr lang="en-GB" sz="20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GB" sz="2000" u="none" strike="noStrike" dirty="0">
                          <a:effectLst/>
                        </a:rPr>
                        <a:t>80% of salary for 364 days, extendable</a:t>
                      </a:r>
                      <a:endParaRPr lang="en-GB" sz="20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00296550"/>
                  </a:ext>
                </a:extLst>
              </a:tr>
            </a:tbl>
          </a:graphicData>
        </a:graphic>
      </p:graphicFrame>
    </p:spTree>
    <p:extLst>
      <p:ext uri="{BB962C8B-B14F-4D97-AF65-F5344CB8AC3E}">
        <p14:creationId xmlns:p14="http://schemas.microsoft.com/office/powerpoint/2010/main" val="2298309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41BB-8BC5-3DCD-17DC-CFD5AFC97F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85831C3-EC82-BE5A-744E-9668514523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D739958B-D209-58EB-E9FA-2A924F374307}"/>
              </a:ext>
            </a:extLst>
          </p:cNvPr>
          <p:cNvPicPr>
            <a:picLocks noChangeAspect="1"/>
          </p:cNvPicPr>
          <p:nvPr/>
        </p:nvPicPr>
        <p:blipFill>
          <a:blip r:embed="rId3"/>
          <a:stretch>
            <a:fillRect/>
          </a:stretch>
        </p:blipFill>
        <p:spPr>
          <a:xfrm>
            <a:off x="9892049" y="493813"/>
            <a:ext cx="1438781" cy="591363"/>
          </a:xfrm>
          <a:prstGeom prst="rect">
            <a:avLst/>
          </a:prstGeom>
        </p:spPr>
      </p:pic>
      <p:sp>
        <p:nvSpPr>
          <p:cNvPr id="9" name="TextBox 8">
            <a:extLst>
              <a:ext uri="{FF2B5EF4-FFF2-40B4-BE49-F238E27FC236}">
                <a16:creationId xmlns:a16="http://schemas.microsoft.com/office/drawing/2014/main" id="{F8951230-57A4-2BB9-4FBC-4FB8101B8814}"/>
              </a:ext>
            </a:extLst>
          </p:cNvPr>
          <p:cNvSpPr txBox="1"/>
          <p:nvPr/>
        </p:nvSpPr>
        <p:spPr>
          <a:xfrm>
            <a:off x="197528" y="5981377"/>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OECD/European Union (2018)</a:t>
            </a:r>
          </a:p>
        </p:txBody>
      </p:sp>
      <p:sp>
        <p:nvSpPr>
          <p:cNvPr id="10" name="TextBox 9">
            <a:extLst>
              <a:ext uri="{FF2B5EF4-FFF2-40B4-BE49-F238E27FC236}">
                <a16:creationId xmlns:a16="http://schemas.microsoft.com/office/drawing/2014/main" id="{2E5D35A7-1F02-9857-1E19-E39BF0BAC01D}"/>
              </a:ext>
            </a:extLst>
          </p:cNvPr>
          <p:cNvSpPr txBox="1"/>
          <p:nvPr/>
        </p:nvSpPr>
        <p:spPr>
          <a:xfrm>
            <a:off x="739065" y="317720"/>
            <a:ext cx="85299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Proportion of adults with mental disorders </a:t>
            </a:r>
          </a:p>
        </p:txBody>
      </p:sp>
      <p:graphicFrame>
        <p:nvGraphicFramePr>
          <p:cNvPr id="11" name="Chart 10">
            <a:extLst>
              <a:ext uri="{FF2B5EF4-FFF2-40B4-BE49-F238E27FC236}">
                <a16:creationId xmlns:a16="http://schemas.microsoft.com/office/drawing/2014/main" id="{4F1281EF-A825-7BDA-2E2A-9F0751BB7411}"/>
              </a:ext>
            </a:extLst>
          </p:cNvPr>
          <p:cNvGraphicFramePr>
            <a:graphicFrameLocks/>
          </p:cNvGraphicFramePr>
          <p:nvPr/>
        </p:nvGraphicFramePr>
        <p:xfrm>
          <a:off x="2503503" y="1225117"/>
          <a:ext cx="6951215" cy="42346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4426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9892049" y="493813"/>
            <a:ext cx="1438781" cy="591363"/>
          </a:xfrm>
          <a:prstGeom prst="rect">
            <a:avLst/>
          </a:prstGeom>
        </p:spPr>
      </p:pic>
      <p:pic>
        <p:nvPicPr>
          <p:cNvPr id="3" name="Picture 2">
            <a:extLst>
              <a:ext uri="{FF2B5EF4-FFF2-40B4-BE49-F238E27FC236}">
                <a16:creationId xmlns:a16="http://schemas.microsoft.com/office/drawing/2014/main" id="{F399E897-C48A-7543-104A-8EF58FC78B2F}"/>
              </a:ext>
            </a:extLst>
          </p:cNvPr>
          <p:cNvPicPr>
            <a:picLocks noChangeAspect="1"/>
          </p:cNvPicPr>
          <p:nvPr/>
        </p:nvPicPr>
        <p:blipFill>
          <a:blip r:embed="rId4"/>
          <a:stretch>
            <a:fillRect/>
          </a:stretch>
        </p:blipFill>
        <p:spPr>
          <a:xfrm>
            <a:off x="3579920" y="434565"/>
            <a:ext cx="5424256" cy="5929622"/>
          </a:xfrm>
          <a:prstGeom prst="rect">
            <a:avLst/>
          </a:prstGeom>
        </p:spPr>
      </p:pic>
      <p:sp>
        <p:nvSpPr>
          <p:cNvPr id="8" name="TextBox 7">
            <a:extLst>
              <a:ext uri="{FF2B5EF4-FFF2-40B4-BE49-F238E27FC236}">
                <a16:creationId xmlns:a16="http://schemas.microsoft.com/office/drawing/2014/main" id="{774D2FE2-E9DC-63FB-4A27-EBE87EC42077}"/>
              </a:ext>
            </a:extLst>
          </p:cNvPr>
          <p:cNvSpPr txBox="1"/>
          <p:nvPr/>
        </p:nvSpPr>
        <p:spPr>
          <a:xfrm>
            <a:off x="579439" y="105296"/>
            <a:ext cx="833046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Estimated direct and indirect costs related to mental health problems across EU countries, % of GDP</a:t>
            </a:r>
          </a:p>
        </p:txBody>
      </p:sp>
      <p:sp>
        <p:nvSpPr>
          <p:cNvPr id="10" name="TextBox 9">
            <a:extLst>
              <a:ext uri="{FF2B5EF4-FFF2-40B4-BE49-F238E27FC236}">
                <a16:creationId xmlns:a16="http://schemas.microsoft.com/office/drawing/2014/main" id="{C9E6FA7C-41D0-2B89-1AED-40A82967CFFA}"/>
              </a:ext>
            </a:extLst>
          </p:cNvPr>
          <p:cNvSpPr txBox="1"/>
          <p:nvPr/>
        </p:nvSpPr>
        <p:spPr>
          <a:xfrm>
            <a:off x="197528" y="5981377"/>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OECD/European Union (2018)</a:t>
            </a:r>
          </a:p>
        </p:txBody>
      </p:sp>
      <p:sp>
        <p:nvSpPr>
          <p:cNvPr id="5" name="Oval 4">
            <a:extLst>
              <a:ext uri="{FF2B5EF4-FFF2-40B4-BE49-F238E27FC236}">
                <a16:creationId xmlns:a16="http://schemas.microsoft.com/office/drawing/2014/main" id="{DEC44EDF-E2BA-A86B-AFEC-51D6C56F8C4F}"/>
              </a:ext>
            </a:extLst>
          </p:cNvPr>
          <p:cNvSpPr/>
          <p:nvPr/>
        </p:nvSpPr>
        <p:spPr>
          <a:xfrm>
            <a:off x="6729275" y="2528201"/>
            <a:ext cx="426128" cy="319596"/>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1D39610-9501-46BB-7A0A-F564BB00CEBA}"/>
              </a:ext>
            </a:extLst>
          </p:cNvPr>
          <p:cNvPicPr>
            <a:picLocks noChangeAspect="1"/>
          </p:cNvPicPr>
          <p:nvPr/>
        </p:nvPicPr>
        <p:blipFill>
          <a:blip r:embed="rId5"/>
          <a:stretch>
            <a:fillRect/>
          </a:stretch>
        </p:blipFill>
        <p:spPr>
          <a:xfrm>
            <a:off x="4944101" y="3654684"/>
            <a:ext cx="457240" cy="347502"/>
          </a:xfrm>
          <a:prstGeom prst="rect">
            <a:avLst/>
          </a:prstGeom>
        </p:spPr>
      </p:pic>
      <p:sp>
        <p:nvSpPr>
          <p:cNvPr id="7" name="Oval 6">
            <a:extLst>
              <a:ext uri="{FF2B5EF4-FFF2-40B4-BE49-F238E27FC236}">
                <a16:creationId xmlns:a16="http://schemas.microsoft.com/office/drawing/2014/main" id="{63606719-4610-4629-BEAD-8DAEE93BE723}"/>
              </a:ext>
            </a:extLst>
          </p:cNvPr>
          <p:cNvSpPr/>
          <p:nvPr/>
        </p:nvSpPr>
        <p:spPr>
          <a:xfrm>
            <a:off x="4247522" y="3553229"/>
            <a:ext cx="426128" cy="319596"/>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671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9200B76-6474-4259-928C-289A69AD1BD8}"/>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B8FE9513-DD80-43DE-A196-678CBD4E9FF5}"/>
              </a:ext>
            </a:extLst>
          </p:cNvPr>
          <p:cNvSpPr/>
          <p:nvPr/>
        </p:nvSpPr>
        <p:spPr>
          <a:xfrm>
            <a:off x="638354" y="451609"/>
            <a:ext cx="911812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Panton"/>
                <a:ea typeface="+mn-ea"/>
                <a:cs typeface="+mn-cs"/>
              </a:rPr>
              <a:t>Estimated direct and indirect costs related to mental health problems % of GDP</a:t>
            </a:r>
          </a:p>
        </p:txBody>
      </p:sp>
      <p:graphicFrame>
        <p:nvGraphicFramePr>
          <p:cNvPr id="3" name="Table 2">
            <a:extLst>
              <a:ext uri="{FF2B5EF4-FFF2-40B4-BE49-F238E27FC236}">
                <a16:creationId xmlns:a16="http://schemas.microsoft.com/office/drawing/2014/main" id="{B2F008AC-F37D-884A-5918-03ACC4A421D0}"/>
              </a:ext>
            </a:extLst>
          </p:cNvPr>
          <p:cNvGraphicFramePr>
            <a:graphicFrameLocks noGrp="1"/>
          </p:cNvGraphicFramePr>
          <p:nvPr/>
        </p:nvGraphicFramePr>
        <p:xfrm>
          <a:off x="1642367" y="1282606"/>
          <a:ext cx="8114108" cy="4534388"/>
        </p:xfrm>
        <a:graphic>
          <a:graphicData uri="http://schemas.openxmlformats.org/drawingml/2006/table">
            <a:tbl>
              <a:tblPr firstRow="1" firstCol="1" bandRow="1">
                <a:tableStyleId>{5C22544A-7EE6-4342-B048-85BDC9FD1C3A}</a:tableStyleId>
              </a:tblPr>
              <a:tblGrid>
                <a:gridCol w="1154099">
                  <a:extLst>
                    <a:ext uri="{9D8B030D-6E8A-4147-A177-3AD203B41FA5}">
                      <a16:colId xmlns:a16="http://schemas.microsoft.com/office/drawing/2014/main" val="3437208947"/>
                    </a:ext>
                  </a:extLst>
                </a:gridCol>
                <a:gridCol w="941598">
                  <a:extLst>
                    <a:ext uri="{9D8B030D-6E8A-4147-A177-3AD203B41FA5}">
                      <a16:colId xmlns:a16="http://schemas.microsoft.com/office/drawing/2014/main" val="854450723"/>
                    </a:ext>
                  </a:extLst>
                </a:gridCol>
                <a:gridCol w="859773">
                  <a:extLst>
                    <a:ext uri="{9D8B030D-6E8A-4147-A177-3AD203B41FA5}">
                      <a16:colId xmlns:a16="http://schemas.microsoft.com/office/drawing/2014/main" val="1150403539"/>
                    </a:ext>
                  </a:extLst>
                </a:gridCol>
                <a:gridCol w="859773">
                  <a:extLst>
                    <a:ext uri="{9D8B030D-6E8A-4147-A177-3AD203B41FA5}">
                      <a16:colId xmlns:a16="http://schemas.microsoft.com/office/drawing/2014/main" val="4154621604"/>
                    </a:ext>
                  </a:extLst>
                </a:gridCol>
                <a:gridCol w="859773">
                  <a:extLst>
                    <a:ext uri="{9D8B030D-6E8A-4147-A177-3AD203B41FA5}">
                      <a16:colId xmlns:a16="http://schemas.microsoft.com/office/drawing/2014/main" val="3012799549"/>
                    </a:ext>
                  </a:extLst>
                </a:gridCol>
                <a:gridCol w="859773">
                  <a:extLst>
                    <a:ext uri="{9D8B030D-6E8A-4147-A177-3AD203B41FA5}">
                      <a16:colId xmlns:a16="http://schemas.microsoft.com/office/drawing/2014/main" val="3965358536"/>
                    </a:ext>
                  </a:extLst>
                </a:gridCol>
                <a:gridCol w="859773">
                  <a:extLst>
                    <a:ext uri="{9D8B030D-6E8A-4147-A177-3AD203B41FA5}">
                      <a16:colId xmlns:a16="http://schemas.microsoft.com/office/drawing/2014/main" val="815595711"/>
                    </a:ext>
                  </a:extLst>
                </a:gridCol>
                <a:gridCol w="859773">
                  <a:extLst>
                    <a:ext uri="{9D8B030D-6E8A-4147-A177-3AD203B41FA5}">
                      <a16:colId xmlns:a16="http://schemas.microsoft.com/office/drawing/2014/main" val="1332962642"/>
                    </a:ext>
                  </a:extLst>
                </a:gridCol>
                <a:gridCol w="859773">
                  <a:extLst>
                    <a:ext uri="{9D8B030D-6E8A-4147-A177-3AD203B41FA5}">
                      <a16:colId xmlns:a16="http://schemas.microsoft.com/office/drawing/2014/main" val="1582135169"/>
                    </a:ext>
                  </a:extLst>
                </a:gridCol>
              </a:tblGrid>
              <a:tr h="486143">
                <a:tc rowSpan="3">
                  <a:txBody>
                    <a:bodyPr/>
                    <a:lstStyle/>
                    <a:p>
                      <a:pPr>
                        <a:spcAft>
                          <a:spcPts val="800"/>
                        </a:spcAft>
                      </a:pPr>
                      <a:r>
                        <a:rPr lang="en-GB" sz="1600" kern="100" dirty="0">
                          <a:effectLst/>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gridSpan="2">
                  <a:txBody>
                    <a:bodyPr/>
                    <a:lstStyle/>
                    <a:p>
                      <a:pPr>
                        <a:spcAft>
                          <a:spcPts val="800"/>
                        </a:spcAft>
                      </a:pPr>
                      <a:r>
                        <a:rPr lang="en-GB" sz="1600" kern="100">
                          <a:effectLst/>
                        </a:rPr>
                        <a:t>Total costs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4">
                  <a:txBody>
                    <a:bodyPr/>
                    <a:lstStyle/>
                    <a:p>
                      <a:pPr>
                        <a:spcAft>
                          <a:spcPts val="800"/>
                        </a:spcAft>
                      </a:pPr>
                      <a:r>
                        <a:rPr lang="en-GB" sz="1600" kern="100">
                          <a:effectLst/>
                        </a:rPr>
                        <a:t>Direct costs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spcAft>
                          <a:spcPts val="800"/>
                        </a:spcAft>
                      </a:pPr>
                      <a:r>
                        <a:rPr lang="en-GB" sz="1600" kern="100">
                          <a:effectLst/>
                        </a:rPr>
                        <a:t>Indirect costs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302637006"/>
                  </a:ext>
                </a:extLst>
              </a:tr>
              <a:tr h="777829">
                <a:tc vMerge="1">
                  <a:txBody>
                    <a:bodyPr/>
                    <a:lstStyle/>
                    <a:p>
                      <a:endParaRPr lang="en-GB"/>
                    </a:p>
                  </a:txBody>
                  <a:tcPr/>
                </a:tc>
                <a:tc gridSpan="2" vMerge="1">
                  <a:txBody>
                    <a:bodyPr/>
                    <a:lstStyle/>
                    <a:p>
                      <a:endParaRPr lang="en-GB"/>
                    </a:p>
                  </a:txBody>
                  <a:tcPr/>
                </a:tc>
                <a:tc hMerge="1" vMerge="1">
                  <a:txBody>
                    <a:bodyPr/>
                    <a:lstStyle/>
                    <a:p>
                      <a:endParaRPr lang="en-GB"/>
                    </a:p>
                  </a:txBody>
                  <a:tcPr/>
                </a:tc>
                <a:tc gridSpan="2">
                  <a:txBody>
                    <a:bodyPr/>
                    <a:lstStyle/>
                    <a:p>
                      <a:pPr>
                        <a:spcAft>
                          <a:spcPts val="800"/>
                        </a:spcAft>
                      </a:pPr>
                      <a:r>
                        <a:rPr lang="en-GB" sz="1600" kern="100">
                          <a:effectLst/>
                        </a:rPr>
                        <a:t>On health systems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spcAft>
                          <a:spcPts val="800"/>
                        </a:spcAft>
                      </a:pPr>
                      <a:r>
                        <a:rPr lang="en-GB" sz="1600" kern="100">
                          <a:effectLst/>
                        </a:rPr>
                        <a:t>On social benefits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spcAft>
                          <a:spcPts val="800"/>
                        </a:spcAft>
                      </a:pPr>
                      <a:r>
                        <a:rPr lang="en-GB" sz="1600" kern="100">
                          <a:effectLst/>
                        </a:rPr>
                        <a:t>On the labour market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820142127"/>
                  </a:ext>
                </a:extLst>
              </a:tr>
              <a:tr h="1166743">
                <a:tc vMerge="1">
                  <a:txBody>
                    <a:bodyPr/>
                    <a:lstStyle/>
                    <a:p>
                      <a:endParaRPr lang="en-GB"/>
                    </a:p>
                  </a:txBody>
                  <a:tcPr/>
                </a:tc>
                <a:tc>
                  <a:txBody>
                    <a:bodyPr/>
                    <a:lstStyle/>
                    <a:p>
                      <a:pPr>
                        <a:spcAft>
                          <a:spcPts val="800"/>
                        </a:spcAft>
                      </a:pPr>
                      <a:r>
                        <a:rPr lang="en-GB" sz="1600" kern="100" dirty="0">
                          <a:effectLst/>
                        </a:rPr>
                        <a:t>in million EUR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 of GDP</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in million EUR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 of GDP</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in million EUR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 of GDP</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in million EUR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 of GDP</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908358"/>
                  </a:ext>
                </a:extLst>
              </a:tr>
              <a:tr h="441948">
                <a:tc>
                  <a:txBody>
                    <a:bodyPr/>
                    <a:lstStyle/>
                    <a:p>
                      <a:pPr>
                        <a:spcAft>
                          <a:spcPts val="800"/>
                        </a:spcAft>
                      </a:pPr>
                      <a:r>
                        <a:rPr lang="en-GB" sz="1600" kern="100">
                          <a:effectLst/>
                        </a:rPr>
                        <a:t>EU28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607 074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4.10%</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194 139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1.31%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169 939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1.15%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242 995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1.64%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023221"/>
                  </a:ext>
                </a:extLst>
              </a:tr>
              <a:tr h="441948">
                <a:tc>
                  <a:txBody>
                    <a:bodyPr/>
                    <a:lstStyle/>
                    <a:p>
                      <a:pPr>
                        <a:spcAft>
                          <a:spcPts val="800"/>
                        </a:spcAft>
                      </a:pPr>
                      <a:r>
                        <a:rPr lang="en-GB" sz="1600" kern="100">
                          <a:effectLst/>
                        </a:rPr>
                        <a:t>Ireland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8 299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3.17%</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2 232</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0.85%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1 891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0.72%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4 176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1.59%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3711442"/>
                  </a:ext>
                </a:extLst>
              </a:tr>
              <a:tr h="441948">
                <a:tc>
                  <a:txBody>
                    <a:bodyPr/>
                    <a:lstStyle/>
                    <a:p>
                      <a:pPr>
                        <a:spcAft>
                          <a:spcPts val="800"/>
                        </a:spcAft>
                      </a:pPr>
                      <a:r>
                        <a:rPr lang="en-GB" sz="1600" kern="100">
                          <a:effectLst/>
                        </a:rPr>
                        <a:t>Sweden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21 677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4.83%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5 696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1.27%</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7 558</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1.68%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8 423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1.88%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7880918"/>
                  </a:ext>
                </a:extLst>
              </a:tr>
              <a:tr h="777829">
                <a:tc>
                  <a:txBody>
                    <a:bodyPr/>
                    <a:lstStyle/>
                    <a:p>
                      <a:pPr>
                        <a:spcAft>
                          <a:spcPts val="800"/>
                        </a:spcAft>
                      </a:pPr>
                      <a:r>
                        <a:rPr lang="en-GB" sz="1600" kern="100" dirty="0">
                          <a:effectLst/>
                        </a:rPr>
                        <a:t>UK</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106 024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4.07%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36 353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1.40%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a:effectLst/>
                        </a:rPr>
                        <a:t>22 704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0.87%</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46 967</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800"/>
                        </a:spcAft>
                      </a:pPr>
                      <a:r>
                        <a:rPr lang="en-GB" sz="1600" kern="100" dirty="0">
                          <a:effectLst/>
                        </a:rPr>
                        <a:t>1.80%</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234438"/>
                  </a:ext>
                </a:extLst>
              </a:tr>
            </a:tbl>
          </a:graphicData>
        </a:graphic>
      </p:graphicFrame>
      <p:sp>
        <p:nvSpPr>
          <p:cNvPr id="5" name="Rectangle 4">
            <a:extLst>
              <a:ext uri="{FF2B5EF4-FFF2-40B4-BE49-F238E27FC236}">
                <a16:creationId xmlns:a16="http://schemas.microsoft.com/office/drawing/2014/main" id="{520D8552-AEDA-8D1D-0990-51ABD82F962A}"/>
              </a:ext>
            </a:extLst>
          </p:cNvPr>
          <p:cNvSpPr/>
          <p:nvPr/>
        </p:nvSpPr>
        <p:spPr>
          <a:xfrm>
            <a:off x="7111014" y="3539654"/>
            <a:ext cx="861134" cy="19543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82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AFDF6-752F-A5D3-7726-5644AE65219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309F0EB-AF90-F757-D617-EE9B270F83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0F6B0863-5B97-A92D-7A54-BBF24890A037}"/>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20293D2B-B971-0AA3-3259-AC495BAC153A}"/>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Data set</a:t>
            </a:r>
          </a:p>
        </p:txBody>
      </p:sp>
      <p:sp>
        <p:nvSpPr>
          <p:cNvPr id="9" name="Content Placeholder 2">
            <a:extLst>
              <a:ext uri="{FF2B5EF4-FFF2-40B4-BE49-F238E27FC236}">
                <a16:creationId xmlns:a16="http://schemas.microsoft.com/office/drawing/2014/main" id="{CF01B1E3-A429-5799-7949-8ECF432ADFD4}"/>
              </a:ext>
            </a:extLst>
          </p:cNvPr>
          <p:cNvSpPr txBox="1">
            <a:spLocks/>
          </p:cNvSpPr>
          <p:nvPr/>
        </p:nvSpPr>
        <p:spPr>
          <a:xfrm>
            <a:off x="249900" y="1166018"/>
            <a:ext cx="11263952" cy="5003963"/>
          </a:xfrm>
          <a:prstGeom prst="rect">
            <a:avLst/>
          </a:prstGeom>
        </p:spPr>
        <p:txBody>
          <a:bodyPr>
            <a:normAutofit fontScale="55000" lnSpcReduction="2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Computer Assisted Telephone Interview (CATI) survey, for-profit and voluntary sector firms operating for at least 3 years, with minimum 10 employees  </a:t>
            </a:r>
          </a:p>
          <a:p>
            <a:pPr marL="1085850" marR="0" lvl="1" indent="-571500" algn="l" defTabSz="914400" rtl="0" eaLnBrk="1" fontAlgn="base" latinLnBrk="0" hangingPunct="1">
              <a:lnSpc>
                <a:spcPct val="150000"/>
              </a:lnSpc>
              <a:spcBef>
                <a:spcPts val="500"/>
              </a:spcBef>
              <a:spcAft>
                <a:spcPct val="0"/>
              </a:spcAft>
              <a:buClrTx/>
              <a:buSzTx/>
              <a:buFont typeface="Wingdings" panose="05000000000000000000" pitchFamily="2" charset="2"/>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Ireland: Sep-Dec 2022: 1,501 firms</a:t>
            </a:r>
          </a:p>
          <a:p>
            <a:pPr marL="1085850" marR="0" lvl="1" indent="-571500" algn="l" defTabSz="914400" rtl="0" eaLnBrk="1" fontAlgn="base" latinLnBrk="0" hangingPunct="1">
              <a:lnSpc>
                <a:spcPct val="150000"/>
              </a:lnSpc>
              <a:spcBef>
                <a:spcPts val="500"/>
              </a:spcBef>
              <a:spcAft>
                <a:spcPct val="0"/>
              </a:spcAft>
              <a:buClrTx/>
              <a:buSzTx/>
              <a:buFont typeface="Wingdings" panose="05000000000000000000" pitchFamily="2" charset="2"/>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England: Jan-May 2023: 1,902 firms</a:t>
            </a:r>
          </a:p>
          <a:p>
            <a:pPr marL="1085850" marR="0" lvl="1" indent="-571500" algn="l" defTabSz="914400" rtl="0" eaLnBrk="1" fontAlgn="base" latinLnBrk="0" hangingPunct="1">
              <a:lnSpc>
                <a:spcPct val="150000"/>
              </a:lnSpc>
              <a:spcBef>
                <a:spcPts val="500"/>
              </a:spcBef>
              <a:spcAft>
                <a:spcPct val="0"/>
              </a:spcAft>
              <a:buClrTx/>
              <a:buSzTx/>
              <a:buFont typeface="Wingdings" panose="05000000000000000000" pitchFamily="2" charset="2"/>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Sweden: Sep-Dec 2023: 1,000 firms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Business and employee characteristics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General sickness  and Mental health sickness absence measurement &amp; practices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Mental health initiatives and outcomes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Presenteeism</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Technology and high-tech working practices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457200" algn="l" defTabSz="914400" rtl="0" eaLnBrk="1" fontAlgn="base" latinLnBrk="0" hangingPunct="1">
              <a:lnSpc>
                <a:spcPct val="15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342900" algn="l" defTabSz="914400" rtl="0" eaLnBrk="1" fontAlgn="base" latinLnBrk="0" hangingPunct="1">
              <a:lnSpc>
                <a:spcPct val="9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p:txBody>
      </p:sp>
    </p:spTree>
    <p:extLst>
      <p:ext uri="{BB962C8B-B14F-4D97-AF65-F5344CB8AC3E}">
        <p14:creationId xmlns:p14="http://schemas.microsoft.com/office/powerpoint/2010/main" val="357115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40D4B-DAFE-A941-1D49-E4B4313C4D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FBD88C-F25A-527A-8692-5C8E0E1AD8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E3212D2-7F1A-0F5B-1238-614D7587CEE3}"/>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2C14B5B3-007F-6DF3-BF2D-ED4CC7294387}"/>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Headlines</a:t>
            </a:r>
          </a:p>
        </p:txBody>
      </p:sp>
      <p:sp>
        <p:nvSpPr>
          <p:cNvPr id="9" name="Content Placeholder 2">
            <a:extLst>
              <a:ext uri="{FF2B5EF4-FFF2-40B4-BE49-F238E27FC236}">
                <a16:creationId xmlns:a16="http://schemas.microsoft.com/office/drawing/2014/main" id="{A0F58633-8E20-2274-BDF1-3218AD9763CD}"/>
              </a:ext>
            </a:extLst>
          </p:cNvPr>
          <p:cNvSpPr txBox="1">
            <a:spLocks/>
          </p:cNvSpPr>
          <p:nvPr/>
        </p:nvSpPr>
        <p:spPr>
          <a:xfrm>
            <a:off x="249900" y="1166018"/>
            <a:ext cx="11263952" cy="5003963"/>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Significant country-level differences in:</a:t>
            </a:r>
          </a:p>
          <a:p>
            <a:pPr marL="857250" marR="0" lvl="1" indent="-3429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Patterns of mental health related sickness absence</a:t>
            </a:r>
          </a:p>
          <a:p>
            <a:pPr marL="857250" marR="0" lvl="1" indent="-3429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Patterns and types of presenteeism</a:t>
            </a:r>
          </a:p>
          <a:p>
            <a:pPr marL="857250" marR="0" lvl="1" indent="-3429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Engagement in mental health &amp; wellbeing initiatives</a:t>
            </a:r>
          </a:p>
          <a:p>
            <a:pPr marL="857250" marR="0" lvl="1" indent="-3429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Adoption of hybrid working</a:t>
            </a:r>
          </a:p>
          <a:p>
            <a:pPr marL="857250" marR="0" lvl="1" indent="-342900" algn="l" defTabSz="914400" rtl="0" eaLnBrk="1" fontAlgn="base" latinLnBrk="0" hangingPunct="1">
              <a:lnSpc>
                <a:spcPct val="150000"/>
              </a:lnSpc>
              <a:spcBef>
                <a:spcPts val="5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Reported impact of mental health on business operations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36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457200" algn="l" defTabSz="914400" rtl="0" eaLnBrk="1" fontAlgn="base" latinLnBrk="0" hangingPunct="1">
              <a:lnSpc>
                <a:spcPct val="15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342900" algn="l" defTabSz="914400" rtl="0" eaLnBrk="1" fontAlgn="base" latinLnBrk="0" hangingPunct="1">
              <a:lnSpc>
                <a:spcPct val="9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p:txBody>
      </p:sp>
    </p:spTree>
    <p:extLst>
      <p:ext uri="{BB962C8B-B14F-4D97-AF65-F5344CB8AC3E}">
        <p14:creationId xmlns:p14="http://schemas.microsoft.com/office/powerpoint/2010/main" val="3388855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4E00D-C6CD-2073-9C33-7733405D87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962F78-D332-6743-70BB-D2E22BB663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B5C101CA-D116-8CF9-BAB8-A77915719209}"/>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75EA87A7-2894-0872-4184-BF4825FF4A9F}"/>
              </a:ext>
            </a:extLst>
          </p:cNvPr>
          <p:cNvSpPr/>
          <p:nvPr/>
        </p:nvSpPr>
        <p:spPr>
          <a:xfrm>
            <a:off x="611721" y="214766"/>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Mental health related sickness absence</a:t>
            </a:r>
          </a:p>
        </p:txBody>
      </p:sp>
      <p:graphicFrame>
        <p:nvGraphicFramePr>
          <p:cNvPr id="5" name="Chart 4">
            <a:extLst>
              <a:ext uri="{FF2B5EF4-FFF2-40B4-BE49-F238E27FC236}">
                <a16:creationId xmlns:a16="http://schemas.microsoft.com/office/drawing/2014/main" id="{6CB11930-6055-98CD-C786-7E0B38EDD998}"/>
              </a:ext>
            </a:extLst>
          </p:cNvPr>
          <p:cNvGraphicFramePr>
            <a:graphicFrameLocks/>
          </p:cNvGraphicFramePr>
          <p:nvPr/>
        </p:nvGraphicFramePr>
        <p:xfrm>
          <a:off x="2414727" y="1487509"/>
          <a:ext cx="7208668" cy="447434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3BD5E484-1CE7-BE0A-C26B-27313B90A060}"/>
              </a:ext>
            </a:extLst>
          </p:cNvPr>
          <p:cNvSpPr txBox="1"/>
          <p:nvPr/>
        </p:nvSpPr>
        <p:spPr>
          <a:xfrm>
            <a:off x="2414727" y="1118177"/>
            <a:ext cx="75727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reporting MH sickness absence in the preceding 12 months</a:t>
            </a:r>
          </a:p>
        </p:txBody>
      </p:sp>
      <p:sp>
        <p:nvSpPr>
          <p:cNvPr id="13" name="TextBox 12">
            <a:extLst>
              <a:ext uri="{FF2B5EF4-FFF2-40B4-BE49-F238E27FC236}">
                <a16:creationId xmlns:a16="http://schemas.microsoft.com/office/drawing/2014/main" id="{492C7399-D483-CB3A-D811-346CA8158F6C}"/>
              </a:ext>
            </a:extLst>
          </p:cNvPr>
          <p:cNvSpPr txBox="1"/>
          <p:nvPr/>
        </p:nvSpPr>
        <p:spPr>
          <a:xfrm>
            <a:off x="128833" y="5921829"/>
            <a:ext cx="59885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Sweden 1,000 firms, England 1,878 firms, Ireland 1,484 firms</a:t>
            </a:r>
          </a:p>
        </p:txBody>
      </p:sp>
    </p:spTree>
    <p:extLst>
      <p:ext uri="{BB962C8B-B14F-4D97-AF65-F5344CB8AC3E}">
        <p14:creationId xmlns:p14="http://schemas.microsoft.com/office/powerpoint/2010/main" val="125610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ADC46E-7E76-27D6-A429-7121805FEAF0}"/>
              </a:ext>
            </a:extLst>
          </p:cNvPr>
          <p:cNvSpPr>
            <a:spLocks noGrp="1"/>
          </p:cNvSpPr>
          <p:nvPr>
            <p:ph type="title"/>
          </p:nvPr>
        </p:nvSpPr>
        <p:spPr/>
        <p:txBody>
          <a:bodyPr>
            <a:normAutofit/>
          </a:bodyPr>
          <a:lstStyle/>
          <a:p>
            <a:r>
              <a:rPr lang="en-GB" sz="3200" b="1" dirty="0"/>
              <a:t>Productivity Heroes - Trends</a:t>
            </a:r>
          </a:p>
        </p:txBody>
      </p:sp>
      <p:sp>
        <p:nvSpPr>
          <p:cNvPr id="3" name="Content Placeholder 2">
            <a:extLst>
              <a:ext uri="{FF2B5EF4-FFF2-40B4-BE49-F238E27FC236}">
                <a16:creationId xmlns:a16="http://schemas.microsoft.com/office/drawing/2014/main" id="{EB4C5994-37FA-8CB6-49D8-052BA1B0ACE5}"/>
              </a:ext>
            </a:extLst>
          </p:cNvPr>
          <p:cNvSpPr>
            <a:spLocks noGrp="1"/>
          </p:cNvSpPr>
          <p:nvPr>
            <p:ph idx="1"/>
          </p:nvPr>
        </p:nvSpPr>
        <p:spPr>
          <a:xfrm>
            <a:off x="1981200" y="1484785"/>
            <a:ext cx="8229600" cy="4641379"/>
          </a:xfrm>
        </p:spPr>
        <p:txBody>
          <a:bodyPr>
            <a:normAutofit/>
          </a:bodyPr>
          <a:lstStyle/>
          <a:p>
            <a:r>
              <a:rPr lang="en-GB" sz="1800" dirty="0"/>
              <a:t>So, out of a total of 453,231 firms that had increased their productivity we can see that there is a small group of SMEs (8% or 36,298 firms) aged 3 years and over within this total that are creating jobs by an average of 29% growth but growing revenue even more rapidly by an average of 196% </a:t>
            </a:r>
          </a:p>
          <a:p>
            <a:endParaRPr lang="en-GB" sz="2000" dirty="0"/>
          </a:p>
          <a:p>
            <a:endParaRPr lang="en-GB" sz="2000" dirty="0"/>
          </a:p>
        </p:txBody>
      </p:sp>
      <p:graphicFrame>
        <p:nvGraphicFramePr>
          <p:cNvPr id="6" name="Table 5">
            <a:extLst>
              <a:ext uri="{FF2B5EF4-FFF2-40B4-BE49-F238E27FC236}">
                <a16:creationId xmlns:a16="http://schemas.microsoft.com/office/drawing/2014/main" id="{8865D98B-4C76-0E8B-1C52-FD5736F5968F}"/>
              </a:ext>
            </a:extLst>
          </p:cNvPr>
          <p:cNvGraphicFramePr>
            <a:graphicFrameLocks noGrp="1"/>
          </p:cNvGraphicFramePr>
          <p:nvPr/>
        </p:nvGraphicFramePr>
        <p:xfrm>
          <a:off x="2567609" y="2708921"/>
          <a:ext cx="6984775" cy="3706705"/>
        </p:xfrm>
        <a:graphic>
          <a:graphicData uri="http://schemas.openxmlformats.org/drawingml/2006/table">
            <a:tbl>
              <a:tblPr firstRow="1" firstCol="1" bandRow="1"/>
              <a:tblGrid>
                <a:gridCol w="1118937">
                  <a:extLst>
                    <a:ext uri="{9D8B030D-6E8A-4147-A177-3AD203B41FA5}">
                      <a16:colId xmlns:a16="http://schemas.microsoft.com/office/drawing/2014/main" val="3463918814"/>
                    </a:ext>
                  </a:extLst>
                </a:gridCol>
                <a:gridCol w="1372481">
                  <a:extLst>
                    <a:ext uri="{9D8B030D-6E8A-4147-A177-3AD203B41FA5}">
                      <a16:colId xmlns:a16="http://schemas.microsoft.com/office/drawing/2014/main" val="2743026112"/>
                    </a:ext>
                  </a:extLst>
                </a:gridCol>
                <a:gridCol w="2391058">
                  <a:extLst>
                    <a:ext uri="{9D8B030D-6E8A-4147-A177-3AD203B41FA5}">
                      <a16:colId xmlns:a16="http://schemas.microsoft.com/office/drawing/2014/main" val="2909871336"/>
                    </a:ext>
                  </a:extLst>
                </a:gridCol>
                <a:gridCol w="2102299">
                  <a:extLst>
                    <a:ext uri="{9D8B030D-6E8A-4147-A177-3AD203B41FA5}">
                      <a16:colId xmlns:a16="http://schemas.microsoft.com/office/drawing/2014/main" val="3775946497"/>
                    </a:ext>
                  </a:extLst>
                </a:gridCol>
              </a:tblGrid>
              <a:tr h="1700130">
                <a:tc>
                  <a:txBody>
                    <a:bodyPr/>
                    <a:lstStyle/>
                    <a:p>
                      <a:pPr algn="just">
                        <a:lnSpc>
                          <a:spcPct val="150000"/>
                        </a:lnSpc>
                        <a:spcAft>
                          <a:spcPts val="1500"/>
                        </a:spcAft>
                      </a:pPr>
                      <a:r>
                        <a:rPr lang="en-GB" sz="1600" b="1" dirty="0">
                          <a:effectLst/>
                          <a:latin typeface="Arial" panose="020B0604020202020204" pitchFamily="34" charset="0"/>
                          <a:ea typeface="Calibri" panose="020F0502020204030204" pitchFamily="34" charset="0"/>
                          <a:cs typeface="Arial" panose="020B0604020202020204" pitchFamily="34" charset="0"/>
                        </a:rPr>
                        <a:t>Year</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just">
                        <a:lnSpc>
                          <a:spcPct val="150000"/>
                        </a:lnSpc>
                        <a:spcAft>
                          <a:spcPts val="1500"/>
                        </a:spcAft>
                      </a:pPr>
                      <a:r>
                        <a:rPr lang="en-GB" sz="1600" b="1" dirty="0">
                          <a:effectLst/>
                          <a:latin typeface="Arial" panose="020B0604020202020204" pitchFamily="34" charset="0"/>
                          <a:ea typeface="Calibri" panose="020F0502020204030204" pitchFamily="34" charset="0"/>
                          <a:cs typeface="Arial" panose="020B0604020202020204" pitchFamily="34" charset="0"/>
                        </a:rPr>
                        <a:t>No. of SMEs</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p>
                      <a:pPr algn="just">
                        <a:lnSpc>
                          <a:spcPct val="150000"/>
                        </a:lnSpc>
                        <a:spcAft>
                          <a:spcPts val="1500"/>
                        </a:spcAft>
                      </a:pPr>
                      <a:r>
                        <a:rPr lang="en-GB" sz="1600" b="1" dirty="0">
                          <a:effectLst/>
                          <a:latin typeface="Arial" panose="020B0604020202020204" pitchFamily="34" charset="0"/>
                          <a:ea typeface="Calibri" panose="020F0502020204030204" pitchFamily="34" charset="0"/>
                          <a:cs typeface="Arial" panose="020B0604020202020204" pitchFamily="34" charset="0"/>
                        </a:rPr>
                        <a:t>(3 years and over)</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just">
                        <a:lnSpc>
                          <a:spcPct val="150000"/>
                        </a:lnSpc>
                        <a:spcAft>
                          <a:spcPts val="1500"/>
                        </a:spcAft>
                      </a:pPr>
                      <a:r>
                        <a:rPr lang="en-GB" sz="1600" b="1" dirty="0">
                          <a:effectLst/>
                          <a:latin typeface="Arial" panose="020B0604020202020204" pitchFamily="34" charset="0"/>
                          <a:ea typeface="Calibri" panose="020F0502020204030204" pitchFamily="34" charset="0"/>
                          <a:cs typeface="Arial" panose="020B0604020202020204" pitchFamily="34" charset="0"/>
                        </a:rPr>
                        <a:t>No. and % of businesses achieving productivity growth</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gn="just">
                        <a:lnSpc>
                          <a:spcPct val="150000"/>
                        </a:lnSpc>
                        <a:spcAft>
                          <a:spcPts val="1500"/>
                        </a:spcAft>
                      </a:pPr>
                      <a:r>
                        <a:rPr lang="en-GB" sz="1600" b="1" dirty="0">
                          <a:effectLst/>
                          <a:latin typeface="Arial" panose="020B0604020202020204" pitchFamily="34" charset="0"/>
                          <a:ea typeface="Calibri" panose="020F0502020204030204" pitchFamily="34" charset="0"/>
                          <a:cs typeface="Arial" panose="020B0604020202020204" pitchFamily="34" charset="0"/>
                        </a:rPr>
                        <a:t>No. and % of Productivity</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p>
                      <a:pPr algn="just">
                        <a:lnSpc>
                          <a:spcPct val="150000"/>
                        </a:lnSpc>
                        <a:spcAft>
                          <a:spcPts val="1500"/>
                        </a:spcAft>
                      </a:pPr>
                      <a:r>
                        <a:rPr lang="en-GB" sz="1600" b="1" dirty="0">
                          <a:effectLst/>
                          <a:latin typeface="Arial" panose="020B0604020202020204" pitchFamily="34" charset="0"/>
                          <a:ea typeface="Calibri" panose="020F0502020204030204" pitchFamily="34" charset="0"/>
                          <a:cs typeface="Arial" panose="020B0604020202020204" pitchFamily="34" charset="0"/>
                        </a:rPr>
                        <a:t>Heroes</a:t>
                      </a:r>
                      <a:r>
                        <a:rPr lang="en-GB" sz="1600" b="1" baseline="30000" dirty="0">
                          <a:effectLst/>
                          <a:latin typeface="Arial" panose="020B0604020202020204" pitchFamily="34" charset="0"/>
                          <a:ea typeface="Calibri" panose="020F0502020204030204" pitchFamily="34" charset="0"/>
                          <a:cs typeface="Arial" panose="020B0604020202020204" pitchFamily="34" charset="0"/>
                        </a:rPr>
                        <a:t>1</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226575440"/>
                  </a:ext>
                </a:extLst>
              </a:tr>
              <a:tr h="401315">
                <a:tc>
                  <a:txBody>
                    <a:bodyPr/>
                    <a:lstStyle/>
                    <a:p>
                      <a:pPr algn="just">
                        <a:lnSpc>
                          <a:spcPct val="150000"/>
                        </a:lnSpc>
                        <a:spcAft>
                          <a:spcPts val="1500"/>
                        </a:spcAft>
                      </a:pPr>
                      <a:r>
                        <a:rPr lang="en-GB" sz="1600" b="1">
                          <a:effectLst/>
                          <a:latin typeface="Arial" panose="020B0604020202020204" pitchFamily="34" charset="0"/>
                          <a:ea typeface="Calibri" panose="020F0502020204030204" pitchFamily="34" charset="0"/>
                          <a:cs typeface="Arial" panose="020B0604020202020204" pitchFamily="34" charset="0"/>
                        </a:rPr>
                        <a:t>2000-01</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676k</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dirty="0">
                          <a:effectLst/>
                          <a:latin typeface="Arial" panose="020B0604020202020204" pitchFamily="34" charset="0"/>
                          <a:ea typeface="Calibri" panose="020F0502020204030204" pitchFamily="34" charset="0"/>
                          <a:cs typeface="Arial" panose="020B0604020202020204" pitchFamily="34" charset="0"/>
                        </a:rPr>
                        <a:t>347k - 51.3%</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dirty="0">
                          <a:effectLst/>
                          <a:latin typeface="Arial" panose="020B0604020202020204" pitchFamily="34" charset="0"/>
                          <a:ea typeface="Calibri" panose="020F0502020204030204" pitchFamily="34" charset="0"/>
                          <a:cs typeface="Arial" panose="020B0604020202020204" pitchFamily="34" charset="0"/>
                        </a:rPr>
                        <a:t>4.5% (15,622)</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623252968"/>
                  </a:ext>
                </a:extLst>
              </a:tr>
              <a:tr h="401315">
                <a:tc>
                  <a:txBody>
                    <a:bodyPr/>
                    <a:lstStyle/>
                    <a:p>
                      <a:pPr algn="just">
                        <a:lnSpc>
                          <a:spcPct val="150000"/>
                        </a:lnSpc>
                        <a:spcAft>
                          <a:spcPts val="1500"/>
                        </a:spcAft>
                      </a:pPr>
                      <a:r>
                        <a:rPr lang="en-GB" sz="1600" b="1">
                          <a:effectLst/>
                          <a:latin typeface="Arial" panose="020B0604020202020204" pitchFamily="34" charset="0"/>
                          <a:ea typeface="Calibri" panose="020F0502020204030204" pitchFamily="34" charset="0"/>
                          <a:cs typeface="Arial" panose="020B0604020202020204" pitchFamily="34" charset="0"/>
                        </a:rPr>
                        <a:t>2007-08</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825k</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449k - 54.4%</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dirty="0">
                          <a:effectLst/>
                          <a:latin typeface="Arial" panose="020B0604020202020204" pitchFamily="34" charset="0"/>
                          <a:ea typeface="Calibri" panose="020F0502020204030204" pitchFamily="34" charset="0"/>
                          <a:cs typeface="Arial" panose="020B0604020202020204" pitchFamily="34" charset="0"/>
                        </a:rPr>
                        <a:t>8.8% (39,245)</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084480291"/>
                  </a:ext>
                </a:extLst>
              </a:tr>
              <a:tr h="401315">
                <a:tc>
                  <a:txBody>
                    <a:bodyPr/>
                    <a:lstStyle/>
                    <a:p>
                      <a:pPr algn="just">
                        <a:lnSpc>
                          <a:spcPct val="150000"/>
                        </a:lnSpc>
                        <a:spcAft>
                          <a:spcPts val="1500"/>
                        </a:spcAft>
                      </a:pPr>
                      <a:r>
                        <a:rPr lang="en-GB" sz="1600" b="1">
                          <a:effectLst/>
                          <a:latin typeface="Arial" panose="020B0604020202020204" pitchFamily="34" charset="0"/>
                          <a:ea typeface="Calibri" panose="020F0502020204030204" pitchFamily="34" charset="0"/>
                          <a:cs typeface="Arial" panose="020B0604020202020204" pitchFamily="34" charset="0"/>
                        </a:rPr>
                        <a:t>2010-11</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882k</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358k - 40.7%</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dirty="0">
                          <a:effectLst/>
                          <a:latin typeface="Arial" panose="020B0604020202020204" pitchFamily="34" charset="0"/>
                          <a:ea typeface="Calibri" panose="020F0502020204030204" pitchFamily="34" charset="0"/>
                          <a:cs typeface="Arial" panose="020B0604020202020204" pitchFamily="34" charset="0"/>
                        </a:rPr>
                        <a:t>6.6% (23,740)</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804482608"/>
                  </a:ext>
                </a:extLst>
              </a:tr>
              <a:tr h="401315">
                <a:tc>
                  <a:txBody>
                    <a:bodyPr/>
                    <a:lstStyle/>
                    <a:p>
                      <a:pPr algn="just">
                        <a:lnSpc>
                          <a:spcPct val="150000"/>
                        </a:lnSpc>
                        <a:spcAft>
                          <a:spcPts val="1500"/>
                        </a:spcAft>
                      </a:pPr>
                      <a:r>
                        <a:rPr lang="en-GB" sz="1600" b="1">
                          <a:effectLst/>
                          <a:latin typeface="Arial" panose="020B0604020202020204" pitchFamily="34" charset="0"/>
                          <a:ea typeface="Calibri" panose="020F0502020204030204" pitchFamily="34" charset="0"/>
                          <a:cs typeface="Arial" panose="020B0604020202020204" pitchFamily="34" charset="0"/>
                        </a:rPr>
                        <a:t>2018-19</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1.13m</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557k - 49.2%</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dirty="0">
                          <a:effectLst/>
                          <a:latin typeface="Arial" panose="020B0604020202020204" pitchFamily="34" charset="0"/>
                          <a:ea typeface="Calibri" panose="020F0502020204030204" pitchFamily="34" charset="0"/>
                          <a:cs typeface="Arial" panose="020B0604020202020204" pitchFamily="34" charset="0"/>
                        </a:rPr>
                        <a:t>6.7% (37,125)</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301924359"/>
                  </a:ext>
                </a:extLst>
              </a:tr>
              <a:tr h="401315">
                <a:tc>
                  <a:txBody>
                    <a:bodyPr/>
                    <a:lstStyle/>
                    <a:p>
                      <a:pPr algn="just">
                        <a:lnSpc>
                          <a:spcPct val="150000"/>
                        </a:lnSpc>
                        <a:spcAft>
                          <a:spcPts val="1500"/>
                        </a:spcAft>
                      </a:pPr>
                      <a:r>
                        <a:rPr lang="en-GB" sz="1600" b="1">
                          <a:effectLst/>
                          <a:latin typeface="Arial" panose="020B0604020202020204" pitchFamily="34" charset="0"/>
                          <a:ea typeface="Calibri" panose="020F0502020204030204" pitchFamily="34" charset="0"/>
                          <a:cs typeface="Arial" panose="020B0604020202020204" pitchFamily="34" charset="0"/>
                        </a:rPr>
                        <a:t>2021-22</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1.22m</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a:effectLst/>
                          <a:latin typeface="Arial" panose="020B0604020202020204" pitchFamily="34" charset="0"/>
                          <a:ea typeface="Calibri" panose="020F0502020204030204" pitchFamily="34" charset="0"/>
                          <a:cs typeface="Arial" panose="020B0604020202020204" pitchFamily="34" charset="0"/>
                        </a:rPr>
                        <a:t>453k - 37.0%</a:t>
                      </a:r>
                      <a:endParaRPr lang="en-GB" sz="160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gn="just">
                        <a:lnSpc>
                          <a:spcPct val="150000"/>
                        </a:lnSpc>
                        <a:spcAft>
                          <a:spcPts val="1500"/>
                        </a:spcAft>
                      </a:pPr>
                      <a:r>
                        <a:rPr lang="en-GB" sz="1600" dirty="0">
                          <a:effectLst/>
                          <a:latin typeface="Arial" panose="020B0604020202020204" pitchFamily="34" charset="0"/>
                          <a:ea typeface="Calibri" panose="020F0502020204030204" pitchFamily="34" charset="0"/>
                          <a:cs typeface="Arial" panose="020B0604020202020204" pitchFamily="34" charset="0"/>
                        </a:rPr>
                        <a:t>8.0% (36,298)</a:t>
                      </a:r>
                      <a:endParaRPr lang="en-GB" sz="1600" dirty="0">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762090729"/>
                  </a:ext>
                </a:extLst>
              </a:tr>
            </a:tbl>
          </a:graphicData>
        </a:graphic>
      </p:graphicFrame>
    </p:spTree>
    <p:extLst>
      <p:ext uri="{BB962C8B-B14F-4D97-AF65-F5344CB8AC3E}">
        <p14:creationId xmlns:p14="http://schemas.microsoft.com/office/powerpoint/2010/main" val="516597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4FA5-D517-02F4-089E-FB1B789FF6C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D81BE3-5D0F-AF64-66FC-1DF4CE42D0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1C241F0A-9BC6-5141-DF18-F8785D9CDAF0}"/>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549D29AD-4459-FA96-9673-00F7B0FC9111}"/>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Mental health related sickness absence</a:t>
            </a:r>
          </a:p>
        </p:txBody>
      </p:sp>
      <p:graphicFrame>
        <p:nvGraphicFramePr>
          <p:cNvPr id="6" name="Chart 5">
            <a:extLst>
              <a:ext uri="{FF2B5EF4-FFF2-40B4-BE49-F238E27FC236}">
                <a16:creationId xmlns:a16="http://schemas.microsoft.com/office/drawing/2014/main" id="{919B3450-02E4-67B2-BE6A-F993611D4F28}"/>
              </a:ext>
            </a:extLst>
          </p:cNvPr>
          <p:cNvGraphicFramePr>
            <a:graphicFrameLocks/>
          </p:cNvGraphicFramePr>
          <p:nvPr/>
        </p:nvGraphicFramePr>
        <p:xfrm>
          <a:off x="5992428" y="1976866"/>
          <a:ext cx="5714259" cy="351161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5847A407-6332-064E-1E81-7A20EBD40210}"/>
              </a:ext>
            </a:extLst>
          </p:cNvPr>
          <p:cNvSpPr txBox="1"/>
          <p:nvPr/>
        </p:nvSpPr>
        <p:spPr>
          <a:xfrm>
            <a:off x="128833" y="1551288"/>
            <a:ext cx="54272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with long-term MH absence</a:t>
            </a:r>
          </a:p>
        </p:txBody>
      </p:sp>
      <p:sp>
        <p:nvSpPr>
          <p:cNvPr id="11" name="TextBox 10">
            <a:extLst>
              <a:ext uri="{FF2B5EF4-FFF2-40B4-BE49-F238E27FC236}">
                <a16:creationId xmlns:a16="http://schemas.microsoft.com/office/drawing/2014/main" id="{A9157649-F667-F543-68E4-4961B64867D3}"/>
              </a:ext>
            </a:extLst>
          </p:cNvPr>
          <p:cNvSpPr txBox="1"/>
          <p:nvPr/>
        </p:nvSpPr>
        <p:spPr>
          <a:xfrm>
            <a:off x="5992428" y="1551288"/>
            <a:ext cx="47154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with repeated MH absence</a:t>
            </a:r>
          </a:p>
        </p:txBody>
      </p:sp>
      <p:graphicFrame>
        <p:nvGraphicFramePr>
          <p:cNvPr id="12" name="Chart 11">
            <a:extLst>
              <a:ext uri="{FF2B5EF4-FFF2-40B4-BE49-F238E27FC236}">
                <a16:creationId xmlns:a16="http://schemas.microsoft.com/office/drawing/2014/main" id="{027BCB9D-43A2-0918-AB8B-F4137CFB3AE4}"/>
              </a:ext>
            </a:extLst>
          </p:cNvPr>
          <p:cNvGraphicFramePr>
            <a:graphicFrameLocks/>
          </p:cNvGraphicFramePr>
          <p:nvPr/>
        </p:nvGraphicFramePr>
        <p:xfrm>
          <a:off x="128833" y="1976866"/>
          <a:ext cx="5589971" cy="3511614"/>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3702EC96-D5AD-FAA0-F164-06759F9B43E5}"/>
              </a:ext>
            </a:extLst>
          </p:cNvPr>
          <p:cNvSpPr txBox="1"/>
          <p:nvPr/>
        </p:nvSpPr>
        <p:spPr>
          <a:xfrm>
            <a:off x="461554" y="5913120"/>
            <a:ext cx="54691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Sweden 400 firms, England 471 firms, Ireland 291 firms </a:t>
            </a:r>
          </a:p>
        </p:txBody>
      </p:sp>
    </p:spTree>
    <p:extLst>
      <p:ext uri="{BB962C8B-B14F-4D97-AF65-F5344CB8AC3E}">
        <p14:creationId xmlns:p14="http://schemas.microsoft.com/office/powerpoint/2010/main" val="477338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8FDB-7E7A-A95A-8EEE-43FA18B2BD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52918E-37CD-C073-0E8F-5188549E8F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E71BB71C-DB37-8D0F-52B3-AC832E5013A2}"/>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2A608712-ECC3-0229-E092-4A609ECD158C}"/>
              </a:ext>
            </a:extLst>
          </p:cNvPr>
          <p:cNvSpPr/>
          <p:nvPr/>
        </p:nvSpPr>
        <p:spPr>
          <a:xfrm>
            <a:off x="611721" y="214766"/>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Mental health related sickness absence</a:t>
            </a:r>
          </a:p>
        </p:txBody>
      </p:sp>
      <p:sp>
        <p:nvSpPr>
          <p:cNvPr id="6" name="TextBox 5">
            <a:extLst>
              <a:ext uri="{FF2B5EF4-FFF2-40B4-BE49-F238E27FC236}">
                <a16:creationId xmlns:a16="http://schemas.microsoft.com/office/drawing/2014/main" id="{72293CEE-D186-A7AD-4AB0-ED31ECBA2274}"/>
              </a:ext>
            </a:extLst>
          </p:cNvPr>
          <p:cNvSpPr txBox="1"/>
          <p:nvPr/>
        </p:nvSpPr>
        <p:spPr>
          <a:xfrm>
            <a:off x="2414727" y="1118177"/>
            <a:ext cx="73130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reporting that MH sickness absence impacted operations</a:t>
            </a:r>
          </a:p>
        </p:txBody>
      </p:sp>
      <p:graphicFrame>
        <p:nvGraphicFramePr>
          <p:cNvPr id="3" name="Chart 2">
            <a:extLst>
              <a:ext uri="{FF2B5EF4-FFF2-40B4-BE49-F238E27FC236}">
                <a16:creationId xmlns:a16="http://schemas.microsoft.com/office/drawing/2014/main" id="{BE1244E9-0E3C-BB41-CB0E-8D431F558B9E}"/>
              </a:ext>
            </a:extLst>
          </p:cNvPr>
          <p:cNvGraphicFramePr>
            <a:graphicFrameLocks/>
          </p:cNvGraphicFramePr>
          <p:nvPr/>
        </p:nvGraphicFramePr>
        <p:xfrm>
          <a:off x="2414727" y="1593265"/>
          <a:ext cx="6635856" cy="397719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7D02EF1-4880-9D92-8739-1CF7B64CED19}"/>
              </a:ext>
            </a:extLst>
          </p:cNvPr>
          <p:cNvSpPr txBox="1"/>
          <p:nvPr/>
        </p:nvSpPr>
        <p:spPr>
          <a:xfrm>
            <a:off x="461554" y="5913120"/>
            <a:ext cx="54691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Sweden 400 firms, England 471 firms, Ireland 291 firms </a:t>
            </a:r>
          </a:p>
        </p:txBody>
      </p:sp>
    </p:spTree>
    <p:extLst>
      <p:ext uri="{BB962C8B-B14F-4D97-AF65-F5344CB8AC3E}">
        <p14:creationId xmlns:p14="http://schemas.microsoft.com/office/powerpoint/2010/main" val="3150594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3DD54-07EF-3672-6A94-4A328CB323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D1F492-8E79-3B1B-07A7-23B47032D4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149376D9-82E4-E4A8-FCFD-D2B593498DEC}"/>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871D8D0B-848F-34BC-DAEA-80005CAD445F}"/>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Presenteeism</a:t>
            </a:r>
          </a:p>
        </p:txBody>
      </p:sp>
      <p:graphicFrame>
        <p:nvGraphicFramePr>
          <p:cNvPr id="3" name="Chart 2">
            <a:extLst>
              <a:ext uri="{FF2B5EF4-FFF2-40B4-BE49-F238E27FC236}">
                <a16:creationId xmlns:a16="http://schemas.microsoft.com/office/drawing/2014/main" id="{C52F662A-0650-44EE-E8FB-352A7F05E989}"/>
              </a:ext>
            </a:extLst>
          </p:cNvPr>
          <p:cNvGraphicFramePr>
            <a:graphicFrameLocks/>
          </p:cNvGraphicFramePr>
          <p:nvPr/>
        </p:nvGraphicFramePr>
        <p:xfrm>
          <a:off x="2491665" y="1428907"/>
          <a:ext cx="7208667" cy="44743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C7647FC-6C54-F3C0-CEC0-F5742E30044A}"/>
              </a:ext>
            </a:extLst>
          </p:cNvPr>
          <p:cNvSpPr txBox="1"/>
          <p:nvPr/>
        </p:nvSpPr>
        <p:spPr>
          <a:xfrm>
            <a:off x="2491665" y="1017287"/>
            <a:ext cx="68641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reporting presenteeism in the preceding 12 months</a:t>
            </a:r>
          </a:p>
        </p:txBody>
      </p:sp>
      <p:sp>
        <p:nvSpPr>
          <p:cNvPr id="7" name="TextBox 6">
            <a:extLst>
              <a:ext uri="{FF2B5EF4-FFF2-40B4-BE49-F238E27FC236}">
                <a16:creationId xmlns:a16="http://schemas.microsoft.com/office/drawing/2014/main" id="{9EA5D8F7-8517-C506-058B-E76D9F0AB32D}"/>
              </a:ext>
            </a:extLst>
          </p:cNvPr>
          <p:cNvSpPr txBox="1"/>
          <p:nvPr/>
        </p:nvSpPr>
        <p:spPr>
          <a:xfrm>
            <a:off x="128833" y="5921829"/>
            <a:ext cx="59885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Sweden 1,000 firms, England 1,902 firms, Ireland 1,501 firms </a:t>
            </a:r>
          </a:p>
        </p:txBody>
      </p:sp>
    </p:spTree>
    <p:extLst>
      <p:ext uri="{BB962C8B-B14F-4D97-AF65-F5344CB8AC3E}">
        <p14:creationId xmlns:p14="http://schemas.microsoft.com/office/powerpoint/2010/main" val="58955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6D3F-6D4C-B09C-1C51-BB4B2E3C30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1A4D5D-0D46-5002-EBD3-41120C1E14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1C08F206-8D33-E75D-7818-7C5A5A57593D}"/>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2B36FC01-3426-FA15-7DB3-31A0AEC9D22A}"/>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Presenteeism</a:t>
            </a:r>
          </a:p>
        </p:txBody>
      </p:sp>
      <p:sp>
        <p:nvSpPr>
          <p:cNvPr id="6" name="TextBox 5">
            <a:extLst>
              <a:ext uri="{FF2B5EF4-FFF2-40B4-BE49-F238E27FC236}">
                <a16:creationId xmlns:a16="http://schemas.microsoft.com/office/drawing/2014/main" id="{DB0AAC87-1BFC-71AD-6434-49A06F7B1018}"/>
              </a:ext>
            </a:extLst>
          </p:cNvPr>
          <p:cNvSpPr txBox="1"/>
          <p:nvPr/>
        </p:nvSpPr>
        <p:spPr>
          <a:xfrm>
            <a:off x="192349" y="1406581"/>
            <a:ext cx="41885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Type of presenteeism reported, by country</a:t>
            </a:r>
          </a:p>
        </p:txBody>
      </p:sp>
      <p:graphicFrame>
        <p:nvGraphicFramePr>
          <p:cNvPr id="5" name="Chart 4">
            <a:extLst>
              <a:ext uri="{FF2B5EF4-FFF2-40B4-BE49-F238E27FC236}">
                <a16:creationId xmlns:a16="http://schemas.microsoft.com/office/drawing/2014/main" id="{F5E43175-CCDF-32EB-96C0-FE02D3840887}"/>
              </a:ext>
            </a:extLst>
          </p:cNvPr>
          <p:cNvGraphicFramePr>
            <a:graphicFrameLocks/>
          </p:cNvGraphicFramePr>
          <p:nvPr/>
        </p:nvGraphicFramePr>
        <p:xfrm>
          <a:off x="275207" y="1857809"/>
          <a:ext cx="5589971" cy="3511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66B86B84-033C-6292-777D-64AE51D0564E}"/>
              </a:ext>
            </a:extLst>
          </p:cNvPr>
          <p:cNvGraphicFramePr>
            <a:graphicFrameLocks/>
          </p:cNvGraphicFramePr>
          <p:nvPr/>
        </p:nvGraphicFramePr>
        <p:xfrm>
          <a:off x="6178879" y="1857809"/>
          <a:ext cx="5589971" cy="351161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7693A338-0A43-7975-2A44-A57F0C1CE344}"/>
              </a:ext>
            </a:extLst>
          </p:cNvPr>
          <p:cNvSpPr txBox="1"/>
          <p:nvPr/>
        </p:nvSpPr>
        <p:spPr>
          <a:xfrm>
            <a:off x="6177389" y="1411970"/>
            <a:ext cx="3668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Addressing presenteeism, by country</a:t>
            </a:r>
          </a:p>
        </p:txBody>
      </p:sp>
      <p:sp>
        <p:nvSpPr>
          <p:cNvPr id="11" name="TextBox 10">
            <a:extLst>
              <a:ext uri="{FF2B5EF4-FFF2-40B4-BE49-F238E27FC236}">
                <a16:creationId xmlns:a16="http://schemas.microsoft.com/office/drawing/2014/main" id="{427ACE67-6823-B115-78C2-295911665661}"/>
              </a:ext>
            </a:extLst>
          </p:cNvPr>
          <p:cNvSpPr txBox="1"/>
          <p:nvPr/>
        </p:nvSpPr>
        <p:spPr>
          <a:xfrm>
            <a:off x="506595" y="5989466"/>
            <a:ext cx="54691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Sweden 543 firms, England 692 firms, Ireland 417 firms </a:t>
            </a:r>
          </a:p>
        </p:txBody>
      </p:sp>
    </p:spTree>
    <p:extLst>
      <p:ext uri="{BB962C8B-B14F-4D97-AF65-F5344CB8AC3E}">
        <p14:creationId xmlns:p14="http://schemas.microsoft.com/office/powerpoint/2010/main" val="1782557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8505-8377-4471-D2EC-EDE8DA182A8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DC31804-AA69-EEB4-80F4-68C6C166EB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93C181F3-E858-3580-C2C1-376384EBE85B}"/>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5B948C56-4895-75E0-FCC4-D8ECBFB61DB9}"/>
              </a:ext>
            </a:extLst>
          </p:cNvPr>
          <p:cNvSpPr/>
          <p:nvPr/>
        </p:nvSpPr>
        <p:spPr>
          <a:xfrm>
            <a:off x="461640" y="451609"/>
            <a:ext cx="929483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Engagement in Mental Health &amp; Wellbeing initiatives</a:t>
            </a:r>
          </a:p>
        </p:txBody>
      </p:sp>
      <p:graphicFrame>
        <p:nvGraphicFramePr>
          <p:cNvPr id="3" name="Chart 2">
            <a:extLst>
              <a:ext uri="{FF2B5EF4-FFF2-40B4-BE49-F238E27FC236}">
                <a16:creationId xmlns:a16="http://schemas.microsoft.com/office/drawing/2014/main" id="{481C54A9-3D2F-E91C-57AC-69E65E327268}"/>
              </a:ext>
            </a:extLst>
          </p:cNvPr>
          <p:cNvGraphicFramePr>
            <a:graphicFrameLocks/>
          </p:cNvGraphicFramePr>
          <p:nvPr/>
        </p:nvGraphicFramePr>
        <p:xfrm>
          <a:off x="6095999" y="2016234"/>
          <a:ext cx="5511553" cy="350002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DC2285B0-1985-C27E-8D0D-B2A345992640}"/>
              </a:ext>
            </a:extLst>
          </p:cNvPr>
          <p:cNvSpPr txBox="1"/>
          <p:nvPr/>
        </p:nvSpPr>
        <p:spPr>
          <a:xfrm>
            <a:off x="190873" y="1397383"/>
            <a:ext cx="54463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disagreeing that MH is a personal issue that should not be addressed at work, by country</a:t>
            </a:r>
          </a:p>
        </p:txBody>
      </p:sp>
      <p:graphicFrame>
        <p:nvGraphicFramePr>
          <p:cNvPr id="6" name="Chart 5">
            <a:extLst>
              <a:ext uri="{FF2B5EF4-FFF2-40B4-BE49-F238E27FC236}">
                <a16:creationId xmlns:a16="http://schemas.microsoft.com/office/drawing/2014/main" id="{AC382CBA-DED5-EFFE-E751-4DFE7C86EDFB}"/>
              </a:ext>
            </a:extLst>
          </p:cNvPr>
          <p:cNvGraphicFramePr>
            <a:graphicFrameLocks/>
          </p:cNvGraphicFramePr>
          <p:nvPr/>
        </p:nvGraphicFramePr>
        <p:xfrm>
          <a:off x="190873" y="2006861"/>
          <a:ext cx="5511552" cy="350002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8A59634-EDE1-443D-04E2-9EEC78B2CF6A}"/>
              </a:ext>
            </a:extLst>
          </p:cNvPr>
          <p:cNvSpPr txBox="1"/>
          <p:nvPr/>
        </p:nvSpPr>
        <p:spPr>
          <a:xfrm>
            <a:off x="5937195" y="1589950"/>
            <a:ext cx="58291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Proportion of firms offering MH initiatives, by country &amp; size</a:t>
            </a:r>
          </a:p>
        </p:txBody>
      </p:sp>
      <p:sp>
        <p:nvSpPr>
          <p:cNvPr id="10" name="TextBox 9">
            <a:extLst>
              <a:ext uri="{FF2B5EF4-FFF2-40B4-BE49-F238E27FC236}">
                <a16:creationId xmlns:a16="http://schemas.microsoft.com/office/drawing/2014/main" id="{583546F5-40F8-D11E-5A0F-F51BAB178B94}"/>
              </a:ext>
            </a:extLst>
          </p:cNvPr>
          <p:cNvSpPr txBox="1"/>
          <p:nvPr/>
        </p:nvSpPr>
        <p:spPr>
          <a:xfrm>
            <a:off x="128833" y="5921829"/>
            <a:ext cx="59885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Sweden 1,000 firms, England 1,902 firms, Ireland 1,501 firms </a:t>
            </a:r>
          </a:p>
        </p:txBody>
      </p:sp>
    </p:spTree>
    <p:extLst>
      <p:ext uri="{BB962C8B-B14F-4D97-AF65-F5344CB8AC3E}">
        <p14:creationId xmlns:p14="http://schemas.microsoft.com/office/powerpoint/2010/main" val="2031187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7531-74B1-54C0-7CD6-B6B42C7B3E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702170-2BAC-B7AD-ADA4-858A97C2FA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5D1790C9-922A-9B40-CB3D-DD7585248689}"/>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AB175AD9-4830-E502-A506-01B474C23D40}"/>
              </a:ext>
            </a:extLst>
          </p:cNvPr>
          <p:cNvSpPr/>
          <p:nvPr/>
        </p:nvSpPr>
        <p:spPr>
          <a:xfrm>
            <a:off x="461640" y="451609"/>
            <a:ext cx="929483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Engagement in Mental Health &amp; Wellbeing initiatives</a:t>
            </a:r>
          </a:p>
        </p:txBody>
      </p:sp>
      <p:sp>
        <p:nvSpPr>
          <p:cNvPr id="5" name="TextBox 4">
            <a:extLst>
              <a:ext uri="{FF2B5EF4-FFF2-40B4-BE49-F238E27FC236}">
                <a16:creationId xmlns:a16="http://schemas.microsoft.com/office/drawing/2014/main" id="{BF82ED82-047A-688A-E9BD-5977BEA590DA}"/>
              </a:ext>
            </a:extLst>
          </p:cNvPr>
          <p:cNvSpPr txBox="1"/>
          <p:nvPr/>
        </p:nvSpPr>
        <p:spPr>
          <a:xfrm>
            <a:off x="190873" y="1398229"/>
            <a:ext cx="5446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Adoption of strategic/policy initiatives, by country</a:t>
            </a:r>
          </a:p>
        </p:txBody>
      </p:sp>
      <p:sp>
        <p:nvSpPr>
          <p:cNvPr id="7" name="TextBox 6">
            <a:extLst>
              <a:ext uri="{FF2B5EF4-FFF2-40B4-BE49-F238E27FC236}">
                <a16:creationId xmlns:a16="http://schemas.microsoft.com/office/drawing/2014/main" id="{31AA6698-5D0F-70FE-F0CA-35BC302B626B}"/>
              </a:ext>
            </a:extLst>
          </p:cNvPr>
          <p:cNvSpPr txBox="1"/>
          <p:nvPr/>
        </p:nvSpPr>
        <p:spPr>
          <a:xfrm>
            <a:off x="5985945" y="1403087"/>
            <a:ext cx="59406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Adoption of skills training &amp; monitoring initiatives, by country</a:t>
            </a:r>
          </a:p>
        </p:txBody>
      </p:sp>
      <p:graphicFrame>
        <p:nvGraphicFramePr>
          <p:cNvPr id="9" name="Chart 8">
            <a:extLst>
              <a:ext uri="{FF2B5EF4-FFF2-40B4-BE49-F238E27FC236}">
                <a16:creationId xmlns:a16="http://schemas.microsoft.com/office/drawing/2014/main" id="{674C8990-04D1-D081-2E19-F1B063E6B9EB}"/>
              </a:ext>
            </a:extLst>
          </p:cNvPr>
          <p:cNvGraphicFramePr>
            <a:graphicFrameLocks/>
          </p:cNvGraphicFramePr>
          <p:nvPr/>
        </p:nvGraphicFramePr>
        <p:xfrm>
          <a:off x="190873" y="2006861"/>
          <a:ext cx="5511552" cy="35093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0BB6AE1-4764-F430-6825-2572999C6378}"/>
              </a:ext>
            </a:extLst>
          </p:cNvPr>
          <p:cNvGraphicFramePr>
            <a:graphicFrameLocks/>
          </p:cNvGraphicFramePr>
          <p:nvPr/>
        </p:nvGraphicFramePr>
        <p:xfrm>
          <a:off x="6095999" y="2006861"/>
          <a:ext cx="5511552" cy="347384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B1CF4A28-C754-E1FC-5B0E-A8B650F381DB}"/>
              </a:ext>
            </a:extLst>
          </p:cNvPr>
          <p:cNvSpPr txBox="1"/>
          <p:nvPr/>
        </p:nvSpPr>
        <p:spPr>
          <a:xfrm>
            <a:off x="128833" y="5989997"/>
            <a:ext cx="54691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Sweden 784 firms, England 970 firms, Ireland 722 firms </a:t>
            </a:r>
          </a:p>
        </p:txBody>
      </p:sp>
    </p:spTree>
    <p:extLst>
      <p:ext uri="{BB962C8B-B14F-4D97-AF65-F5344CB8AC3E}">
        <p14:creationId xmlns:p14="http://schemas.microsoft.com/office/powerpoint/2010/main" val="2189320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CF3F9-4A64-13CF-29F9-55AE923AB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325A2F7-F782-DE48-FD47-EF36DCBFEE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C1D8AF0F-1F21-E7D7-E7DE-423D69798DC1}"/>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C0AC4990-9AA7-B893-B86D-490BA006DE92}"/>
              </a:ext>
            </a:extLst>
          </p:cNvPr>
          <p:cNvSpPr/>
          <p:nvPr/>
        </p:nvSpPr>
        <p:spPr>
          <a:xfrm>
            <a:off x="461640" y="451609"/>
            <a:ext cx="929483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Engagement in Mental Health &amp; Wellbeing initiatives</a:t>
            </a:r>
          </a:p>
        </p:txBody>
      </p:sp>
      <p:sp>
        <p:nvSpPr>
          <p:cNvPr id="5" name="TextBox 4">
            <a:extLst>
              <a:ext uri="{FF2B5EF4-FFF2-40B4-BE49-F238E27FC236}">
                <a16:creationId xmlns:a16="http://schemas.microsoft.com/office/drawing/2014/main" id="{A5933165-1F70-A46D-F825-C44A5664D3EA}"/>
              </a:ext>
            </a:extLst>
          </p:cNvPr>
          <p:cNvSpPr txBox="1"/>
          <p:nvPr/>
        </p:nvSpPr>
        <p:spPr>
          <a:xfrm>
            <a:off x="190873" y="1529518"/>
            <a:ext cx="5446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Investments in employee wellbeing, by country</a:t>
            </a:r>
          </a:p>
        </p:txBody>
      </p:sp>
      <p:sp>
        <p:nvSpPr>
          <p:cNvPr id="7" name="TextBox 6">
            <a:extLst>
              <a:ext uri="{FF2B5EF4-FFF2-40B4-BE49-F238E27FC236}">
                <a16:creationId xmlns:a16="http://schemas.microsoft.com/office/drawing/2014/main" id="{81FBDFD1-7DA9-4FE7-25B2-A6F6C23C69BC}"/>
              </a:ext>
            </a:extLst>
          </p:cNvPr>
          <p:cNvSpPr txBox="1"/>
          <p:nvPr/>
        </p:nvSpPr>
        <p:spPr>
          <a:xfrm>
            <a:off x="6028930" y="1378780"/>
            <a:ext cx="5670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Adoption of workplace practices to reduce risk factors, by country</a:t>
            </a:r>
          </a:p>
        </p:txBody>
      </p:sp>
      <p:graphicFrame>
        <p:nvGraphicFramePr>
          <p:cNvPr id="9" name="Chart 8">
            <a:extLst>
              <a:ext uri="{FF2B5EF4-FFF2-40B4-BE49-F238E27FC236}">
                <a16:creationId xmlns:a16="http://schemas.microsoft.com/office/drawing/2014/main" id="{D385773B-567A-3B62-5A79-B6BE3392A5D8}"/>
              </a:ext>
            </a:extLst>
          </p:cNvPr>
          <p:cNvGraphicFramePr>
            <a:graphicFrameLocks/>
          </p:cNvGraphicFramePr>
          <p:nvPr/>
        </p:nvGraphicFramePr>
        <p:xfrm>
          <a:off x="190872" y="2016234"/>
          <a:ext cx="5511551" cy="3485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52F4E6D8-BE59-A903-2EC3-6642664937FD}"/>
              </a:ext>
            </a:extLst>
          </p:cNvPr>
          <p:cNvGraphicFramePr>
            <a:graphicFrameLocks/>
          </p:cNvGraphicFramePr>
          <p:nvPr/>
        </p:nvGraphicFramePr>
        <p:xfrm>
          <a:off x="6120666" y="2025111"/>
          <a:ext cx="5486886" cy="34854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2A8C2026-D67E-04CF-B4E8-EE20083217FE}"/>
              </a:ext>
            </a:extLst>
          </p:cNvPr>
          <p:cNvSpPr txBox="1"/>
          <p:nvPr/>
        </p:nvSpPr>
        <p:spPr>
          <a:xfrm>
            <a:off x="128833" y="5989997"/>
            <a:ext cx="54691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Sweden 784 firms, England 970 firms, Ireland 722 firms </a:t>
            </a:r>
          </a:p>
        </p:txBody>
      </p:sp>
    </p:spTree>
    <p:extLst>
      <p:ext uri="{BB962C8B-B14F-4D97-AF65-F5344CB8AC3E}">
        <p14:creationId xmlns:p14="http://schemas.microsoft.com/office/powerpoint/2010/main" val="2156668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F670-1FCB-A3B3-0CC1-739F737541C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D5FCB7-2C6B-5F2F-CE03-E4CC90481C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7393811B-AD53-EA81-DC6E-6345317882E3}"/>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8D3F0672-C39F-202A-A73A-6BA54C154586}"/>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Hybrid working</a:t>
            </a:r>
          </a:p>
        </p:txBody>
      </p:sp>
      <p:graphicFrame>
        <p:nvGraphicFramePr>
          <p:cNvPr id="5" name="Chart 4">
            <a:extLst>
              <a:ext uri="{FF2B5EF4-FFF2-40B4-BE49-F238E27FC236}">
                <a16:creationId xmlns:a16="http://schemas.microsoft.com/office/drawing/2014/main" id="{2FE31FBB-473F-4C7F-C0EE-5D85A944D308}"/>
              </a:ext>
            </a:extLst>
          </p:cNvPr>
          <p:cNvGraphicFramePr>
            <a:graphicFrameLocks/>
          </p:cNvGraphicFramePr>
          <p:nvPr/>
        </p:nvGraphicFramePr>
        <p:xfrm>
          <a:off x="2638697" y="1619793"/>
          <a:ext cx="6479177" cy="391014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A205C6A-7114-B041-DF42-B836F727A726}"/>
              </a:ext>
            </a:extLst>
          </p:cNvPr>
          <p:cNvSpPr txBox="1"/>
          <p:nvPr/>
        </p:nvSpPr>
        <p:spPr>
          <a:xfrm>
            <a:off x="2559604" y="1143392"/>
            <a:ext cx="54463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Hybrid working, by country</a:t>
            </a:r>
          </a:p>
        </p:txBody>
      </p:sp>
      <p:sp>
        <p:nvSpPr>
          <p:cNvPr id="7" name="TextBox 6">
            <a:extLst>
              <a:ext uri="{FF2B5EF4-FFF2-40B4-BE49-F238E27FC236}">
                <a16:creationId xmlns:a16="http://schemas.microsoft.com/office/drawing/2014/main" id="{35EA6A29-0D28-7D3E-142B-01BF1F686374}"/>
              </a:ext>
            </a:extLst>
          </p:cNvPr>
          <p:cNvSpPr txBox="1"/>
          <p:nvPr/>
        </p:nvSpPr>
        <p:spPr>
          <a:xfrm>
            <a:off x="128833" y="5921829"/>
            <a:ext cx="59885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Sweden 1,000 firms, England 1,894 firms, Ireland 1,499 firms </a:t>
            </a:r>
          </a:p>
        </p:txBody>
      </p:sp>
    </p:spTree>
    <p:extLst>
      <p:ext uri="{BB962C8B-B14F-4D97-AF65-F5344CB8AC3E}">
        <p14:creationId xmlns:p14="http://schemas.microsoft.com/office/powerpoint/2010/main" val="1790046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8E66-0AD8-CC5D-338D-75A687F8ED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A0BC79-8FE2-190E-8E38-E2F48B69AF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E5DC5118-0BFF-6E57-3E21-8049EA9EA3E1}"/>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616BD34D-E8CF-F0C2-4BB4-9C4818968CBA}"/>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Hybrid working</a:t>
            </a:r>
          </a:p>
        </p:txBody>
      </p:sp>
      <p:sp>
        <p:nvSpPr>
          <p:cNvPr id="6" name="TextBox 5">
            <a:extLst>
              <a:ext uri="{FF2B5EF4-FFF2-40B4-BE49-F238E27FC236}">
                <a16:creationId xmlns:a16="http://schemas.microsoft.com/office/drawing/2014/main" id="{E27D1509-D36A-5249-4CB6-0F37F6F5C1AB}"/>
              </a:ext>
            </a:extLst>
          </p:cNvPr>
          <p:cNvSpPr txBox="1"/>
          <p:nvPr/>
        </p:nvSpPr>
        <p:spPr>
          <a:xfrm>
            <a:off x="2852311" y="1291506"/>
            <a:ext cx="71143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Encouraging a good work life balance for remote workers, by country</a:t>
            </a:r>
          </a:p>
        </p:txBody>
      </p:sp>
      <p:graphicFrame>
        <p:nvGraphicFramePr>
          <p:cNvPr id="3" name="Chart 2">
            <a:extLst>
              <a:ext uri="{FF2B5EF4-FFF2-40B4-BE49-F238E27FC236}">
                <a16:creationId xmlns:a16="http://schemas.microsoft.com/office/drawing/2014/main" id="{BC5F1759-66AC-A33C-FC9A-3AED71A90864}"/>
              </a:ext>
            </a:extLst>
          </p:cNvPr>
          <p:cNvGraphicFramePr>
            <a:graphicFrameLocks/>
          </p:cNvGraphicFramePr>
          <p:nvPr/>
        </p:nvGraphicFramePr>
        <p:xfrm>
          <a:off x="2917371" y="1767841"/>
          <a:ext cx="6104709" cy="381435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50F9702-CA25-09B2-961A-AE80BDC5A04B}"/>
              </a:ext>
            </a:extLst>
          </p:cNvPr>
          <p:cNvSpPr txBox="1"/>
          <p:nvPr/>
        </p:nvSpPr>
        <p:spPr>
          <a:xfrm>
            <a:off x="313509" y="59443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Sweden 295 firms, England 438 firms, Ireland 404 firms </a:t>
            </a:r>
          </a:p>
        </p:txBody>
      </p:sp>
    </p:spTree>
    <p:extLst>
      <p:ext uri="{BB962C8B-B14F-4D97-AF65-F5344CB8AC3E}">
        <p14:creationId xmlns:p14="http://schemas.microsoft.com/office/powerpoint/2010/main" val="16419186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B9A1A-809F-8B34-BE81-5E8CFA3850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A744A8F-F751-2043-BDC2-5DF4EA5F5F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92F1637F-4AF4-49AE-D13E-AB415DDE5FE9}"/>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668EF0F4-91EB-B0B6-C36B-9A242C30FD82}"/>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Conclusions</a:t>
            </a:r>
          </a:p>
        </p:txBody>
      </p:sp>
      <p:sp>
        <p:nvSpPr>
          <p:cNvPr id="9" name="Content Placeholder 2">
            <a:extLst>
              <a:ext uri="{FF2B5EF4-FFF2-40B4-BE49-F238E27FC236}">
                <a16:creationId xmlns:a16="http://schemas.microsoft.com/office/drawing/2014/main" id="{51665A95-FEF6-40EB-6FFA-9FE9B2D5DC87}"/>
              </a:ext>
            </a:extLst>
          </p:cNvPr>
          <p:cNvSpPr txBox="1">
            <a:spLocks/>
          </p:cNvSpPr>
          <p:nvPr/>
        </p:nvSpPr>
        <p:spPr>
          <a:xfrm>
            <a:off x="249900" y="1166018"/>
            <a:ext cx="11263952" cy="5003963"/>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Significant differences in MH absence, presenteeism and hybrid working - role of culture and socio-political context</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Despite reporting higher levels of MH absence, Swedish firms significantly less likely to report impacts of MH in the workplace</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Swedish firm interventions more likely to be focused on strategic initiatives and investment in employees than on training and reducing risk factors</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457200" algn="l" defTabSz="914400" rtl="0" eaLnBrk="1" fontAlgn="base" latinLnBrk="0" hangingPunct="1">
              <a:lnSpc>
                <a:spcPct val="15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342900" algn="l" defTabSz="914400" rtl="0" eaLnBrk="1" fontAlgn="base" latinLnBrk="0" hangingPunct="1">
              <a:lnSpc>
                <a:spcPct val="9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p:txBody>
      </p:sp>
    </p:spTree>
    <p:extLst>
      <p:ext uri="{BB962C8B-B14F-4D97-AF65-F5344CB8AC3E}">
        <p14:creationId xmlns:p14="http://schemas.microsoft.com/office/powerpoint/2010/main" val="364342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49E2-B288-10E1-DB4D-2C69123D1FFC}"/>
              </a:ext>
            </a:extLst>
          </p:cNvPr>
          <p:cNvSpPr>
            <a:spLocks noGrp="1"/>
          </p:cNvSpPr>
          <p:nvPr>
            <p:ph type="title"/>
          </p:nvPr>
        </p:nvSpPr>
        <p:spPr/>
        <p:txBody>
          <a:bodyPr>
            <a:noAutofit/>
          </a:bodyPr>
          <a:lstStyle/>
          <a:p>
            <a:r>
              <a:rPr lang="en-GB" sz="3200" b="1" dirty="0"/>
              <a:t>Productivity Heroes – what next?</a:t>
            </a:r>
          </a:p>
        </p:txBody>
      </p:sp>
      <p:sp>
        <p:nvSpPr>
          <p:cNvPr id="3" name="Content Placeholder 2">
            <a:extLst>
              <a:ext uri="{FF2B5EF4-FFF2-40B4-BE49-F238E27FC236}">
                <a16:creationId xmlns:a16="http://schemas.microsoft.com/office/drawing/2014/main" id="{1F37D874-9740-93CA-1804-41F5ECF3FA24}"/>
              </a:ext>
            </a:extLst>
          </p:cNvPr>
          <p:cNvSpPr>
            <a:spLocks noGrp="1"/>
          </p:cNvSpPr>
          <p:nvPr>
            <p:ph idx="1"/>
          </p:nvPr>
        </p:nvSpPr>
        <p:spPr/>
        <p:txBody>
          <a:bodyPr>
            <a:normAutofit fontScale="70000" lnSpcReduction="20000"/>
          </a:bodyPr>
          <a:lstStyle/>
          <a:p>
            <a:r>
              <a:rPr lang="en-GB" dirty="0"/>
              <a:t>Enterprise policy should place a central focus on this newly identified small group of firms to provide some evidence on how to address the UK’s long-standing productivity problem and with it the long tail of unproductive mainly small firms.  </a:t>
            </a:r>
          </a:p>
          <a:p>
            <a:endParaRPr lang="en-GB" dirty="0"/>
          </a:p>
          <a:p>
            <a:r>
              <a:rPr lang="en-GB" dirty="0"/>
              <a:t>Next stage is to track their performance over time to investigate the persistence of their productivity gains over time and indeed, looking back, identify in what year the 2021-22 cohort of Productivity Heroes first met the criteria.</a:t>
            </a:r>
          </a:p>
          <a:p>
            <a:endParaRPr lang="en-GB" dirty="0"/>
          </a:p>
          <a:p>
            <a:r>
              <a:rPr lang="en-GB" dirty="0"/>
              <a:t>Engage in qualitative research to understand the drivers of these productivity gains – especially leaders’ mindset and ambition</a:t>
            </a:r>
          </a:p>
          <a:p>
            <a:endParaRPr lang="en-GB" dirty="0"/>
          </a:p>
          <a:p>
            <a:r>
              <a:rPr lang="en-GB" dirty="0"/>
              <a:t>Read more – Hart and Bonner (2024) </a:t>
            </a:r>
            <a:r>
              <a:rPr lang="en-GB" i="1" dirty="0"/>
              <a:t>“Productivity Puzzles, Long Tails and Productivity Heroes: developing a new focus for small business policy in the UK”, </a:t>
            </a:r>
            <a:r>
              <a:rPr lang="en-GB" dirty="0"/>
              <a:t>ERC Insight Paper, February 2024.</a:t>
            </a:r>
          </a:p>
          <a:p>
            <a:endParaRPr lang="en-GB" dirty="0"/>
          </a:p>
        </p:txBody>
      </p:sp>
    </p:spTree>
    <p:extLst>
      <p:ext uri="{BB962C8B-B14F-4D97-AF65-F5344CB8AC3E}">
        <p14:creationId xmlns:p14="http://schemas.microsoft.com/office/powerpoint/2010/main" val="41398668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E7AD4-708B-A692-0F9A-7BC4E6595F9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E990AA2-FC0C-21DF-35FA-B693FD2A0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833" y="6364187"/>
            <a:ext cx="11934333" cy="126222"/>
          </a:xfrm>
          <a:prstGeom prst="rect">
            <a:avLst/>
          </a:prstGeom>
        </p:spPr>
      </p:pic>
      <p:pic>
        <p:nvPicPr>
          <p:cNvPr id="2" name="Picture 1">
            <a:extLst>
              <a:ext uri="{FF2B5EF4-FFF2-40B4-BE49-F238E27FC236}">
                <a16:creationId xmlns:a16="http://schemas.microsoft.com/office/drawing/2014/main" id="{E780726C-47A4-81DF-9A1F-4CFE9D883886}"/>
              </a:ext>
            </a:extLst>
          </p:cNvPr>
          <p:cNvPicPr>
            <a:picLocks noChangeAspect="1"/>
          </p:cNvPicPr>
          <p:nvPr/>
        </p:nvPicPr>
        <p:blipFill>
          <a:blip r:embed="rId3"/>
          <a:stretch>
            <a:fillRect/>
          </a:stretch>
        </p:blipFill>
        <p:spPr>
          <a:xfrm>
            <a:off x="9892049" y="493813"/>
            <a:ext cx="1438781" cy="591363"/>
          </a:xfrm>
          <a:prstGeom prst="rect">
            <a:avLst/>
          </a:prstGeom>
        </p:spPr>
      </p:pic>
      <p:sp>
        <p:nvSpPr>
          <p:cNvPr id="8" name="Rectangle 7">
            <a:extLst>
              <a:ext uri="{FF2B5EF4-FFF2-40B4-BE49-F238E27FC236}">
                <a16:creationId xmlns:a16="http://schemas.microsoft.com/office/drawing/2014/main" id="{E533E28F-080B-DA45-119B-9A20555A6671}"/>
              </a:ext>
            </a:extLst>
          </p:cNvPr>
          <p:cNvSpPr/>
          <p:nvPr/>
        </p:nvSpPr>
        <p:spPr>
          <a:xfrm>
            <a:off x="638354" y="451609"/>
            <a:ext cx="9118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Panton"/>
                <a:ea typeface="+mn-ea"/>
                <a:cs typeface="+mn-cs"/>
              </a:rPr>
              <a:t>Implications?</a:t>
            </a:r>
          </a:p>
        </p:txBody>
      </p:sp>
      <p:sp>
        <p:nvSpPr>
          <p:cNvPr id="9" name="Content Placeholder 2">
            <a:extLst>
              <a:ext uri="{FF2B5EF4-FFF2-40B4-BE49-F238E27FC236}">
                <a16:creationId xmlns:a16="http://schemas.microsoft.com/office/drawing/2014/main" id="{18FA2ABD-3F85-14E0-ED46-4F9080469616}"/>
              </a:ext>
            </a:extLst>
          </p:cNvPr>
          <p:cNvSpPr txBox="1">
            <a:spLocks/>
          </p:cNvSpPr>
          <p:nvPr/>
        </p:nvSpPr>
        <p:spPr>
          <a:xfrm>
            <a:off x="249900" y="1166018"/>
            <a:ext cx="11263952" cy="5003963"/>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457200" algn="l" defTabSz="914400" rtl="0" eaLnBrk="1" fontAlgn="base" latinLnBrk="0" hangingPunct="1">
              <a:lnSpc>
                <a:spcPct val="15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342900" algn="l" defTabSz="914400" rtl="0" eaLnBrk="1" fontAlgn="base" latinLnBrk="0" hangingPunct="1">
              <a:lnSpc>
                <a:spcPct val="9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AE257EC9-192D-2F48-014B-8F1558994FAF}"/>
              </a:ext>
            </a:extLst>
          </p:cNvPr>
          <p:cNvSpPr txBox="1">
            <a:spLocks/>
          </p:cNvSpPr>
          <p:nvPr/>
        </p:nvSpPr>
        <p:spPr>
          <a:xfrm>
            <a:off x="402300" y="1318418"/>
            <a:ext cx="11263952" cy="5003963"/>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Mental health-related absence: should we be minimising or managing it?</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Encouraging work life balance with more embedded remote working: how should employers manage psychological detachment issues? </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Presenteeism: is more presenteeism an inevitable consequence of remote working, and if so, what should we do to address it?</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rPr>
              <a:t>Mental health initiatives in the workplace: what should policymakers do to encourage the adoption of mental health initiatives in the workplace? Which kinds of initiatives should they encourage?</a:t>
            </a: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400050" marR="0" lvl="0" indent="-342900" algn="l" defTabSz="914400" rtl="0" eaLnBrk="1" fontAlgn="base" latinLnBrk="0" hangingPunct="1">
              <a:lnSpc>
                <a:spcPct val="150000"/>
              </a:lnSpc>
              <a:spcBef>
                <a:spcPts val="100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457200" algn="l" defTabSz="914400" rtl="0" eaLnBrk="1" fontAlgn="base" latinLnBrk="0" hangingPunct="1">
              <a:lnSpc>
                <a:spcPct val="15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a:p>
            <a:pPr marL="514350" marR="0" lvl="0" indent="-342900" algn="l" defTabSz="914400" rtl="0" eaLnBrk="1" fontAlgn="base" latinLnBrk="0" hangingPunct="1">
              <a:lnSpc>
                <a:spcPct val="90000"/>
              </a:lnSpc>
              <a:spcBef>
                <a:spcPts val="1000"/>
              </a:spcBef>
              <a:spcAft>
                <a:spcPct val="0"/>
              </a:spcAft>
              <a:buClrTx/>
              <a:buSzTx/>
              <a:buFont typeface="Wingdings" panose="05000000000000000000" pitchFamily="2" charset="2"/>
              <a:buChar char="Ø"/>
              <a:tabLst/>
              <a:defRPr/>
            </a:pPr>
            <a:endParaRPr kumimoji="0" lang="en-GB" sz="2400" b="0" i="0" u="none" strike="noStrike" kern="1200" cap="none" spc="0" normalizeH="0" baseline="0" noProof="0" dirty="0">
              <a:ln>
                <a:noFill/>
              </a:ln>
              <a:solidFill>
                <a:prstClr val="black"/>
              </a:solidFill>
              <a:effectLst/>
              <a:uLnTx/>
              <a:uFillTx/>
              <a:latin typeface="Panton"/>
              <a:ea typeface="+mn-ea"/>
              <a:cs typeface="Calibri" panose="020F0502020204030204" pitchFamily="34" charset="0"/>
            </a:endParaRPr>
          </a:p>
        </p:txBody>
      </p:sp>
    </p:spTree>
    <p:extLst>
      <p:ext uri="{BB962C8B-B14F-4D97-AF65-F5344CB8AC3E}">
        <p14:creationId xmlns:p14="http://schemas.microsoft.com/office/powerpoint/2010/main" val="2205469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267E-733A-4053-E132-E78931118EE7}"/>
              </a:ext>
            </a:extLst>
          </p:cNvPr>
          <p:cNvSpPr>
            <a:spLocks noGrp="1"/>
          </p:cNvSpPr>
          <p:nvPr>
            <p:ph type="title"/>
          </p:nvPr>
        </p:nvSpPr>
        <p:spPr>
          <a:xfrm>
            <a:off x="3924764" y="114651"/>
            <a:ext cx="7337384" cy="1136759"/>
          </a:xfrm>
        </p:spPr>
        <p:txBody>
          <a:bodyPr vert="horz" lIns="91440" tIns="45720" rIns="91440" bIns="45720" rtlCol="0" anchor="b">
            <a:normAutofit fontScale="90000"/>
          </a:bodyPr>
          <a:lstStyle/>
          <a:p>
            <a:r>
              <a:rPr lang="en-US" sz="3200" b="1" dirty="0">
                <a:solidFill>
                  <a:schemeClr val="accent1"/>
                </a:solidFill>
              </a:rPr>
              <a:t>Link to the manifesto for small business growth and productivity</a:t>
            </a:r>
            <a:br>
              <a:rPr lang="en-US" sz="2200" dirty="0"/>
            </a:br>
            <a:r>
              <a:rPr lang="en-US" sz="2200" dirty="0"/>
              <a:t> </a:t>
            </a:r>
          </a:p>
        </p:txBody>
      </p:sp>
      <p:pic>
        <p:nvPicPr>
          <p:cNvPr id="3" name="Picture 2" descr="A red cover with white text&#10;&#10;Description automatically generated">
            <a:extLst>
              <a:ext uri="{FF2B5EF4-FFF2-40B4-BE49-F238E27FC236}">
                <a16:creationId xmlns:a16="http://schemas.microsoft.com/office/drawing/2014/main" id="{F4DE3602-176A-85DF-13B5-5221E6C7F51B}"/>
              </a:ext>
            </a:extLst>
          </p:cNvPr>
          <p:cNvPicPr>
            <a:picLocks noChangeAspect="1"/>
          </p:cNvPicPr>
          <p:nvPr/>
        </p:nvPicPr>
        <p:blipFill rotWithShape="1">
          <a:blip r:embed="rId2">
            <a:extLst>
              <a:ext uri="{28A0092B-C50C-407E-A947-70E740481C1C}">
                <a14:useLocalDpi xmlns:a14="http://schemas.microsoft.com/office/drawing/2010/main" val="0"/>
              </a:ext>
            </a:extLst>
          </a:blip>
          <a:srcRect t="19009" r="-1" b="-1"/>
          <a:stretch/>
        </p:blipFill>
        <p:spPr>
          <a:xfrm>
            <a:off x="20" y="432"/>
            <a:ext cx="3680729" cy="2906524"/>
          </a:xfrm>
          <a:prstGeom prst="rect">
            <a:avLst/>
          </a:prstGeom>
        </p:spPr>
      </p:pic>
      <p:sp>
        <p:nvSpPr>
          <p:cNvPr id="6" name="Content Placeholder 5">
            <a:extLst>
              <a:ext uri="{FF2B5EF4-FFF2-40B4-BE49-F238E27FC236}">
                <a16:creationId xmlns:a16="http://schemas.microsoft.com/office/drawing/2014/main" id="{EE601C60-1E01-7079-BA51-FB6239CF22A7}"/>
              </a:ext>
            </a:extLst>
          </p:cNvPr>
          <p:cNvSpPr>
            <a:spLocks noGrp="1"/>
          </p:cNvSpPr>
          <p:nvPr>
            <p:ph idx="1"/>
          </p:nvPr>
        </p:nvSpPr>
        <p:spPr>
          <a:xfrm>
            <a:off x="3802873" y="1251410"/>
            <a:ext cx="7581165" cy="5025212"/>
          </a:xfrm>
        </p:spPr>
        <p:txBody>
          <a:bodyPr vert="horz" lIns="91440" tIns="45720" rIns="91440" bIns="45720" rtlCol="0">
            <a:normAutofit fontScale="70000" lnSpcReduction="20000"/>
          </a:bodyPr>
          <a:lstStyle/>
          <a:p>
            <a:pPr marL="0" indent="0">
              <a:buNone/>
            </a:pPr>
            <a:r>
              <a:rPr lang="en-US" sz="2400" b="1" dirty="0"/>
              <a:t>Transform understanding about the connection between mental health and productivity</a:t>
            </a:r>
          </a:p>
          <a:p>
            <a:pPr marL="0" indent="0">
              <a:buNone/>
            </a:pPr>
            <a:r>
              <a:rPr lang="en-US" sz="2400" b="1" dirty="0"/>
              <a:t>…through improving access to information, training and support</a:t>
            </a:r>
          </a:p>
          <a:p>
            <a:pPr marL="0" indent="0">
              <a:buNone/>
            </a:pPr>
            <a:endParaRPr lang="en-US" sz="2400" b="1" dirty="0"/>
          </a:p>
          <a:p>
            <a:pPr marL="0" marR="0" lvl="0" indent="0" algn="l" defTabSz="914400" rtl="0" eaLnBrk="1" fontAlgn="auto" latinLnBrk="0" hangingPunct="1">
              <a:lnSpc>
                <a:spcPct val="90000"/>
              </a:lnSpc>
              <a:spcBef>
                <a:spcPts val="1000"/>
              </a:spcBef>
              <a:spcAft>
                <a:spcPts val="0"/>
              </a:spcAft>
              <a:buClrTx/>
              <a:buSz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“We need to transform understanding amongst small business leaders of the importance of good mental health and wellbeing for productivity and improve management behaviour in this area. The pandemic and subsequent cost of living crisis has had major implications for the mental health and wellbeing of the workforce and for business leaders, with serious implications for business performance. ERC research has shown that presenteeism has increased and has now surpassed pre-pandemic levels, and that new working practices have brought new challenges. Although awareness of mental health issues amongst employers has increased and more initiatives to improve support for employees have been introduced, there is still considerable room for improvement, particularly amongst the smallest firms. Looking ahead, firms will need to be more engaged with the range of initiatives, advice and support available and more carefully consider the wellbeing impacts of their management practices. More attention needs to be paid specifically to the training and support of line managers, who are often in the front-line in dealing with the mental health issues experienced by employees. Small business leaders and entrepreneurs themselves also need access to support in dealing with the mental health challenges associated with running a business in times of financial uncertainty and insecurity.”</a:t>
            </a:r>
          </a:p>
          <a:p>
            <a:pPr marL="0" indent="0">
              <a:buNone/>
            </a:pPr>
            <a:endParaRPr lang="en-US" sz="2000" b="1" dirty="0"/>
          </a:p>
        </p:txBody>
      </p:sp>
    </p:spTree>
    <p:extLst>
      <p:ext uri="{BB962C8B-B14F-4D97-AF65-F5344CB8AC3E}">
        <p14:creationId xmlns:p14="http://schemas.microsoft.com/office/powerpoint/2010/main" val="3775291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79566" y="1609590"/>
            <a:ext cx="9331931" cy="2677656"/>
          </a:xfrm>
          <a:prstGeom prst="rect">
            <a:avLst/>
          </a:prstGeom>
          <a:noFill/>
        </p:spPr>
        <p:txBody>
          <a:bodyPr wrap="square" rtlCol="0">
            <a:spAutoFit/>
          </a:bodyPr>
          <a:lstStyle/>
          <a:p>
            <a:pPr algn="ctr"/>
            <a:r>
              <a:rPr lang="en-GB" sz="4800" b="1" dirty="0">
                <a:solidFill>
                  <a:prstClr val="black"/>
                </a:solidFill>
                <a:latin typeface="Calibri"/>
              </a:rPr>
              <a:t>ERC manifesto for small business growth and productivity</a:t>
            </a:r>
          </a:p>
          <a:p>
            <a:pPr algn="ctr"/>
            <a:endParaRPr lang="en-GB" sz="48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Vicki Belt </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spTree>
    <p:extLst>
      <p:ext uri="{BB962C8B-B14F-4D97-AF65-F5344CB8AC3E}">
        <p14:creationId xmlns:p14="http://schemas.microsoft.com/office/powerpoint/2010/main" val="3271287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blue cover with white text&#10;&#10;Description automatically generated">
            <a:extLst>
              <a:ext uri="{FF2B5EF4-FFF2-40B4-BE49-F238E27FC236}">
                <a16:creationId xmlns:a16="http://schemas.microsoft.com/office/drawing/2014/main" id="{5994E049-DEAF-596C-BAA7-DDF321AF4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521" y="457200"/>
            <a:ext cx="5378958" cy="5943600"/>
          </a:xfrm>
          <a:prstGeom prst="rect">
            <a:avLst/>
          </a:prstGeom>
        </p:spPr>
      </p:pic>
    </p:spTree>
    <p:extLst>
      <p:ext uri="{BB962C8B-B14F-4D97-AF65-F5344CB8AC3E}">
        <p14:creationId xmlns:p14="http://schemas.microsoft.com/office/powerpoint/2010/main" val="154200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E63-702A-9E2E-154E-28F326A2A172}"/>
              </a:ext>
            </a:extLst>
          </p:cNvPr>
          <p:cNvSpPr>
            <a:spLocks noGrp="1"/>
          </p:cNvSpPr>
          <p:nvPr>
            <p:ph type="title"/>
          </p:nvPr>
        </p:nvSpPr>
        <p:spPr>
          <a:xfrm>
            <a:off x="259644" y="179146"/>
            <a:ext cx="10515600" cy="1325563"/>
          </a:xfrm>
        </p:spPr>
        <p:txBody>
          <a:bodyPr>
            <a:normAutofit/>
          </a:bodyPr>
          <a:lstStyle/>
          <a:p>
            <a:r>
              <a:rPr lang="en-GB" sz="3200" dirty="0"/>
              <a:t>The State of Small Business Britain:</a:t>
            </a:r>
            <a:br>
              <a:rPr lang="en-GB" sz="3200" dirty="0"/>
            </a:br>
            <a:r>
              <a:rPr lang="en-GB" sz="3200" dirty="0"/>
              <a:t>A manifesto for small business growth and productivity</a:t>
            </a:r>
          </a:p>
        </p:txBody>
      </p:sp>
      <p:sp>
        <p:nvSpPr>
          <p:cNvPr id="3" name="Content Placeholder 2">
            <a:extLst>
              <a:ext uri="{FF2B5EF4-FFF2-40B4-BE49-F238E27FC236}">
                <a16:creationId xmlns:a16="http://schemas.microsoft.com/office/drawing/2014/main" id="{D332BFBF-BD3E-F12E-1818-550D58AEED9C}"/>
              </a:ext>
            </a:extLst>
          </p:cNvPr>
          <p:cNvSpPr>
            <a:spLocks noGrp="1"/>
          </p:cNvSpPr>
          <p:nvPr>
            <p:ph idx="1"/>
          </p:nvPr>
        </p:nvSpPr>
        <p:spPr>
          <a:xfrm>
            <a:off x="259644" y="1504709"/>
            <a:ext cx="11094156" cy="4988166"/>
          </a:xfrm>
        </p:spPr>
        <p:txBody>
          <a:bodyPr>
            <a:normAutofit fontScale="40000" lnSpcReduction="20000"/>
          </a:bodyPr>
          <a:lstStyle/>
          <a:p>
            <a:r>
              <a:rPr lang="en-GB" sz="5000" dirty="0"/>
              <a:t>The ERC’s annual review of trends and issues affecting small businesses</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pPr marL="0" indent="0">
              <a:buNone/>
            </a:pPr>
            <a:endParaRPr lang="en-GB" sz="5000" dirty="0"/>
          </a:p>
          <a:p>
            <a:r>
              <a:rPr lang="en-GB" sz="5000" dirty="0"/>
              <a:t>This time bringing together an entire </a:t>
            </a:r>
            <a:r>
              <a:rPr lang="en-GB" sz="5000" dirty="0">
                <a:solidFill>
                  <a:srgbClr val="FF0000"/>
                </a:solidFill>
              </a:rPr>
              <a:t>decade</a:t>
            </a:r>
            <a:r>
              <a:rPr lang="en-GB" sz="5000" dirty="0"/>
              <a:t> of research insights!</a:t>
            </a:r>
          </a:p>
          <a:p>
            <a:pPr lvl="1"/>
            <a:r>
              <a:rPr lang="en-GB" sz="4600" dirty="0"/>
              <a:t>110 research papers</a:t>
            </a:r>
          </a:p>
          <a:p>
            <a:pPr lvl="1"/>
            <a:r>
              <a:rPr lang="en-GB" sz="4600" dirty="0"/>
              <a:t>61 research reports</a:t>
            </a:r>
          </a:p>
          <a:p>
            <a:pPr lvl="1"/>
            <a:r>
              <a:rPr lang="en-GB" sz="4600" dirty="0"/>
              <a:t>60 SOTA Reviews</a:t>
            </a:r>
          </a:p>
          <a:p>
            <a:pPr lvl="1"/>
            <a:r>
              <a:rPr lang="en-GB" sz="4600" dirty="0"/>
              <a:t>49 Insight papers</a:t>
            </a:r>
          </a:p>
          <a:p>
            <a:pPr lvl="1"/>
            <a:r>
              <a:rPr lang="en-GB" sz="4600" dirty="0"/>
              <a:t>Plus, numerous academic papers</a:t>
            </a:r>
          </a:p>
          <a:p>
            <a:pPr lvl="1"/>
            <a:r>
              <a:rPr lang="en-GB" sz="4600" dirty="0"/>
              <a:t>…and thousands of conversations with stakeholders and businesses</a:t>
            </a:r>
          </a:p>
          <a:p>
            <a:r>
              <a:rPr lang="en-GB" sz="5100" dirty="0"/>
              <a:t>A range of themes… from a focus on what prompts business growth to broader concerns with productivity and sustainability</a:t>
            </a:r>
          </a:p>
        </p:txBody>
      </p:sp>
      <p:pic>
        <p:nvPicPr>
          <p:cNvPr id="9" name="Picture 8">
            <a:extLst>
              <a:ext uri="{FF2B5EF4-FFF2-40B4-BE49-F238E27FC236}">
                <a16:creationId xmlns:a16="http://schemas.microsoft.com/office/drawing/2014/main" id="{3391B565-143F-DA3F-85A1-75A989B4D1D2}"/>
              </a:ext>
            </a:extLst>
          </p:cNvPr>
          <p:cNvPicPr>
            <a:picLocks noChangeAspect="1"/>
          </p:cNvPicPr>
          <p:nvPr/>
        </p:nvPicPr>
        <p:blipFill>
          <a:blip r:embed="rId2"/>
          <a:stretch>
            <a:fillRect/>
          </a:stretch>
        </p:blipFill>
        <p:spPr>
          <a:xfrm>
            <a:off x="2881094" y="2007397"/>
            <a:ext cx="1263469" cy="1571558"/>
          </a:xfrm>
          <a:prstGeom prst="rect">
            <a:avLst/>
          </a:prstGeom>
        </p:spPr>
      </p:pic>
      <p:pic>
        <p:nvPicPr>
          <p:cNvPr id="11" name="Picture 10">
            <a:extLst>
              <a:ext uri="{FF2B5EF4-FFF2-40B4-BE49-F238E27FC236}">
                <a16:creationId xmlns:a16="http://schemas.microsoft.com/office/drawing/2014/main" id="{9C5AC270-A0F5-52A8-B654-B8246AC88B72}"/>
              </a:ext>
            </a:extLst>
          </p:cNvPr>
          <p:cNvPicPr>
            <a:picLocks noChangeAspect="1"/>
          </p:cNvPicPr>
          <p:nvPr/>
        </p:nvPicPr>
        <p:blipFill>
          <a:blip r:embed="rId3"/>
          <a:stretch>
            <a:fillRect/>
          </a:stretch>
        </p:blipFill>
        <p:spPr>
          <a:xfrm>
            <a:off x="4484752" y="2007397"/>
            <a:ext cx="1176121" cy="1593251"/>
          </a:xfrm>
          <a:prstGeom prst="rect">
            <a:avLst/>
          </a:prstGeom>
        </p:spPr>
      </p:pic>
      <p:pic>
        <p:nvPicPr>
          <p:cNvPr id="13" name="Picture 12">
            <a:extLst>
              <a:ext uri="{FF2B5EF4-FFF2-40B4-BE49-F238E27FC236}">
                <a16:creationId xmlns:a16="http://schemas.microsoft.com/office/drawing/2014/main" id="{DB9FE8D1-6D45-875D-246E-CC23D63EFFCB}"/>
              </a:ext>
            </a:extLst>
          </p:cNvPr>
          <p:cNvPicPr>
            <a:picLocks noChangeAspect="1"/>
          </p:cNvPicPr>
          <p:nvPr/>
        </p:nvPicPr>
        <p:blipFill>
          <a:blip r:embed="rId4"/>
          <a:stretch>
            <a:fillRect/>
          </a:stretch>
        </p:blipFill>
        <p:spPr>
          <a:xfrm>
            <a:off x="5812287" y="2029998"/>
            <a:ext cx="1191043" cy="1571558"/>
          </a:xfrm>
          <a:prstGeom prst="rect">
            <a:avLst/>
          </a:prstGeom>
        </p:spPr>
      </p:pic>
      <p:pic>
        <p:nvPicPr>
          <p:cNvPr id="15" name="Picture 14">
            <a:extLst>
              <a:ext uri="{FF2B5EF4-FFF2-40B4-BE49-F238E27FC236}">
                <a16:creationId xmlns:a16="http://schemas.microsoft.com/office/drawing/2014/main" id="{196C6E49-DF0C-250E-74A8-3CB41E5A3B95}"/>
              </a:ext>
            </a:extLst>
          </p:cNvPr>
          <p:cNvPicPr>
            <a:picLocks noChangeAspect="1"/>
          </p:cNvPicPr>
          <p:nvPr/>
        </p:nvPicPr>
        <p:blipFill>
          <a:blip r:embed="rId5"/>
          <a:stretch>
            <a:fillRect/>
          </a:stretch>
        </p:blipFill>
        <p:spPr>
          <a:xfrm>
            <a:off x="7164305" y="2007397"/>
            <a:ext cx="1192554" cy="1593251"/>
          </a:xfrm>
          <a:prstGeom prst="rect">
            <a:avLst/>
          </a:prstGeom>
        </p:spPr>
      </p:pic>
      <p:pic>
        <p:nvPicPr>
          <p:cNvPr id="17" name="Picture 16">
            <a:extLst>
              <a:ext uri="{FF2B5EF4-FFF2-40B4-BE49-F238E27FC236}">
                <a16:creationId xmlns:a16="http://schemas.microsoft.com/office/drawing/2014/main" id="{06793142-06CF-B15A-B6AB-A9A6EA0E1B78}"/>
              </a:ext>
            </a:extLst>
          </p:cNvPr>
          <p:cNvPicPr>
            <a:picLocks noChangeAspect="1"/>
          </p:cNvPicPr>
          <p:nvPr/>
        </p:nvPicPr>
        <p:blipFill>
          <a:blip r:embed="rId6"/>
          <a:stretch>
            <a:fillRect/>
          </a:stretch>
        </p:blipFill>
        <p:spPr>
          <a:xfrm>
            <a:off x="1324844" y="2029090"/>
            <a:ext cx="1195400" cy="1571558"/>
          </a:xfrm>
          <a:prstGeom prst="rect">
            <a:avLst/>
          </a:prstGeom>
        </p:spPr>
      </p:pic>
    </p:spTree>
    <p:extLst>
      <p:ext uri="{BB962C8B-B14F-4D97-AF65-F5344CB8AC3E}">
        <p14:creationId xmlns:p14="http://schemas.microsoft.com/office/powerpoint/2010/main" val="1371164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1E63-702A-9E2E-154E-28F326A2A172}"/>
              </a:ext>
            </a:extLst>
          </p:cNvPr>
          <p:cNvSpPr>
            <a:spLocks noGrp="1"/>
          </p:cNvSpPr>
          <p:nvPr>
            <p:ph type="title"/>
          </p:nvPr>
        </p:nvSpPr>
        <p:spPr>
          <a:xfrm>
            <a:off x="483681" y="365126"/>
            <a:ext cx="10515600" cy="1325563"/>
          </a:xfrm>
        </p:spPr>
        <p:txBody>
          <a:bodyPr>
            <a:normAutofit/>
          </a:bodyPr>
          <a:lstStyle/>
          <a:p>
            <a:r>
              <a:rPr lang="en-GB" sz="3200" dirty="0"/>
              <a:t>A decade of change</a:t>
            </a:r>
          </a:p>
        </p:txBody>
      </p:sp>
      <p:sp>
        <p:nvSpPr>
          <p:cNvPr id="3" name="Content Placeholder 2">
            <a:extLst>
              <a:ext uri="{FF2B5EF4-FFF2-40B4-BE49-F238E27FC236}">
                <a16:creationId xmlns:a16="http://schemas.microsoft.com/office/drawing/2014/main" id="{D332BFBF-BD3E-F12E-1818-550D58AEED9C}"/>
              </a:ext>
            </a:extLst>
          </p:cNvPr>
          <p:cNvSpPr>
            <a:spLocks noGrp="1"/>
          </p:cNvSpPr>
          <p:nvPr>
            <p:ph idx="1"/>
          </p:nvPr>
        </p:nvSpPr>
        <p:spPr>
          <a:xfrm>
            <a:off x="483681" y="1452910"/>
            <a:ext cx="10515600" cy="5005917"/>
          </a:xfrm>
        </p:spPr>
        <p:txBody>
          <a:bodyPr>
            <a:noAutofit/>
          </a:bodyPr>
          <a:lstStyle/>
          <a:p>
            <a:r>
              <a:rPr lang="en-GB" sz="2000" dirty="0"/>
              <a:t>A growing small business population in the UK</a:t>
            </a:r>
          </a:p>
          <a:p>
            <a:pPr lvl="1"/>
            <a:r>
              <a:rPr lang="en-GB" sz="2000" dirty="0"/>
              <a:t>5.5 million small businesses in 2023 – growth driven disproportionately by the smallest, non-employing businesses</a:t>
            </a:r>
          </a:p>
          <a:p>
            <a:pPr lvl="1"/>
            <a:r>
              <a:rPr lang="en-GB" sz="2000" dirty="0"/>
              <a:t>A nation of entrepreneurs - around one in three adults in the UK now either running a business or looking at starting one</a:t>
            </a:r>
          </a:p>
          <a:p>
            <a:r>
              <a:rPr lang="en-GB" sz="2000" dirty="0"/>
              <a:t>But small businesses have faced some extreme pressures…</a:t>
            </a:r>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	</a:t>
            </a:r>
          </a:p>
          <a:p>
            <a:r>
              <a:rPr lang="en-GB" sz="2000" dirty="0"/>
              <a:t>Resilience has become a crucial trait </a:t>
            </a:r>
          </a:p>
          <a:p>
            <a:endParaRPr lang="en-GB" sz="2000" dirty="0"/>
          </a:p>
          <a:p>
            <a:endParaRPr lang="en-GB" sz="2000" dirty="0"/>
          </a:p>
        </p:txBody>
      </p:sp>
      <p:pic>
        <p:nvPicPr>
          <p:cNvPr id="5" name="Picture 4">
            <a:extLst>
              <a:ext uri="{FF2B5EF4-FFF2-40B4-BE49-F238E27FC236}">
                <a16:creationId xmlns:a16="http://schemas.microsoft.com/office/drawing/2014/main" id="{7B5991CC-8671-E712-AC0A-A0EC33D89AB7}"/>
              </a:ext>
            </a:extLst>
          </p:cNvPr>
          <p:cNvPicPr>
            <a:picLocks noChangeAspect="1"/>
          </p:cNvPicPr>
          <p:nvPr/>
        </p:nvPicPr>
        <p:blipFill>
          <a:blip r:embed="rId2"/>
          <a:stretch>
            <a:fillRect/>
          </a:stretch>
        </p:blipFill>
        <p:spPr>
          <a:xfrm>
            <a:off x="1515535" y="3561027"/>
            <a:ext cx="7256643" cy="1496395"/>
          </a:xfrm>
          <a:prstGeom prst="rect">
            <a:avLst/>
          </a:prstGeom>
        </p:spPr>
      </p:pic>
    </p:spTree>
    <p:extLst>
      <p:ext uri="{BB962C8B-B14F-4D97-AF65-F5344CB8AC3E}">
        <p14:creationId xmlns:p14="http://schemas.microsoft.com/office/powerpoint/2010/main" val="3287029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44FBF-60A3-C0D6-C166-0CBBE74CA06B}"/>
              </a:ext>
            </a:extLst>
          </p:cNvPr>
          <p:cNvSpPr>
            <a:spLocks noGrp="1"/>
          </p:cNvSpPr>
          <p:nvPr>
            <p:ph type="title"/>
          </p:nvPr>
        </p:nvSpPr>
        <p:spPr>
          <a:xfrm>
            <a:off x="453958" y="384580"/>
            <a:ext cx="10515600" cy="1325563"/>
          </a:xfrm>
        </p:spPr>
        <p:txBody>
          <a:bodyPr vert="horz" lIns="91440" tIns="45720" rIns="91440" bIns="45720" rtlCol="0" anchor="ctr">
            <a:normAutofit/>
          </a:bodyPr>
          <a:lstStyle/>
          <a:p>
            <a:r>
              <a:rPr lang="en-US" sz="3200" dirty="0"/>
              <a:t>W</a:t>
            </a:r>
            <a:r>
              <a:rPr lang="en-US" sz="3200" kern="1200" dirty="0">
                <a:solidFill>
                  <a:schemeClr val="tx1"/>
                </a:solidFill>
                <a:latin typeface="+mj-lt"/>
                <a:ea typeface="+mj-ea"/>
                <a:cs typeface="+mj-cs"/>
              </a:rPr>
              <a:t>hat </a:t>
            </a:r>
            <a:r>
              <a:rPr lang="en-US" sz="3200" dirty="0"/>
              <a:t>promotes </a:t>
            </a:r>
            <a:r>
              <a:rPr lang="en-US" sz="3200" kern="1200" dirty="0">
                <a:solidFill>
                  <a:schemeClr val="tx1"/>
                </a:solidFill>
                <a:latin typeface="+mj-lt"/>
                <a:ea typeface="+mj-ea"/>
                <a:cs typeface="+mj-cs"/>
              </a:rPr>
              <a:t>growth and productivity in small businesses?</a:t>
            </a:r>
          </a:p>
        </p:txBody>
      </p:sp>
      <p:sp>
        <p:nvSpPr>
          <p:cNvPr id="9" name="Content Placeholder 8">
            <a:extLst>
              <a:ext uri="{FF2B5EF4-FFF2-40B4-BE49-F238E27FC236}">
                <a16:creationId xmlns:a16="http://schemas.microsoft.com/office/drawing/2014/main" id="{612EC8D7-4183-357F-DF55-F0C97E99EE8A}"/>
              </a:ext>
            </a:extLst>
          </p:cNvPr>
          <p:cNvSpPr>
            <a:spLocks noGrp="1"/>
          </p:cNvSpPr>
          <p:nvPr>
            <p:ph idx="1"/>
          </p:nvPr>
        </p:nvSpPr>
        <p:spPr>
          <a:xfrm>
            <a:off x="502596" y="1586817"/>
            <a:ext cx="10515600" cy="4351338"/>
          </a:xfrm>
        </p:spPr>
        <p:txBody>
          <a:bodyPr>
            <a:normAutofit fontScale="62500" lnSpcReduction="20000"/>
          </a:bodyPr>
          <a:lstStyle/>
          <a:p>
            <a:r>
              <a:rPr lang="en-GB" sz="3200" dirty="0"/>
              <a:t>ERC research has shown that small business growth is multi-faceted and complex</a:t>
            </a:r>
          </a:p>
          <a:p>
            <a:r>
              <a:rPr lang="en-GB" sz="3200" b="0" i="0" u="none" strike="noStrike" baseline="0" dirty="0"/>
              <a:t>The volume of start-ups is not </a:t>
            </a:r>
            <a:r>
              <a:rPr lang="en-GB" sz="3200" dirty="0"/>
              <a:t>the problem -</a:t>
            </a:r>
            <a:r>
              <a:rPr lang="en-GB" sz="3200" b="0" i="0" u="none" strike="noStrike" baseline="0" dirty="0"/>
              <a:t> survival, scaling up and productivity is</a:t>
            </a:r>
            <a:endParaRPr lang="en-GB" sz="3200" dirty="0"/>
          </a:p>
          <a:p>
            <a:r>
              <a:rPr lang="en-GB" sz="3200" dirty="0"/>
              <a:t>ERC research has provided evidence that a range of factors are important: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800" dirty="0"/>
          </a:p>
          <a:p>
            <a:pPr marL="0" indent="0">
              <a:buNone/>
            </a:pPr>
            <a:endParaRPr lang="en-GB" sz="2800" dirty="0"/>
          </a:p>
          <a:p>
            <a:r>
              <a:rPr lang="en-GB" sz="3200" dirty="0"/>
              <a:t>But… the proportion of businesses undertaking some of these key growth-related behaviours (e.g. innovation, accessing finance, exporting) has lowered in the past few years</a:t>
            </a:r>
          </a:p>
          <a:p>
            <a:pPr marL="0" indent="0">
              <a:buNone/>
            </a:pPr>
            <a:endParaRPr lang="en-GB" dirty="0"/>
          </a:p>
        </p:txBody>
      </p:sp>
      <p:pic>
        <p:nvPicPr>
          <p:cNvPr id="11" name="Picture 10">
            <a:extLst>
              <a:ext uri="{FF2B5EF4-FFF2-40B4-BE49-F238E27FC236}">
                <a16:creationId xmlns:a16="http://schemas.microsoft.com/office/drawing/2014/main" id="{9F83995E-AA86-7833-77F4-ECDB6ECCF8B1}"/>
              </a:ext>
            </a:extLst>
          </p:cNvPr>
          <p:cNvPicPr>
            <a:picLocks noChangeAspect="1"/>
          </p:cNvPicPr>
          <p:nvPr/>
        </p:nvPicPr>
        <p:blipFill>
          <a:blip r:embed="rId2"/>
          <a:stretch>
            <a:fillRect/>
          </a:stretch>
        </p:blipFill>
        <p:spPr>
          <a:xfrm>
            <a:off x="560962" y="2723175"/>
            <a:ext cx="8241759" cy="2308951"/>
          </a:xfrm>
          <a:prstGeom prst="rect">
            <a:avLst/>
          </a:prstGeom>
        </p:spPr>
      </p:pic>
    </p:spTree>
    <p:extLst>
      <p:ext uri="{BB962C8B-B14F-4D97-AF65-F5344CB8AC3E}">
        <p14:creationId xmlns:p14="http://schemas.microsoft.com/office/powerpoint/2010/main" val="4269101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DB74-D7FE-5EEF-8858-1515C4EB8345}"/>
              </a:ext>
            </a:extLst>
          </p:cNvPr>
          <p:cNvSpPr>
            <a:spLocks noGrp="1"/>
          </p:cNvSpPr>
          <p:nvPr>
            <p:ph type="title"/>
          </p:nvPr>
        </p:nvSpPr>
        <p:spPr>
          <a:xfrm>
            <a:off x="724402" y="43088"/>
            <a:ext cx="10531813" cy="1325563"/>
          </a:xfrm>
        </p:spPr>
        <p:txBody>
          <a:bodyPr>
            <a:normAutofit/>
          </a:bodyPr>
          <a:lstStyle/>
          <a:p>
            <a:r>
              <a:rPr lang="en-GB" sz="3200" dirty="0"/>
              <a:t>Access to finance</a:t>
            </a:r>
          </a:p>
        </p:txBody>
      </p:sp>
      <p:sp>
        <p:nvSpPr>
          <p:cNvPr id="3" name="Content Placeholder 2">
            <a:extLst>
              <a:ext uri="{FF2B5EF4-FFF2-40B4-BE49-F238E27FC236}">
                <a16:creationId xmlns:a16="http://schemas.microsoft.com/office/drawing/2014/main" id="{951861DB-50A5-866D-92F4-0437530483E2}"/>
              </a:ext>
            </a:extLst>
          </p:cNvPr>
          <p:cNvSpPr>
            <a:spLocks noGrp="1"/>
          </p:cNvSpPr>
          <p:nvPr>
            <p:ph idx="1"/>
          </p:nvPr>
        </p:nvSpPr>
        <p:spPr>
          <a:xfrm>
            <a:off x="724402" y="1127343"/>
            <a:ext cx="9679023" cy="2794319"/>
          </a:xfrm>
        </p:spPr>
        <p:txBody>
          <a:bodyPr anchor="ctr">
            <a:noAutofit/>
          </a:bodyPr>
          <a:lstStyle/>
          <a:p>
            <a:r>
              <a:rPr lang="en-GB" sz="2000" dirty="0"/>
              <a:t>Seeking external finance is positively associated with faster growth and productivity</a:t>
            </a:r>
          </a:p>
          <a:p>
            <a:r>
              <a:rPr lang="en-GB" sz="2000" dirty="0"/>
              <a:t>But most UK small firms are permanent ‘non-borrowers’</a:t>
            </a:r>
          </a:p>
          <a:p>
            <a:r>
              <a:rPr lang="en-GB" sz="2000" dirty="0"/>
              <a:t>Shift in the willingness of small firms to seek finance since the GFC</a:t>
            </a:r>
          </a:p>
          <a:p>
            <a:r>
              <a:rPr lang="en-GB" sz="2000" dirty="0"/>
              <a:t>Reasons include inadequate information, fear of rejection, lack of focus on growth</a:t>
            </a:r>
          </a:p>
          <a:p>
            <a:r>
              <a:rPr lang="en-GB" sz="2000" dirty="0"/>
              <a:t>Evidence of the positive impact of Covid-19 financial support initiatives</a:t>
            </a:r>
          </a:p>
          <a:p>
            <a:r>
              <a:rPr lang="en-GB" sz="2000" dirty="0"/>
              <a:t>Inequalities exist by gender and ethnicity, also spatially</a:t>
            </a:r>
          </a:p>
          <a:p>
            <a:r>
              <a:rPr lang="en-GB" sz="2000" dirty="0"/>
              <a:t>As well as access to finance, late payment is also a major (under-appreciated?) issue</a:t>
            </a:r>
          </a:p>
        </p:txBody>
      </p:sp>
      <p:pic>
        <p:nvPicPr>
          <p:cNvPr id="5" name="Picture 4">
            <a:extLst>
              <a:ext uri="{FF2B5EF4-FFF2-40B4-BE49-F238E27FC236}">
                <a16:creationId xmlns:a16="http://schemas.microsoft.com/office/drawing/2014/main" id="{8841AB77-52E8-2CE2-BB92-4875903937AE}"/>
              </a:ext>
            </a:extLst>
          </p:cNvPr>
          <p:cNvPicPr>
            <a:picLocks noChangeAspect="1"/>
          </p:cNvPicPr>
          <p:nvPr/>
        </p:nvPicPr>
        <p:blipFill>
          <a:blip r:embed="rId2"/>
          <a:stretch>
            <a:fillRect/>
          </a:stretch>
        </p:blipFill>
        <p:spPr>
          <a:xfrm>
            <a:off x="3890240" y="4333496"/>
            <a:ext cx="2547160" cy="2005560"/>
          </a:xfrm>
          <a:prstGeom prst="rect">
            <a:avLst/>
          </a:prstGeom>
        </p:spPr>
      </p:pic>
      <p:pic>
        <p:nvPicPr>
          <p:cNvPr id="8" name="Picture 7">
            <a:extLst>
              <a:ext uri="{FF2B5EF4-FFF2-40B4-BE49-F238E27FC236}">
                <a16:creationId xmlns:a16="http://schemas.microsoft.com/office/drawing/2014/main" id="{DAF527EE-CB32-BEB6-2745-EECA54420EDD}"/>
              </a:ext>
            </a:extLst>
          </p:cNvPr>
          <p:cNvPicPr>
            <a:picLocks noChangeAspect="1"/>
          </p:cNvPicPr>
          <p:nvPr/>
        </p:nvPicPr>
        <p:blipFill>
          <a:blip r:embed="rId3"/>
          <a:stretch>
            <a:fillRect/>
          </a:stretch>
        </p:blipFill>
        <p:spPr>
          <a:xfrm>
            <a:off x="6649478" y="4333497"/>
            <a:ext cx="2387419" cy="2005560"/>
          </a:xfrm>
          <a:prstGeom prst="rect">
            <a:avLst/>
          </a:prstGeom>
        </p:spPr>
      </p:pic>
      <p:pic>
        <p:nvPicPr>
          <p:cNvPr id="9" name="Picture 8" descr="A white and orange background with text&#10;&#10;Description automatically generated">
            <a:extLst>
              <a:ext uri="{FF2B5EF4-FFF2-40B4-BE49-F238E27FC236}">
                <a16:creationId xmlns:a16="http://schemas.microsoft.com/office/drawing/2014/main" id="{E53E4BA9-F802-5695-A1A3-C4DC4F545E0D}"/>
              </a:ext>
            </a:extLst>
          </p:cNvPr>
          <p:cNvPicPr>
            <a:picLocks noChangeAspect="1"/>
          </p:cNvPicPr>
          <p:nvPr/>
        </p:nvPicPr>
        <p:blipFill>
          <a:blip r:embed="rId4"/>
          <a:stretch>
            <a:fillRect/>
          </a:stretch>
        </p:blipFill>
        <p:spPr>
          <a:xfrm>
            <a:off x="835378" y="4333496"/>
            <a:ext cx="2734563" cy="1893684"/>
          </a:xfrm>
          <a:prstGeom prst="rect">
            <a:avLst/>
          </a:prstGeom>
        </p:spPr>
      </p:pic>
    </p:spTree>
    <p:extLst>
      <p:ext uri="{BB962C8B-B14F-4D97-AF65-F5344CB8AC3E}">
        <p14:creationId xmlns:p14="http://schemas.microsoft.com/office/powerpoint/2010/main" val="32120554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DB74-D7FE-5EEF-8858-1515C4EB8345}"/>
              </a:ext>
            </a:extLst>
          </p:cNvPr>
          <p:cNvSpPr>
            <a:spLocks noGrp="1"/>
          </p:cNvSpPr>
          <p:nvPr>
            <p:ph type="title"/>
          </p:nvPr>
        </p:nvSpPr>
        <p:spPr>
          <a:xfrm>
            <a:off x="567299" y="88805"/>
            <a:ext cx="10515600" cy="1325563"/>
          </a:xfrm>
        </p:spPr>
        <p:txBody>
          <a:bodyPr>
            <a:normAutofit/>
          </a:bodyPr>
          <a:lstStyle/>
          <a:p>
            <a:r>
              <a:rPr lang="en-GB" sz="3200" dirty="0"/>
              <a:t>Business support</a:t>
            </a:r>
          </a:p>
        </p:txBody>
      </p:sp>
      <p:sp>
        <p:nvSpPr>
          <p:cNvPr id="3" name="Content Placeholder 2">
            <a:extLst>
              <a:ext uri="{FF2B5EF4-FFF2-40B4-BE49-F238E27FC236}">
                <a16:creationId xmlns:a16="http://schemas.microsoft.com/office/drawing/2014/main" id="{951861DB-50A5-866D-92F4-0437530483E2}"/>
              </a:ext>
            </a:extLst>
          </p:cNvPr>
          <p:cNvSpPr>
            <a:spLocks noGrp="1"/>
          </p:cNvSpPr>
          <p:nvPr>
            <p:ph idx="1"/>
          </p:nvPr>
        </p:nvSpPr>
        <p:spPr>
          <a:xfrm>
            <a:off x="567299" y="1203643"/>
            <a:ext cx="10322251" cy="2742936"/>
          </a:xfrm>
        </p:spPr>
        <p:txBody>
          <a:bodyPr>
            <a:normAutofit fontScale="92500" lnSpcReduction="10000"/>
          </a:bodyPr>
          <a:lstStyle/>
          <a:p>
            <a:r>
              <a:rPr lang="en-GB" sz="2200" dirty="0"/>
              <a:t>Plays a role in business survival and growth, way of diffusing best practice to small businesses</a:t>
            </a:r>
          </a:p>
          <a:p>
            <a:r>
              <a:rPr lang="en-GB" sz="2200" dirty="0"/>
              <a:t>But the UK business support system is fragmented and unstable</a:t>
            </a:r>
          </a:p>
          <a:p>
            <a:r>
              <a:rPr lang="en-GB" sz="2200" dirty="0"/>
              <a:t>Uptake varies by range of factors, e.g. firm size and educational level of leaders</a:t>
            </a:r>
          </a:p>
          <a:p>
            <a:r>
              <a:rPr lang="en-GB" sz="2200" dirty="0"/>
              <a:t>Lack of tailored support for disadvantaged groups</a:t>
            </a:r>
          </a:p>
          <a:p>
            <a:r>
              <a:rPr lang="en-GB" sz="2200" dirty="0"/>
              <a:t>Quality of advice and personal relationships and expertise are important</a:t>
            </a:r>
          </a:p>
          <a:p>
            <a:r>
              <a:rPr lang="en-GB" sz="2200" dirty="0"/>
              <a:t>Firms also need to be ‘ready, willing and able’ to take on board advice</a:t>
            </a:r>
          </a:p>
          <a:p>
            <a:r>
              <a:rPr lang="en-GB" sz="2200" dirty="0"/>
              <a:t>Many firms first seek advice when they are already at the point of crisis - too late?</a:t>
            </a:r>
          </a:p>
          <a:p>
            <a:endParaRPr lang="en-GB" sz="2000" dirty="0"/>
          </a:p>
          <a:p>
            <a:endParaRPr lang="en-GB" sz="2000" dirty="0"/>
          </a:p>
        </p:txBody>
      </p:sp>
      <p:pic>
        <p:nvPicPr>
          <p:cNvPr id="9" name="Picture 8" descr="A screenshot of a report&#10;&#10;Description automatically generated">
            <a:extLst>
              <a:ext uri="{FF2B5EF4-FFF2-40B4-BE49-F238E27FC236}">
                <a16:creationId xmlns:a16="http://schemas.microsoft.com/office/drawing/2014/main" id="{217201FB-54F9-21E8-45FE-E42A5F013EE9}"/>
              </a:ext>
            </a:extLst>
          </p:cNvPr>
          <p:cNvPicPr>
            <a:picLocks noChangeAspect="1"/>
          </p:cNvPicPr>
          <p:nvPr/>
        </p:nvPicPr>
        <p:blipFill>
          <a:blip r:embed="rId2"/>
          <a:stretch>
            <a:fillRect/>
          </a:stretch>
        </p:blipFill>
        <p:spPr>
          <a:xfrm>
            <a:off x="761718" y="4282889"/>
            <a:ext cx="2313802" cy="2076637"/>
          </a:xfrm>
          <a:prstGeom prst="rect">
            <a:avLst/>
          </a:prstGeom>
        </p:spPr>
      </p:pic>
      <p:pic>
        <p:nvPicPr>
          <p:cNvPr id="8" name="Picture 7">
            <a:extLst>
              <a:ext uri="{FF2B5EF4-FFF2-40B4-BE49-F238E27FC236}">
                <a16:creationId xmlns:a16="http://schemas.microsoft.com/office/drawing/2014/main" id="{4F484354-B690-CBD1-35F4-2B4E5BAE605D}"/>
              </a:ext>
            </a:extLst>
          </p:cNvPr>
          <p:cNvPicPr>
            <a:picLocks noChangeAspect="1"/>
          </p:cNvPicPr>
          <p:nvPr/>
        </p:nvPicPr>
        <p:blipFill>
          <a:blip r:embed="rId3"/>
          <a:stretch>
            <a:fillRect/>
          </a:stretch>
        </p:blipFill>
        <p:spPr>
          <a:xfrm>
            <a:off x="3299898" y="4398635"/>
            <a:ext cx="2173109" cy="1960891"/>
          </a:xfrm>
          <a:prstGeom prst="rect">
            <a:avLst/>
          </a:prstGeom>
        </p:spPr>
      </p:pic>
      <p:pic>
        <p:nvPicPr>
          <p:cNvPr id="11" name="Picture 10">
            <a:extLst>
              <a:ext uri="{FF2B5EF4-FFF2-40B4-BE49-F238E27FC236}">
                <a16:creationId xmlns:a16="http://schemas.microsoft.com/office/drawing/2014/main" id="{24BF1A06-66AD-3626-089B-9CEE54D3C558}"/>
              </a:ext>
            </a:extLst>
          </p:cNvPr>
          <p:cNvPicPr>
            <a:picLocks noChangeAspect="1"/>
          </p:cNvPicPr>
          <p:nvPr/>
        </p:nvPicPr>
        <p:blipFill>
          <a:blip r:embed="rId4"/>
          <a:stretch>
            <a:fillRect/>
          </a:stretch>
        </p:blipFill>
        <p:spPr>
          <a:xfrm>
            <a:off x="6096000" y="4398635"/>
            <a:ext cx="2281220" cy="1960891"/>
          </a:xfrm>
          <a:prstGeom prst="rect">
            <a:avLst/>
          </a:prstGeom>
        </p:spPr>
      </p:pic>
    </p:spTree>
    <p:extLst>
      <p:ext uri="{BB962C8B-B14F-4D97-AF65-F5344CB8AC3E}">
        <p14:creationId xmlns:p14="http://schemas.microsoft.com/office/powerpoint/2010/main" val="3397061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EB3E-3964-E592-9B0F-4A1CE71EBF89}"/>
              </a:ext>
            </a:extLst>
          </p:cNvPr>
          <p:cNvSpPr>
            <a:spLocks noGrp="1"/>
          </p:cNvSpPr>
          <p:nvPr>
            <p:ph type="title"/>
          </p:nvPr>
        </p:nvSpPr>
        <p:spPr>
          <a:xfrm>
            <a:off x="730458" y="0"/>
            <a:ext cx="10515600" cy="1325563"/>
          </a:xfrm>
        </p:spPr>
        <p:txBody>
          <a:bodyPr>
            <a:normAutofit/>
          </a:bodyPr>
          <a:lstStyle/>
          <a:p>
            <a:r>
              <a:rPr lang="en-GB" sz="3200" dirty="0"/>
              <a:t>Innovation</a:t>
            </a:r>
          </a:p>
        </p:txBody>
      </p:sp>
      <p:sp>
        <p:nvSpPr>
          <p:cNvPr id="3" name="Content Placeholder 2">
            <a:extLst>
              <a:ext uri="{FF2B5EF4-FFF2-40B4-BE49-F238E27FC236}">
                <a16:creationId xmlns:a16="http://schemas.microsoft.com/office/drawing/2014/main" id="{E22AB386-4704-25B9-31DB-ACDF08C8F972}"/>
              </a:ext>
            </a:extLst>
          </p:cNvPr>
          <p:cNvSpPr>
            <a:spLocks noGrp="1"/>
          </p:cNvSpPr>
          <p:nvPr>
            <p:ph idx="1"/>
          </p:nvPr>
        </p:nvSpPr>
        <p:spPr>
          <a:xfrm>
            <a:off x="568412" y="1007766"/>
            <a:ext cx="10515600" cy="3244145"/>
          </a:xfrm>
        </p:spPr>
        <p:txBody>
          <a:bodyPr>
            <a:normAutofit/>
          </a:bodyPr>
          <a:lstStyle/>
          <a:p>
            <a:r>
              <a:rPr lang="en-GB" sz="2000" dirty="0"/>
              <a:t>Strong link to survival, growth and productivity - new market opportunities, new ways of working</a:t>
            </a:r>
          </a:p>
          <a:p>
            <a:r>
              <a:rPr lang="en-GB" sz="2000" dirty="0"/>
              <a:t>Proportion of innovation-active firms in the UK has fallen sharply in recent years</a:t>
            </a:r>
          </a:p>
          <a:p>
            <a:r>
              <a:rPr lang="en-GB" sz="2000" dirty="0"/>
              <a:t>Impacts of economic shocks on innovation behaviour</a:t>
            </a:r>
          </a:p>
          <a:p>
            <a:r>
              <a:rPr lang="en-GB" sz="2000" dirty="0"/>
              <a:t>Spatial patterns of innovation - the ‘arc of innovation’, local strengths and weaknesses</a:t>
            </a:r>
          </a:p>
          <a:p>
            <a:r>
              <a:rPr lang="en-GB" sz="2000" dirty="0"/>
              <a:t>Range of factors influence innovation - openness and collaboration, absorptive capacity, diversity, exporting</a:t>
            </a:r>
          </a:p>
          <a:p>
            <a:r>
              <a:rPr lang="en-GB" sz="2000" dirty="0">
                <a:solidFill>
                  <a:srgbClr val="000000"/>
                </a:solidFill>
              </a:rPr>
              <a:t>Benefits </a:t>
            </a:r>
            <a:r>
              <a:rPr lang="en-GB" sz="2000" b="0" i="0" u="none" strike="noStrike" baseline="0" dirty="0">
                <a:solidFill>
                  <a:srgbClr val="000000"/>
                </a:solidFill>
              </a:rPr>
              <a:t>of publicly-funded support for innovation - </a:t>
            </a:r>
            <a:r>
              <a:rPr lang="en-GB" sz="2000" dirty="0"/>
              <a:t>R&amp;D grants, R&amp;D tax credits, and academic-industry collaborations, importance of ‘policy mix’</a:t>
            </a:r>
          </a:p>
        </p:txBody>
      </p:sp>
      <p:pic>
        <p:nvPicPr>
          <p:cNvPr id="5" name="Picture 4">
            <a:extLst>
              <a:ext uri="{FF2B5EF4-FFF2-40B4-BE49-F238E27FC236}">
                <a16:creationId xmlns:a16="http://schemas.microsoft.com/office/drawing/2014/main" id="{526EF368-8D1F-756E-F393-9EB6CF78073B}"/>
              </a:ext>
            </a:extLst>
          </p:cNvPr>
          <p:cNvPicPr>
            <a:picLocks noChangeAspect="1"/>
          </p:cNvPicPr>
          <p:nvPr/>
        </p:nvPicPr>
        <p:blipFill>
          <a:blip r:embed="rId2"/>
          <a:stretch>
            <a:fillRect/>
          </a:stretch>
        </p:blipFill>
        <p:spPr>
          <a:xfrm>
            <a:off x="1026412" y="4442322"/>
            <a:ext cx="2457525" cy="1987749"/>
          </a:xfrm>
          <a:prstGeom prst="rect">
            <a:avLst/>
          </a:prstGeom>
        </p:spPr>
      </p:pic>
      <p:pic>
        <p:nvPicPr>
          <p:cNvPr id="7" name="Picture 6">
            <a:extLst>
              <a:ext uri="{FF2B5EF4-FFF2-40B4-BE49-F238E27FC236}">
                <a16:creationId xmlns:a16="http://schemas.microsoft.com/office/drawing/2014/main" id="{E90F3B49-B883-23A4-17CC-CBE92D44D80C}"/>
              </a:ext>
            </a:extLst>
          </p:cNvPr>
          <p:cNvPicPr>
            <a:picLocks noChangeAspect="1"/>
          </p:cNvPicPr>
          <p:nvPr/>
        </p:nvPicPr>
        <p:blipFill>
          <a:blip r:embed="rId3"/>
          <a:stretch>
            <a:fillRect/>
          </a:stretch>
        </p:blipFill>
        <p:spPr>
          <a:xfrm>
            <a:off x="3825567" y="4442322"/>
            <a:ext cx="2424763" cy="2085108"/>
          </a:xfrm>
          <a:prstGeom prst="rect">
            <a:avLst/>
          </a:prstGeom>
        </p:spPr>
      </p:pic>
      <p:pic>
        <p:nvPicPr>
          <p:cNvPr id="9" name="Picture 8">
            <a:extLst>
              <a:ext uri="{FF2B5EF4-FFF2-40B4-BE49-F238E27FC236}">
                <a16:creationId xmlns:a16="http://schemas.microsoft.com/office/drawing/2014/main" id="{11A00075-10AD-C89F-BB25-C5948F8404FA}"/>
              </a:ext>
            </a:extLst>
          </p:cNvPr>
          <p:cNvPicPr>
            <a:picLocks noChangeAspect="1"/>
          </p:cNvPicPr>
          <p:nvPr/>
        </p:nvPicPr>
        <p:blipFill>
          <a:blip r:embed="rId4"/>
          <a:stretch>
            <a:fillRect/>
          </a:stretch>
        </p:blipFill>
        <p:spPr>
          <a:xfrm>
            <a:off x="6591960" y="4442322"/>
            <a:ext cx="2471239" cy="2085108"/>
          </a:xfrm>
          <a:prstGeom prst="rect">
            <a:avLst/>
          </a:prstGeom>
        </p:spPr>
      </p:pic>
    </p:spTree>
    <p:extLst>
      <p:ext uri="{BB962C8B-B14F-4D97-AF65-F5344CB8AC3E}">
        <p14:creationId xmlns:p14="http://schemas.microsoft.com/office/powerpoint/2010/main" val="41583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523963" y="-114239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2267" y="857251"/>
            <a:ext cx="6803135"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61119" y="-40713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68042C54-1A17-2F64-3201-CBB7B1461E8E}"/>
              </a:ext>
            </a:extLst>
          </p:cNvPr>
          <p:cNvPicPr>
            <a:picLocks noChangeAspect="1"/>
          </p:cNvPicPr>
          <p:nvPr/>
        </p:nvPicPr>
        <p:blipFill>
          <a:blip r:embed="rId2"/>
          <a:stretch>
            <a:fillRect/>
          </a:stretch>
        </p:blipFill>
        <p:spPr>
          <a:xfrm>
            <a:off x="2675468" y="856608"/>
            <a:ext cx="6714067" cy="5080643"/>
          </a:xfrm>
          <a:prstGeom prst="rect">
            <a:avLst/>
          </a:prstGeom>
        </p:spPr>
      </p:pic>
    </p:spTree>
    <p:extLst>
      <p:ext uri="{BB962C8B-B14F-4D97-AF65-F5344CB8AC3E}">
        <p14:creationId xmlns:p14="http://schemas.microsoft.com/office/powerpoint/2010/main" val="34469902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E980-4BA6-74E8-5E29-12490222CC55}"/>
              </a:ext>
            </a:extLst>
          </p:cNvPr>
          <p:cNvSpPr>
            <a:spLocks noGrp="1"/>
          </p:cNvSpPr>
          <p:nvPr>
            <p:ph type="title"/>
          </p:nvPr>
        </p:nvSpPr>
        <p:spPr>
          <a:xfrm>
            <a:off x="838200" y="171299"/>
            <a:ext cx="10515600" cy="1325563"/>
          </a:xfrm>
        </p:spPr>
        <p:txBody>
          <a:bodyPr>
            <a:normAutofit/>
          </a:bodyPr>
          <a:lstStyle/>
          <a:p>
            <a:r>
              <a:rPr lang="en-GB" sz="3200" dirty="0"/>
              <a:t>Management and leadership</a:t>
            </a:r>
          </a:p>
        </p:txBody>
      </p:sp>
      <p:sp>
        <p:nvSpPr>
          <p:cNvPr id="3" name="Content Placeholder 2">
            <a:extLst>
              <a:ext uri="{FF2B5EF4-FFF2-40B4-BE49-F238E27FC236}">
                <a16:creationId xmlns:a16="http://schemas.microsoft.com/office/drawing/2014/main" id="{74BB1FB7-8C69-B1AD-DEB2-55C854AE1E8F}"/>
              </a:ext>
            </a:extLst>
          </p:cNvPr>
          <p:cNvSpPr>
            <a:spLocks noGrp="1"/>
          </p:cNvSpPr>
          <p:nvPr>
            <p:ph idx="1"/>
          </p:nvPr>
        </p:nvSpPr>
        <p:spPr>
          <a:xfrm>
            <a:off x="838200" y="1309506"/>
            <a:ext cx="9428544" cy="2753207"/>
          </a:xfrm>
        </p:spPr>
        <p:txBody>
          <a:bodyPr>
            <a:noAutofit/>
          </a:bodyPr>
          <a:lstStyle/>
          <a:p>
            <a:r>
              <a:rPr lang="en-GB" sz="2000" dirty="0"/>
              <a:t>Positive associations between M&amp;L and growth and productivity </a:t>
            </a:r>
          </a:p>
          <a:p>
            <a:r>
              <a:rPr lang="en-GB" sz="2000" dirty="0"/>
              <a:t>Importance of ‘growth-oriented’ actions - knowledge flows, risk-taking and innovation</a:t>
            </a:r>
          </a:p>
          <a:p>
            <a:r>
              <a:rPr lang="en-GB" sz="2000" dirty="0"/>
              <a:t>Link between use of key HRM practices and innovation</a:t>
            </a:r>
          </a:p>
          <a:p>
            <a:r>
              <a:rPr lang="en-GB" sz="2000" dirty="0"/>
              <a:t>HPW practices important in high growth firms, bundles of practices effective </a:t>
            </a:r>
          </a:p>
          <a:p>
            <a:r>
              <a:rPr lang="en-GB" sz="2000" dirty="0"/>
              <a:t>Positive work cultures and informal HR practices are associated with sustained growth</a:t>
            </a:r>
          </a:p>
          <a:p>
            <a:r>
              <a:rPr lang="en-GB" sz="2000" dirty="0"/>
              <a:t>Links between workplace mental health and wellbeing and productivity</a:t>
            </a:r>
          </a:p>
          <a:p>
            <a:r>
              <a:rPr lang="en-GB" sz="2000" dirty="0"/>
              <a:t>Pandemic challenges - new ways of working and rise in mental health issues</a:t>
            </a:r>
          </a:p>
          <a:p>
            <a:r>
              <a:rPr lang="en-GB" sz="2000" dirty="0"/>
              <a:t>Room for improvement  in adoption of HPW and strategic approaches to mental health</a:t>
            </a:r>
          </a:p>
        </p:txBody>
      </p:sp>
      <p:pic>
        <p:nvPicPr>
          <p:cNvPr id="7" name="Picture 6">
            <a:extLst>
              <a:ext uri="{FF2B5EF4-FFF2-40B4-BE49-F238E27FC236}">
                <a16:creationId xmlns:a16="http://schemas.microsoft.com/office/drawing/2014/main" id="{856AF695-4076-1BFD-CE90-B0DCB36E335D}"/>
              </a:ext>
            </a:extLst>
          </p:cNvPr>
          <p:cNvPicPr>
            <a:picLocks noChangeAspect="1"/>
          </p:cNvPicPr>
          <p:nvPr/>
        </p:nvPicPr>
        <p:blipFill>
          <a:blip r:embed="rId2"/>
          <a:stretch>
            <a:fillRect/>
          </a:stretch>
        </p:blipFill>
        <p:spPr>
          <a:xfrm>
            <a:off x="901470" y="4768247"/>
            <a:ext cx="2805899" cy="1724628"/>
          </a:xfrm>
          <a:prstGeom prst="rect">
            <a:avLst/>
          </a:prstGeom>
        </p:spPr>
      </p:pic>
      <p:pic>
        <p:nvPicPr>
          <p:cNvPr id="13" name="Picture 12">
            <a:extLst>
              <a:ext uri="{FF2B5EF4-FFF2-40B4-BE49-F238E27FC236}">
                <a16:creationId xmlns:a16="http://schemas.microsoft.com/office/drawing/2014/main" id="{2E82D7BE-EEE5-B990-4B92-6DA88265BC91}"/>
              </a:ext>
            </a:extLst>
          </p:cNvPr>
          <p:cNvPicPr>
            <a:picLocks noChangeAspect="1"/>
          </p:cNvPicPr>
          <p:nvPr/>
        </p:nvPicPr>
        <p:blipFill>
          <a:blip r:embed="rId3"/>
          <a:stretch>
            <a:fillRect/>
          </a:stretch>
        </p:blipFill>
        <p:spPr>
          <a:xfrm>
            <a:off x="4048094" y="4768247"/>
            <a:ext cx="2212186" cy="1996497"/>
          </a:xfrm>
          <a:prstGeom prst="rect">
            <a:avLst/>
          </a:prstGeom>
        </p:spPr>
      </p:pic>
      <p:pic>
        <p:nvPicPr>
          <p:cNvPr id="11" name="Picture 10">
            <a:extLst>
              <a:ext uri="{FF2B5EF4-FFF2-40B4-BE49-F238E27FC236}">
                <a16:creationId xmlns:a16="http://schemas.microsoft.com/office/drawing/2014/main" id="{FE51E6D7-3B43-4EA2-93CD-FA1F9343DEC1}"/>
              </a:ext>
            </a:extLst>
          </p:cNvPr>
          <p:cNvPicPr>
            <a:picLocks noChangeAspect="1"/>
          </p:cNvPicPr>
          <p:nvPr/>
        </p:nvPicPr>
        <p:blipFill>
          <a:blip r:embed="rId4"/>
          <a:stretch>
            <a:fillRect/>
          </a:stretch>
        </p:blipFill>
        <p:spPr>
          <a:xfrm>
            <a:off x="6508408" y="4800814"/>
            <a:ext cx="2212185" cy="1885887"/>
          </a:xfrm>
          <a:prstGeom prst="rect">
            <a:avLst/>
          </a:prstGeom>
        </p:spPr>
      </p:pic>
    </p:spTree>
    <p:extLst>
      <p:ext uri="{BB962C8B-B14F-4D97-AF65-F5344CB8AC3E}">
        <p14:creationId xmlns:p14="http://schemas.microsoft.com/office/powerpoint/2010/main" val="19953803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cover with white text&#10;&#10;Description automatically generated">
            <a:extLst>
              <a:ext uri="{FF2B5EF4-FFF2-40B4-BE49-F238E27FC236}">
                <a16:creationId xmlns:a16="http://schemas.microsoft.com/office/drawing/2014/main" id="{300D8C63-14AC-B5A1-2A94-FC0F05C31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282" y="138895"/>
            <a:ext cx="6545254" cy="6551271"/>
          </a:xfrm>
          <a:prstGeom prst="rect">
            <a:avLst/>
          </a:prstGeom>
        </p:spPr>
      </p:pic>
    </p:spTree>
    <p:extLst>
      <p:ext uri="{BB962C8B-B14F-4D97-AF65-F5344CB8AC3E}">
        <p14:creationId xmlns:p14="http://schemas.microsoft.com/office/powerpoint/2010/main" val="30050818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4D1132-4625-A7E8-7E7F-5511C85BFD42}"/>
              </a:ext>
            </a:extLst>
          </p:cNvPr>
          <p:cNvPicPr>
            <a:picLocks noChangeAspect="1"/>
          </p:cNvPicPr>
          <p:nvPr/>
        </p:nvPicPr>
        <p:blipFill>
          <a:blip r:embed="rId2"/>
          <a:stretch>
            <a:fillRect/>
          </a:stretch>
        </p:blipFill>
        <p:spPr>
          <a:xfrm>
            <a:off x="1773382" y="457200"/>
            <a:ext cx="8645235" cy="5943600"/>
          </a:xfrm>
          <a:prstGeom prst="rect">
            <a:avLst/>
          </a:prstGeom>
        </p:spPr>
      </p:pic>
    </p:spTree>
    <p:extLst>
      <p:ext uri="{BB962C8B-B14F-4D97-AF65-F5344CB8AC3E}">
        <p14:creationId xmlns:p14="http://schemas.microsoft.com/office/powerpoint/2010/main" val="24582811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042C54-1A17-2F64-3201-CBB7B1461E8E}"/>
              </a:ext>
            </a:extLst>
          </p:cNvPr>
          <p:cNvPicPr>
            <a:picLocks noChangeAspect="1"/>
          </p:cNvPicPr>
          <p:nvPr/>
        </p:nvPicPr>
        <p:blipFill>
          <a:blip r:embed="rId2"/>
          <a:stretch>
            <a:fillRect/>
          </a:stretch>
        </p:blipFill>
        <p:spPr>
          <a:xfrm>
            <a:off x="1535289" y="-857"/>
            <a:ext cx="8952089" cy="6774190"/>
          </a:xfrm>
          <a:prstGeom prst="rect">
            <a:avLst/>
          </a:prstGeom>
        </p:spPr>
      </p:pic>
    </p:spTree>
    <p:extLst>
      <p:ext uri="{BB962C8B-B14F-4D97-AF65-F5344CB8AC3E}">
        <p14:creationId xmlns:p14="http://schemas.microsoft.com/office/powerpoint/2010/main" val="15485636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7DCF-FBE3-4A9E-A5B9-D755204D7F4B}"/>
              </a:ext>
            </a:extLst>
          </p:cNvPr>
          <p:cNvPicPr>
            <a:picLocks noChangeAspect="1"/>
          </p:cNvPicPr>
          <p:nvPr/>
        </p:nvPicPr>
        <p:blipFill>
          <a:blip r:embed="rId2"/>
          <a:stretch>
            <a:fillRect/>
          </a:stretch>
        </p:blipFill>
        <p:spPr>
          <a:xfrm>
            <a:off x="0" y="0"/>
            <a:ext cx="12208194" cy="6858000"/>
          </a:xfrm>
          <a:prstGeom prst="rect">
            <a:avLst/>
          </a:prstGeom>
        </p:spPr>
      </p:pic>
      <p:sp>
        <p:nvSpPr>
          <p:cNvPr id="6" name="Title 4"/>
          <p:cNvSpPr txBox="1">
            <a:spLocks/>
          </p:cNvSpPr>
          <p:nvPr/>
        </p:nvSpPr>
        <p:spPr>
          <a:xfrm>
            <a:off x="1915648" y="1487288"/>
            <a:ext cx="4876800" cy="1069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500" kern="1200">
                <a:solidFill>
                  <a:schemeClr val="bg1"/>
                </a:solidFill>
                <a:latin typeface="+mj-lt"/>
                <a:ea typeface="+mj-ea"/>
                <a:cs typeface="+mj-cs"/>
              </a:defRPr>
            </a:lvl1pPr>
          </a:lstStyle>
          <a:p>
            <a:endParaRPr lang="en-US" dirty="0">
              <a:solidFill>
                <a:prstClr val="white"/>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6206" y="347949"/>
            <a:ext cx="2236188" cy="91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4421" y="1994219"/>
            <a:ext cx="8694529" cy="2677656"/>
          </a:xfrm>
          <a:prstGeom prst="rect">
            <a:avLst/>
          </a:prstGeom>
          <a:noFill/>
        </p:spPr>
        <p:txBody>
          <a:bodyPr wrap="square" rtlCol="0">
            <a:spAutoFit/>
          </a:bodyPr>
          <a:lstStyle/>
          <a:p>
            <a:pPr algn="ctr"/>
            <a:r>
              <a:rPr lang="en-GB" sz="4800" b="1" dirty="0">
                <a:solidFill>
                  <a:prstClr val="black"/>
                </a:solidFill>
                <a:latin typeface="Calibri"/>
              </a:rPr>
              <a:t>Looking ahead – </a:t>
            </a:r>
          </a:p>
          <a:p>
            <a:pPr algn="ctr"/>
            <a:r>
              <a:rPr lang="en-GB" sz="4800" b="1" dirty="0">
                <a:solidFill>
                  <a:prstClr val="black"/>
                </a:solidFill>
                <a:latin typeface="Calibri"/>
              </a:rPr>
              <a:t>ERC plans for 2024</a:t>
            </a:r>
          </a:p>
          <a:p>
            <a:pPr algn="ctr"/>
            <a:endParaRPr lang="en-GB" sz="2400" b="1" dirty="0">
              <a:solidFill>
                <a:prstClr val="black"/>
              </a:solidFill>
              <a:latin typeface="Calibri"/>
            </a:endParaRPr>
          </a:p>
          <a:p>
            <a:pPr algn="ctr"/>
            <a:endParaRPr lang="en-GB" sz="2400" b="1" dirty="0">
              <a:solidFill>
                <a:prstClr val="black"/>
              </a:solidFill>
              <a:latin typeface="Calibri"/>
            </a:endParaRPr>
          </a:p>
          <a:p>
            <a:pPr marL="342900" indent="-342900" algn="ctr">
              <a:buFont typeface="Wingdings" panose="05000000000000000000" pitchFamily="2" charset="2"/>
              <a:buChar char="v"/>
            </a:pPr>
            <a:r>
              <a:rPr lang="en-GB" sz="2400" b="1" dirty="0">
                <a:solidFill>
                  <a:prstClr val="black"/>
                </a:solidFill>
                <a:latin typeface="Calibri"/>
              </a:rPr>
              <a:t>Stephen Roper</a:t>
            </a:r>
          </a:p>
        </p:txBody>
      </p:sp>
      <p:pic>
        <p:nvPicPr>
          <p:cNvPr id="9" name="Picture 8">
            <a:extLst>
              <a:ext uri="{FF2B5EF4-FFF2-40B4-BE49-F238E27FC236}">
                <a16:creationId xmlns:a16="http://schemas.microsoft.com/office/drawing/2014/main" id="{C7BF32BD-B60D-4C5D-A027-F7208C3D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77" y="6190257"/>
            <a:ext cx="8605723" cy="667743"/>
          </a:xfrm>
          <a:prstGeom prst="rect">
            <a:avLst/>
          </a:prstGeom>
        </p:spPr>
      </p:pic>
    </p:spTree>
    <p:extLst>
      <p:ext uri="{BB962C8B-B14F-4D97-AF65-F5344CB8AC3E}">
        <p14:creationId xmlns:p14="http://schemas.microsoft.com/office/powerpoint/2010/main" val="40613903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980C10-8C05-6058-D8B6-39DE6F083478}"/>
              </a:ext>
            </a:extLst>
          </p:cNvPr>
          <p:cNvSpPr>
            <a:spLocks noGrp="1"/>
          </p:cNvSpPr>
          <p:nvPr>
            <p:ph type="ctrTitle"/>
          </p:nvPr>
        </p:nvSpPr>
        <p:spPr>
          <a:xfrm>
            <a:off x="2662764" y="3374735"/>
            <a:ext cx="7644627" cy="1731644"/>
          </a:xfrm>
        </p:spPr>
        <p:txBody>
          <a:bodyPr>
            <a:normAutofit fontScale="90000"/>
          </a:bodyPr>
          <a:lstStyle/>
          <a:p>
            <a:pPr algn="r"/>
            <a:r>
              <a:rPr lang="en-US" b="1" dirty="0"/>
              <a:t>What’s coming up?</a:t>
            </a:r>
            <a:br>
              <a:rPr lang="en-US" b="1" dirty="0"/>
            </a:br>
            <a:br>
              <a:rPr lang="en-US" b="1" dirty="0"/>
            </a:br>
            <a:r>
              <a:rPr lang="en-US" b="1" dirty="0"/>
              <a:t>ERC through 2024</a:t>
            </a:r>
          </a:p>
        </p:txBody>
      </p:sp>
    </p:spTree>
    <p:extLst>
      <p:ext uri="{BB962C8B-B14F-4D97-AF65-F5344CB8AC3E}">
        <p14:creationId xmlns:p14="http://schemas.microsoft.com/office/powerpoint/2010/main" val="34730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A9924-1F0B-1A1F-DA48-A5D687D518F3}"/>
              </a:ext>
            </a:extLst>
          </p:cNvPr>
          <p:cNvSpPr/>
          <p:nvPr/>
        </p:nvSpPr>
        <p:spPr>
          <a:xfrm>
            <a:off x="0" y="0"/>
            <a:ext cx="12118428" cy="6858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4F3DFBB-A8EF-A130-9FD2-B8C46E6B75B9}"/>
              </a:ext>
            </a:extLst>
          </p:cNvPr>
          <p:cNvPicPr>
            <a:picLocks noChangeAspect="1"/>
          </p:cNvPicPr>
          <p:nvPr/>
        </p:nvPicPr>
        <p:blipFill>
          <a:blip r:embed="rId2"/>
          <a:stretch>
            <a:fillRect/>
          </a:stretch>
        </p:blipFill>
        <p:spPr>
          <a:xfrm>
            <a:off x="1424535" y="0"/>
            <a:ext cx="9062844" cy="6858000"/>
          </a:xfrm>
          <a:prstGeom prst="rect">
            <a:avLst/>
          </a:prstGeom>
        </p:spPr>
      </p:pic>
    </p:spTree>
    <p:extLst>
      <p:ext uri="{BB962C8B-B14F-4D97-AF65-F5344CB8AC3E}">
        <p14:creationId xmlns:p14="http://schemas.microsoft.com/office/powerpoint/2010/main" val="2746488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B85DBA2-8F63-99D1-472D-27C213C1624A}"/>
              </a:ext>
            </a:extLst>
          </p:cNvPr>
          <p:cNvSpPr>
            <a:spLocks noGrp="1"/>
          </p:cNvSpPr>
          <p:nvPr>
            <p:ph type="title"/>
          </p:nvPr>
        </p:nvSpPr>
        <p:spPr>
          <a:xfrm>
            <a:off x="686834" y="1153572"/>
            <a:ext cx="3200400" cy="4461163"/>
          </a:xfrm>
        </p:spPr>
        <p:txBody>
          <a:bodyPr>
            <a:normAutofit/>
          </a:bodyPr>
          <a:lstStyle/>
          <a:p>
            <a:r>
              <a:rPr lang="en-US">
                <a:solidFill>
                  <a:srgbClr val="FFFFFF"/>
                </a:solidFill>
              </a:rPr>
              <a:t>Projects and partnerships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55CA3293-DC6A-7A62-5037-DF09A9E1D223}"/>
              </a:ext>
            </a:extLst>
          </p:cNvPr>
          <p:cNvSpPr>
            <a:spLocks noGrp="1"/>
          </p:cNvSpPr>
          <p:nvPr>
            <p:ph idx="1"/>
          </p:nvPr>
        </p:nvSpPr>
        <p:spPr>
          <a:xfrm>
            <a:off x="4447308" y="591344"/>
            <a:ext cx="6906491" cy="5585619"/>
          </a:xfrm>
        </p:spPr>
        <p:txBody>
          <a:bodyPr anchor="ctr">
            <a:normAutofit/>
          </a:bodyPr>
          <a:lstStyle/>
          <a:p>
            <a:r>
              <a:rPr lang="en-US" b="1" dirty="0"/>
              <a:t>Export decisions and mindsets </a:t>
            </a:r>
            <a:r>
              <a:rPr lang="en-US" dirty="0"/>
              <a:t>– reporting due February 2024 (DBT and ESRC)</a:t>
            </a:r>
          </a:p>
          <a:p>
            <a:r>
              <a:rPr lang="en-US" b="1" dirty="0"/>
              <a:t>Investment mindsets – what shapes investment decisions in the UK? (</a:t>
            </a:r>
            <a:r>
              <a:rPr lang="en-US" dirty="0"/>
              <a:t>Productivity Institute)</a:t>
            </a:r>
            <a:endParaRPr lang="en-US" b="1" dirty="0"/>
          </a:p>
          <a:p>
            <a:r>
              <a:rPr lang="en-US" b="1" dirty="0"/>
              <a:t>Mental health, wellbeing and productivity in the workplace </a:t>
            </a:r>
            <a:r>
              <a:rPr lang="en-US" dirty="0"/>
              <a:t>– new survey data for 2024q1 and more on the benchmark comparisons (ESRC, Nottingham, Lancaster, Queens)</a:t>
            </a:r>
          </a:p>
          <a:p>
            <a:r>
              <a:rPr lang="en-US" b="1" dirty="0"/>
              <a:t>Panel study of entrepreneurship </a:t>
            </a:r>
            <a:r>
              <a:rPr lang="en-US" dirty="0"/>
              <a:t>– with a focus on ethnic minority entrepreneurs (Mastercard, Be-the-Business)</a:t>
            </a:r>
          </a:p>
        </p:txBody>
      </p:sp>
    </p:spTree>
    <p:extLst>
      <p:ext uri="{BB962C8B-B14F-4D97-AF65-F5344CB8AC3E}">
        <p14:creationId xmlns:p14="http://schemas.microsoft.com/office/powerpoint/2010/main" val="1734133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F8360-3711-C19B-5CA8-7578849C01EB}"/>
              </a:ext>
            </a:extLst>
          </p:cNvPr>
          <p:cNvSpPr>
            <a:spLocks noGrp="1"/>
          </p:cNvSpPr>
          <p:nvPr>
            <p:ph type="title"/>
          </p:nvPr>
        </p:nvSpPr>
        <p:spPr>
          <a:xfrm>
            <a:off x="686834" y="1153572"/>
            <a:ext cx="3200400" cy="4461163"/>
          </a:xfrm>
        </p:spPr>
        <p:txBody>
          <a:bodyPr>
            <a:normAutofit/>
          </a:bodyPr>
          <a:lstStyle/>
          <a:p>
            <a:r>
              <a:rPr lang="en-US">
                <a:solidFill>
                  <a:srgbClr val="FFFFFF"/>
                </a:solidFill>
              </a:rPr>
              <a:t>Projects and partnerships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7C2A36-C2D0-91F6-43BF-C47032F7768F}"/>
              </a:ext>
            </a:extLst>
          </p:cNvPr>
          <p:cNvSpPr>
            <a:spLocks noGrp="1"/>
          </p:cNvSpPr>
          <p:nvPr>
            <p:ph idx="1"/>
          </p:nvPr>
        </p:nvSpPr>
        <p:spPr>
          <a:xfrm>
            <a:off x="4447308" y="591344"/>
            <a:ext cx="6906491" cy="5585619"/>
          </a:xfrm>
        </p:spPr>
        <p:txBody>
          <a:bodyPr anchor="ctr">
            <a:normAutofit/>
          </a:bodyPr>
          <a:lstStyle/>
          <a:p>
            <a:r>
              <a:rPr lang="en-US" b="1" dirty="0"/>
              <a:t>Twin transitions study </a:t>
            </a:r>
            <a:r>
              <a:rPr lang="en-US" dirty="0"/>
              <a:t>continues (Productivity Institute, EIB)</a:t>
            </a:r>
          </a:p>
          <a:p>
            <a:r>
              <a:rPr lang="en-US" b="1" dirty="0"/>
              <a:t>Innovation with new survey data </a:t>
            </a:r>
            <a:r>
              <a:rPr lang="en-US" dirty="0"/>
              <a:t>for 2024Q2 and related work on inclusive innovation) (IUK, UCC)</a:t>
            </a:r>
          </a:p>
          <a:p>
            <a:r>
              <a:rPr lang="en-US" b="1" dirty="0"/>
              <a:t>Infrastructure for commercialization in </a:t>
            </a:r>
            <a:r>
              <a:rPr lang="en-US" b="1" dirty="0" err="1"/>
              <a:t>agri</a:t>
            </a:r>
            <a:r>
              <a:rPr lang="en-US" b="1" dirty="0"/>
              <a:t>-tech </a:t>
            </a:r>
            <a:r>
              <a:rPr lang="en-US" dirty="0"/>
              <a:t>(and other aspects of the effectiveness of the R&amp;I system)  (IRC, Oxford Brookes, Manchester, Birkbeck)</a:t>
            </a:r>
          </a:p>
          <a:p>
            <a:r>
              <a:rPr lang="en-US" b="1" dirty="0"/>
              <a:t>Supporting rural enterprise </a:t>
            </a:r>
            <a:r>
              <a:rPr lang="en-US" dirty="0"/>
              <a:t>(NICRE, Newcastle, Gloucester and RAU, Stratford Council) </a:t>
            </a:r>
          </a:p>
        </p:txBody>
      </p:sp>
    </p:spTree>
    <p:extLst>
      <p:ext uri="{BB962C8B-B14F-4D97-AF65-F5344CB8AC3E}">
        <p14:creationId xmlns:p14="http://schemas.microsoft.com/office/powerpoint/2010/main" val="932788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00C09-3C53-D222-9E84-741009B94212}"/>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How can ERC help you? </a:t>
            </a:r>
          </a:p>
        </p:txBody>
      </p:sp>
      <p:graphicFrame>
        <p:nvGraphicFramePr>
          <p:cNvPr id="14" name="Content Placeholder 2">
            <a:extLst>
              <a:ext uri="{FF2B5EF4-FFF2-40B4-BE49-F238E27FC236}">
                <a16:creationId xmlns:a16="http://schemas.microsoft.com/office/drawing/2014/main" id="{514061B4-45B1-3717-BC3C-7E13D0E6C61B}"/>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7403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002C30"/>
      </a:dk2>
      <a:lt2>
        <a:srgbClr val="E7E6E6"/>
      </a:lt2>
      <a:accent1>
        <a:srgbClr val="002C2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6621</Words>
  <Application>Microsoft Office PowerPoint</Application>
  <PresentationFormat>Widescreen</PresentationFormat>
  <Paragraphs>718</Paragraphs>
  <Slides>100</Slides>
  <Notes>19</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100</vt:i4>
      </vt:variant>
    </vt:vector>
  </HeadingPairs>
  <TitlesOfParts>
    <vt:vector size="120" baseType="lpstr">
      <vt:lpstr>Aptos Narrow</vt:lpstr>
      <vt:lpstr>Arial</vt:lpstr>
      <vt:lpstr>Arial Black</vt:lpstr>
      <vt:lpstr>Calibri</vt:lpstr>
      <vt:lpstr>Calibri Light</vt:lpstr>
      <vt:lpstr>Cambria Math</vt:lpstr>
      <vt:lpstr>Derailed</vt:lpstr>
      <vt:lpstr>Derailed ExtraBold</vt:lpstr>
      <vt:lpstr>ElsevierGulliver</vt:lpstr>
      <vt:lpstr>Panton</vt:lpstr>
      <vt:lpstr>Segoe UI</vt:lpstr>
      <vt:lpstr>Times New Roman</vt:lpstr>
      <vt:lpstr>Wingdings</vt:lpstr>
      <vt:lpstr>1_Office Theme</vt:lpstr>
      <vt:lpstr>Office Theme</vt:lpstr>
      <vt:lpstr>2_Office Theme</vt:lpstr>
      <vt:lpstr>3_Office Theme</vt:lpstr>
      <vt:lpstr>4_Office Theme</vt:lpstr>
      <vt:lpstr>5_Office Theme</vt:lpstr>
      <vt:lpstr>6_Office Theme</vt:lpstr>
      <vt:lpstr>PowerPoint Presentation</vt:lpstr>
      <vt:lpstr>PowerPoint Presentation</vt:lpstr>
      <vt:lpstr>Opening Remarks</vt:lpstr>
      <vt:lpstr>Business Dynamism in the UK</vt:lpstr>
      <vt:lpstr>Jobs, Turnover and Productivity</vt:lpstr>
      <vt:lpstr>Productivity Heroes</vt:lpstr>
      <vt:lpstr>Productivity Heroes - Trends</vt:lpstr>
      <vt:lpstr>Productivity Heroes – what next?</vt:lpstr>
      <vt:lpstr>PowerPoint Presentation</vt:lpstr>
      <vt:lpstr>PowerPoint Presentation</vt:lpstr>
      <vt:lpstr>Introduction </vt:lpstr>
      <vt:lpstr>What first entry decisions do they make?</vt:lpstr>
      <vt:lpstr>What exit and re-entry decisions do they make?</vt:lpstr>
      <vt:lpstr>What persistence decisions do they make? </vt:lpstr>
      <vt:lpstr>What motivates different export decisions?</vt:lpstr>
      <vt:lpstr>Who makes the decisions? </vt:lpstr>
      <vt:lpstr>What are impacts of other stakeholders?</vt:lpstr>
      <vt:lpstr>Summary </vt:lpstr>
      <vt:lpstr>Link to the manifesto for small business growth and productivity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to the manifesto for small business growth and productivity  </vt:lpstr>
      <vt:lpstr>Link to the manifesto for small business growth and productivity  </vt:lpstr>
      <vt:lpstr>PowerPoint Presentation</vt:lpstr>
      <vt:lpstr>Rural SMEs, Environmental Action, and Perceived Opportunities </vt:lpstr>
      <vt:lpstr>Environment </vt:lpstr>
      <vt:lpstr>Introduction </vt:lpstr>
      <vt:lpstr>Including the environment in decision-making </vt:lpstr>
      <vt:lpstr>Knowing where to find reliable information to help </vt:lpstr>
      <vt:lpstr>Taking steps to reduce environmental impact</vt:lpstr>
      <vt:lpstr>The ladder of environmental action</vt:lpstr>
      <vt:lpstr>Very few businesses measure their emissions </vt:lpstr>
      <vt:lpstr>Rural businesses more likely to face barriers in their efforts to reduce carbon emissions</vt:lpstr>
      <vt:lpstr>What are the barriers? </vt:lpstr>
      <vt:lpstr>What benefits does environmental action bring? </vt:lpstr>
      <vt:lpstr>Conclusion – encouraging steps but we need to climb the ladder </vt:lpstr>
      <vt:lpstr>Rural opportunities </vt:lpstr>
      <vt:lpstr>An opportunity-driven mindset</vt:lpstr>
      <vt:lpstr>Health and wellbeing and the environment provide opportunities for local business growth</vt:lpstr>
      <vt:lpstr>39% see themselves as well placed to take advantage of opportunities</vt:lpstr>
      <vt:lpstr>Well placed firms more likely to invest</vt:lpstr>
      <vt:lpstr>Perceived constraints by firm size: micro lack money; medium sized lack people</vt:lpstr>
      <vt:lpstr>From opportunities to investment</vt:lpstr>
      <vt:lpstr>Link to the manifesto for small business growth and productivity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to the manifesto for small business growth and productivity  </vt:lpstr>
      <vt:lpstr>PowerPoint Presentation</vt:lpstr>
      <vt:lpstr>PowerPoint Presentation</vt:lpstr>
      <vt:lpstr>The State of Small Business Britain: A manifesto for small business growth and productivity</vt:lpstr>
      <vt:lpstr>A decade of change</vt:lpstr>
      <vt:lpstr>What promotes growth and productivity in small businesses?</vt:lpstr>
      <vt:lpstr>Access to finance</vt:lpstr>
      <vt:lpstr>Business support</vt:lpstr>
      <vt:lpstr>Innovation</vt:lpstr>
      <vt:lpstr>Management and leadership</vt:lpstr>
      <vt:lpstr>PowerPoint Presentation</vt:lpstr>
      <vt:lpstr>PowerPoint Presentation</vt:lpstr>
      <vt:lpstr>PowerPoint Presentation</vt:lpstr>
      <vt:lpstr>PowerPoint Presentation</vt:lpstr>
      <vt:lpstr>What’s coming up?  ERC through 2024</vt:lpstr>
      <vt:lpstr>PowerPoint Presentation</vt:lpstr>
      <vt:lpstr>Projects and partnerships</vt:lpstr>
      <vt:lpstr>Projects and partnerships</vt:lpstr>
      <vt:lpstr>How can ERC help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Ferris, Wendy</dc:creator>
  <cp:lastModifiedBy>Wendy Ferris</cp:lastModifiedBy>
  <cp:revision>22</cp:revision>
  <dcterms:created xsi:type="dcterms:W3CDTF">2020-10-14T11:16:42Z</dcterms:created>
  <dcterms:modified xsi:type="dcterms:W3CDTF">2024-02-23T11:23:49Z</dcterms:modified>
</cp:coreProperties>
</file>