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!d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56" r:id="rId2"/>
    <p:sldId id="391" r:id="rId3"/>
    <p:sldId id="395" r:id="rId4"/>
    <p:sldId id="723" r:id="rId5"/>
    <p:sldId id="733" r:id="rId6"/>
    <p:sldId id="726" r:id="rId7"/>
    <p:sldId id="728" r:id="rId8"/>
    <p:sldId id="729" r:id="rId9"/>
    <p:sldId id="730" r:id="rId10"/>
    <p:sldId id="732" r:id="rId11"/>
    <p:sldId id="734" r:id="rId12"/>
    <p:sldId id="736" r:id="rId13"/>
    <p:sldId id="755" r:id="rId14"/>
    <p:sldId id="754" r:id="rId15"/>
    <p:sldId id="741" r:id="rId16"/>
    <p:sldId id="747" r:id="rId17"/>
    <p:sldId id="749" r:id="rId18"/>
    <p:sldId id="745" r:id="rId19"/>
    <p:sldId id="75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00"/>
    <a:srgbClr val="6E5076"/>
    <a:srgbClr val="FED700"/>
    <a:srgbClr val="E0DD00"/>
    <a:srgbClr val="002D30"/>
    <a:srgbClr val="F4F2F1"/>
    <a:srgbClr val="4F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2"/>
    <p:restoredTop sz="78681" autoAdjust="0"/>
  </p:normalViewPr>
  <p:slideViewPr>
    <p:cSldViewPr snapToGrid="0" snapToObjects="1">
      <p:cViewPr varScale="1">
        <p:scale>
          <a:sx n="87" d="100"/>
          <a:sy n="87" d="100"/>
        </p:scale>
        <p:origin x="2008" y="192"/>
      </p:cViewPr>
      <p:guideLst/>
    </p:cSldViewPr>
  </p:slideViewPr>
  <p:outlineViewPr>
    <p:cViewPr>
      <p:scale>
        <a:sx n="33" d="100"/>
        <a:sy n="33" d="100"/>
      </p:scale>
      <p:origin x="0" y="-10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40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ettings\EISO\Desktop\copy%20of%20files%20for%20nicre%20data\Section%20D%20-%20by%20rural%20and%20urban\%5bDone%5d%20-%20D%20%5bexcel%5d%20for%20rural%20and%20urban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panagiotiskyriakopoulos\Downloads\Re_%20weights%20corrected%20(1)\Section%20E_By%20rural-%20urban%202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panagiotiskyriakopoulos\Downloads\Re_%20weights%20corrected%20(1)\Section%20E_By%20rural-%20urban%202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panagiotiskyriakopoulos\Downloads\Re_%20weights%20corrected%20(1)\Section%20E_By%20size%20for%20rural%20&amp;%20urban%202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%20doe\Desktop\New%20Microsoft%20Excel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%20doe\Desktop\New%20Microsoft%20Excel%20Workshe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%20doe\Desktop\New%20Microsoft%20Excel%20Workshe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ettings\EISO\Desktop\SORE%202%20tables%20and%20graphs\final%20sections\Firm%20Survey%20Tables%20ang%20Graphs\Section%20D%20-\Section%20D%20-%20by%20region%20for%20rural%20and%20urban\%5bDone%5d%20-%20D%20%5bexcel%5d%20by%20region%20for%20rural%20and%20urba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%20doe\Desktop\New%20Microsoft%20Excel%20Workshee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%20doe\Desktop\New%20Microsoft%20Excel%20Workshee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%20doe\Desktop\New%20Microsoft%20Excel%20Workshee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%20doe\Desktop\New%20Microsoft%20Excel%20Workshee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765320035733173E-2"/>
          <c:y val="7.8268876611418042E-2"/>
          <c:w val="0.82458299798931878"/>
          <c:h val="0.71442209205556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'Section D.docx'!$B$3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'Section D.docx'!$A$4:$A$6</c:f>
              <c:strCache>
                <c:ptCount val="3"/>
                <c:pt idx="0">
                  <c:v>Never</c:v>
                </c:pt>
                <c:pt idx="1">
                  <c:v>Sometimes</c:v>
                </c:pt>
                <c:pt idx="2">
                  <c:v>Always</c:v>
                </c:pt>
              </c:strCache>
            </c:strRef>
          </c:cat>
          <c:val>
            <c:numRef>
              <c:f>'Section D.docx'!$B$4:$B$6</c:f>
              <c:numCache>
                <c:formatCode>0%</c:formatCode>
                <c:ptCount val="3"/>
                <c:pt idx="0">
                  <c:v>0.14000000000000001</c:v>
                </c:pt>
                <c:pt idx="1">
                  <c:v>0.45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D6-2F45-B2E5-14392CE43552}"/>
            </c:ext>
          </c:extLst>
        </c:ser>
        <c:ser>
          <c:idx val="1"/>
          <c:order val="1"/>
          <c:tx>
            <c:strRef>
              <c:f>'Section D.docx'!$C$3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'Section D.docx'!$A$4:$A$6</c:f>
              <c:strCache>
                <c:ptCount val="3"/>
                <c:pt idx="0">
                  <c:v>Never</c:v>
                </c:pt>
                <c:pt idx="1">
                  <c:v>Sometimes</c:v>
                </c:pt>
                <c:pt idx="2">
                  <c:v>Always</c:v>
                </c:pt>
              </c:strCache>
            </c:strRef>
          </c:cat>
          <c:val>
            <c:numRef>
              <c:f>'Section D.docx'!$C$4:$C$6</c:f>
              <c:numCache>
                <c:formatCode>0%</c:formatCode>
                <c:ptCount val="3"/>
                <c:pt idx="0">
                  <c:v>0.21</c:v>
                </c:pt>
                <c:pt idx="1">
                  <c:v>0.42</c:v>
                </c:pt>
                <c:pt idx="2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D6-2F45-B2E5-14392CE43552}"/>
            </c:ext>
          </c:extLst>
        </c:ser>
        <c:ser>
          <c:idx val="2"/>
          <c:order val="2"/>
          <c:tx>
            <c:strRef>
              <c:f>'Section D.docx'!$D$3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'Section D.docx'!$A$4:$A$6</c:f>
              <c:strCache>
                <c:ptCount val="3"/>
                <c:pt idx="0">
                  <c:v>Never</c:v>
                </c:pt>
                <c:pt idx="1">
                  <c:v>Sometimes</c:v>
                </c:pt>
                <c:pt idx="2">
                  <c:v>Always</c:v>
                </c:pt>
              </c:strCache>
            </c:strRef>
          </c:cat>
          <c:val>
            <c:numRef>
              <c:f>'Section D.docx'!$D$4:$D$6</c:f>
              <c:numCache>
                <c:formatCode>0%</c:formatCode>
                <c:ptCount val="3"/>
                <c:pt idx="0">
                  <c:v>0.2</c:v>
                </c:pt>
                <c:pt idx="1">
                  <c:v>0.43</c:v>
                </c:pt>
                <c:pt idx="2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D6-2F45-B2E5-14392CE43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84856112"/>
        <c:axId val="1"/>
      </c:barChart>
      <c:catAx>
        <c:axId val="118485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5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Sheet1!$I$2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644-774A-B5FB-621BF8DE01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Sheet1!$H$3:$H$7</c:f>
              <c:strCache>
                <c:ptCount val="5"/>
                <c:pt idx="0">
                  <c:v>Providing services and products that improve health and wellbeing</c:v>
                </c:pt>
                <c:pt idx="1">
                  <c:v>Providing environmental/green services and products</c:v>
                </c:pt>
                <c:pt idx="2">
                  <c:v>Improving data skills and use of data</c:v>
                </c:pt>
                <c:pt idx="3">
                  <c:v>Expanding opportunities for tourists and visitors</c:v>
                </c:pt>
                <c:pt idx="4">
                  <c:v>Increasing levels of exporting</c:v>
                </c:pt>
              </c:strCache>
            </c:strRef>
          </c:cat>
          <c:val>
            <c:numRef>
              <c:f>Sheet1!$I$3:$I$7</c:f>
              <c:numCache>
                <c:formatCode>0%</c:formatCode>
                <c:ptCount val="5"/>
                <c:pt idx="0">
                  <c:v>0.47</c:v>
                </c:pt>
                <c:pt idx="1">
                  <c:v>0.44</c:v>
                </c:pt>
                <c:pt idx="2">
                  <c:v>0.37</c:v>
                </c:pt>
                <c:pt idx="3">
                  <c:v>0.37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3-DD41-85FF-4A85CBCF7473}"/>
            </c:ext>
          </c:extLst>
        </c:ser>
        <c:ser>
          <c:idx val="1"/>
          <c:order val="1"/>
          <c:tx>
            <c:strRef>
              <c:f>Sheet1!$J$2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Sheet1!$H$3:$H$7</c:f>
              <c:strCache>
                <c:ptCount val="5"/>
                <c:pt idx="0">
                  <c:v>Providing services and products that improve health and wellbeing</c:v>
                </c:pt>
                <c:pt idx="1">
                  <c:v>Providing environmental/green services and products</c:v>
                </c:pt>
                <c:pt idx="2">
                  <c:v>Improving data skills and use of data</c:v>
                </c:pt>
                <c:pt idx="3">
                  <c:v>Expanding opportunities for tourists and visitors</c:v>
                </c:pt>
                <c:pt idx="4">
                  <c:v>Increasing levels of exporting</c:v>
                </c:pt>
              </c:strCache>
            </c:strRef>
          </c:cat>
          <c:val>
            <c:numRef>
              <c:f>Sheet1!$J$3:$J$7</c:f>
              <c:numCache>
                <c:formatCode>0%</c:formatCode>
                <c:ptCount val="5"/>
                <c:pt idx="0">
                  <c:v>0.52</c:v>
                </c:pt>
                <c:pt idx="1">
                  <c:v>0.4</c:v>
                </c:pt>
                <c:pt idx="2">
                  <c:v>0.4</c:v>
                </c:pt>
                <c:pt idx="3">
                  <c:v>0.37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B3-DD41-85FF-4A85CBCF7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2138735"/>
        <c:axId val="2059661583"/>
      </c:barChart>
      <c:catAx>
        <c:axId val="20421387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9661583"/>
        <c:crosses val="autoZero"/>
        <c:auto val="1"/>
        <c:lblAlgn val="ctr"/>
        <c:lblOffset val="100"/>
        <c:noMultiLvlLbl val="0"/>
      </c:catAx>
      <c:valAx>
        <c:axId val="205966158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138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Sheet1!$C$15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Sheet1!$B$16:$B$19</c:f>
              <c:strCache>
                <c:ptCount val="4"/>
                <c:pt idx="0">
                  <c:v>Very well or well placed</c:v>
                </c:pt>
                <c:pt idx="1">
                  <c:v>Not likely to affect us</c:v>
                </c:pt>
                <c:pt idx="2">
                  <c:v>May negatively affect us</c:v>
                </c:pt>
                <c:pt idx="3">
                  <c:v>Not relevant to our business</c:v>
                </c:pt>
              </c:strCache>
            </c:strRef>
          </c:cat>
          <c:val>
            <c:numRef>
              <c:f>Sheet1!$C$16:$C$19</c:f>
              <c:numCache>
                <c:formatCode>0%</c:formatCode>
                <c:ptCount val="4"/>
                <c:pt idx="0">
                  <c:v>0.39</c:v>
                </c:pt>
                <c:pt idx="1">
                  <c:v>0.25</c:v>
                </c:pt>
                <c:pt idx="2">
                  <c:v>0.01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C-664A-8704-45405473145D}"/>
            </c:ext>
          </c:extLst>
        </c:ser>
        <c:ser>
          <c:idx val="1"/>
          <c:order val="1"/>
          <c:tx>
            <c:strRef>
              <c:f>Sheet1!$D$15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Sheet1!$B$16:$B$19</c:f>
              <c:strCache>
                <c:ptCount val="4"/>
                <c:pt idx="0">
                  <c:v>Very well or well placed</c:v>
                </c:pt>
                <c:pt idx="1">
                  <c:v>Not likely to affect us</c:v>
                </c:pt>
                <c:pt idx="2">
                  <c:v>May negatively affect us</c:v>
                </c:pt>
                <c:pt idx="3">
                  <c:v>Not relevant to our business</c:v>
                </c:pt>
              </c:strCache>
            </c:strRef>
          </c:cat>
          <c:val>
            <c:numRef>
              <c:f>Sheet1!$D$16:$D$19</c:f>
              <c:numCache>
                <c:formatCode>0%</c:formatCode>
                <c:ptCount val="4"/>
                <c:pt idx="0">
                  <c:v>0.39</c:v>
                </c:pt>
                <c:pt idx="1">
                  <c:v>0.26</c:v>
                </c:pt>
                <c:pt idx="2">
                  <c:v>0.01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7C-664A-8704-454054731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9334944"/>
        <c:axId val="919389680"/>
      </c:barChart>
      <c:catAx>
        <c:axId val="919334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389680"/>
        <c:crosses val="autoZero"/>
        <c:auto val="1"/>
        <c:lblAlgn val="ctr"/>
        <c:lblOffset val="100"/>
        <c:noMultiLvlLbl val="0"/>
      </c:catAx>
      <c:valAx>
        <c:axId val="91938968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33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Sheet2!$B$12</c:f>
              <c:strCache>
                <c:ptCount val="1"/>
                <c:pt idx="0">
                  <c:v>1 to 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Sheet2!$A$13:$A$21</c:f>
              <c:strCache>
                <c:ptCount val="9"/>
                <c:pt idx="0">
                  <c:v>Ability to recruit and retain staff</c:v>
                </c:pt>
                <c:pt idx="1">
                  <c:v>Lack of financial resources</c:v>
                </c:pt>
                <c:pt idx="2">
                  <c:v>Lack of availability of affordable housing locally</c:v>
                </c:pt>
                <c:pt idx="3">
                  <c:v>Lack of transport services/infrastructure</c:v>
                </c:pt>
                <c:pt idx="4">
                  <c:v>Planning restrictions</c:v>
                </c:pt>
                <c:pt idx="5">
                  <c:v>Inadequate broadband capacity</c:v>
                </c:pt>
                <c:pt idx="6">
                  <c:v>Lack of availability of business premises</c:v>
                </c:pt>
                <c:pt idx="7">
                  <c:v>Lack of local business cooperation</c:v>
                </c:pt>
                <c:pt idx="8">
                  <c:v>Lack of cooperation with suppliers/customers</c:v>
                </c:pt>
              </c:strCache>
            </c:strRef>
          </c:cat>
          <c:val>
            <c:numRef>
              <c:f>Sheet2!$B$13:$B$21</c:f>
              <c:numCache>
                <c:formatCode>0%</c:formatCode>
                <c:ptCount val="9"/>
                <c:pt idx="0">
                  <c:v>0.47</c:v>
                </c:pt>
                <c:pt idx="1">
                  <c:v>0.4</c:v>
                </c:pt>
                <c:pt idx="2">
                  <c:v>0.4</c:v>
                </c:pt>
                <c:pt idx="3">
                  <c:v>0.38</c:v>
                </c:pt>
                <c:pt idx="4">
                  <c:v>0.33</c:v>
                </c:pt>
                <c:pt idx="5">
                  <c:v>0.33</c:v>
                </c:pt>
                <c:pt idx="6">
                  <c:v>0.26</c:v>
                </c:pt>
                <c:pt idx="7">
                  <c:v>0.2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74-BD47-8898-866841BBE199}"/>
            </c:ext>
          </c:extLst>
        </c:ser>
        <c:ser>
          <c:idx val="1"/>
          <c:order val="1"/>
          <c:tx>
            <c:strRef>
              <c:f>Sheet2!$C$12</c:f>
              <c:strCache>
                <c:ptCount val="1"/>
                <c:pt idx="0">
                  <c:v>10 to 49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Sheet2!$A$13:$A$21</c:f>
              <c:strCache>
                <c:ptCount val="9"/>
                <c:pt idx="0">
                  <c:v>Ability to recruit and retain staff</c:v>
                </c:pt>
                <c:pt idx="1">
                  <c:v>Lack of financial resources</c:v>
                </c:pt>
                <c:pt idx="2">
                  <c:v>Lack of availability of affordable housing locally</c:v>
                </c:pt>
                <c:pt idx="3">
                  <c:v>Lack of transport services/infrastructure</c:v>
                </c:pt>
                <c:pt idx="4">
                  <c:v>Planning restrictions</c:v>
                </c:pt>
                <c:pt idx="5">
                  <c:v>Inadequate broadband capacity</c:v>
                </c:pt>
                <c:pt idx="6">
                  <c:v>Lack of availability of business premises</c:v>
                </c:pt>
                <c:pt idx="7">
                  <c:v>Lack of local business cooperation</c:v>
                </c:pt>
                <c:pt idx="8">
                  <c:v>Lack of cooperation with suppliers/customers</c:v>
                </c:pt>
              </c:strCache>
            </c:strRef>
          </c:cat>
          <c:val>
            <c:numRef>
              <c:f>Sheet2!$C$13:$C$21</c:f>
              <c:numCache>
                <c:formatCode>0%</c:formatCode>
                <c:ptCount val="9"/>
                <c:pt idx="0">
                  <c:v>0.67</c:v>
                </c:pt>
                <c:pt idx="1">
                  <c:v>0.39</c:v>
                </c:pt>
                <c:pt idx="2">
                  <c:v>0.45</c:v>
                </c:pt>
                <c:pt idx="3">
                  <c:v>0.43</c:v>
                </c:pt>
                <c:pt idx="4">
                  <c:v>0.38</c:v>
                </c:pt>
                <c:pt idx="5">
                  <c:v>0.38</c:v>
                </c:pt>
                <c:pt idx="6">
                  <c:v>0.23</c:v>
                </c:pt>
                <c:pt idx="7">
                  <c:v>0.15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74-BD47-8898-866841BBE199}"/>
            </c:ext>
          </c:extLst>
        </c:ser>
        <c:ser>
          <c:idx val="2"/>
          <c:order val="2"/>
          <c:tx>
            <c:strRef>
              <c:f>Sheet2!$D$12</c:f>
              <c:strCache>
                <c:ptCount val="1"/>
                <c:pt idx="0">
                  <c:v>50+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Sheet2!$A$13:$A$21</c:f>
              <c:strCache>
                <c:ptCount val="9"/>
                <c:pt idx="0">
                  <c:v>Ability to recruit and retain staff</c:v>
                </c:pt>
                <c:pt idx="1">
                  <c:v>Lack of financial resources</c:v>
                </c:pt>
                <c:pt idx="2">
                  <c:v>Lack of availability of affordable housing locally</c:v>
                </c:pt>
                <c:pt idx="3">
                  <c:v>Lack of transport services/infrastructure</c:v>
                </c:pt>
                <c:pt idx="4">
                  <c:v>Planning restrictions</c:v>
                </c:pt>
                <c:pt idx="5">
                  <c:v>Inadequate broadband capacity</c:v>
                </c:pt>
                <c:pt idx="6">
                  <c:v>Lack of availability of business premises</c:v>
                </c:pt>
                <c:pt idx="7">
                  <c:v>Lack of local business cooperation</c:v>
                </c:pt>
                <c:pt idx="8">
                  <c:v>Lack of cooperation with suppliers/customers</c:v>
                </c:pt>
              </c:strCache>
            </c:strRef>
          </c:cat>
          <c:val>
            <c:numRef>
              <c:f>Sheet2!$D$13:$D$21</c:f>
              <c:numCache>
                <c:formatCode>0%</c:formatCode>
                <c:ptCount val="9"/>
                <c:pt idx="0">
                  <c:v>0.7</c:v>
                </c:pt>
                <c:pt idx="1">
                  <c:v>0.28000000000000003</c:v>
                </c:pt>
                <c:pt idx="2">
                  <c:v>0.35</c:v>
                </c:pt>
                <c:pt idx="3">
                  <c:v>0.47</c:v>
                </c:pt>
                <c:pt idx="4">
                  <c:v>0.3</c:v>
                </c:pt>
                <c:pt idx="5">
                  <c:v>0.34</c:v>
                </c:pt>
                <c:pt idx="6">
                  <c:v>0.22</c:v>
                </c:pt>
                <c:pt idx="7">
                  <c:v>0.17</c:v>
                </c:pt>
                <c:pt idx="8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74-BD47-8898-866841BBE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69343407"/>
        <c:axId val="2066765199"/>
      </c:barChart>
      <c:catAx>
        <c:axId val="19693434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6765199"/>
        <c:crosses val="autoZero"/>
        <c:auto val="1"/>
        <c:lblAlgn val="ctr"/>
        <c:lblOffset val="100"/>
        <c:noMultiLvlLbl val="0"/>
      </c:catAx>
      <c:valAx>
        <c:axId val="206676519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343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453425685340528"/>
          <c:y val="0.93139787470685753"/>
          <c:w val="0.31146076923571153"/>
          <c:h val="5.060437713738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Sheet1!$A$284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Sheet1!$B$283:$D$283</c:f>
              <c:strCache>
                <c:ptCount val="3"/>
                <c:pt idx="0">
                  <c:v>North East</c:v>
                </c:pt>
                <c:pt idx="1">
                  <c:v>South West</c:v>
                </c:pt>
                <c:pt idx="2">
                  <c:v>West Midlands</c:v>
                </c:pt>
              </c:strCache>
            </c:strRef>
          </c:cat>
          <c:val>
            <c:numRef>
              <c:f>Sheet1!$B$284:$D$284</c:f>
              <c:numCache>
                <c:formatCode>0%</c:formatCode>
                <c:ptCount val="3"/>
                <c:pt idx="0">
                  <c:v>0.62</c:v>
                </c:pt>
                <c:pt idx="1">
                  <c:v>0.72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CB-9740-8314-EE03BF8D0FEB}"/>
            </c:ext>
          </c:extLst>
        </c:ser>
        <c:ser>
          <c:idx val="1"/>
          <c:order val="1"/>
          <c:tx>
            <c:strRef>
              <c:f>Sheet1!$A$285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Sheet1!$B$283:$D$283</c:f>
              <c:strCache>
                <c:ptCount val="3"/>
                <c:pt idx="0">
                  <c:v>North East</c:v>
                </c:pt>
                <c:pt idx="1">
                  <c:v>South West</c:v>
                </c:pt>
                <c:pt idx="2">
                  <c:v>West Midlands</c:v>
                </c:pt>
              </c:strCache>
            </c:strRef>
          </c:cat>
          <c:val>
            <c:numRef>
              <c:f>Sheet1!$B$285:$D$285</c:f>
              <c:numCache>
                <c:formatCode>0%</c:formatCode>
                <c:ptCount val="3"/>
                <c:pt idx="0">
                  <c:v>0.7</c:v>
                </c:pt>
                <c:pt idx="1">
                  <c:v>0.66</c:v>
                </c:pt>
                <c:pt idx="2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CB-9740-8314-EE03BF8D0F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64158319"/>
        <c:axId val="935016639"/>
      </c:barChart>
      <c:catAx>
        <c:axId val="206415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016639"/>
        <c:crosses val="autoZero"/>
        <c:auto val="1"/>
        <c:lblAlgn val="ctr"/>
        <c:lblOffset val="100"/>
        <c:noMultiLvlLbl val="0"/>
      </c:catAx>
      <c:valAx>
        <c:axId val="93501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4158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Sheet1!$M$121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Sheet1!$N$120:$P$120</c:f>
              <c:strCache>
                <c:ptCount val="3"/>
                <c:pt idx="0">
                  <c:v>North East</c:v>
                </c:pt>
                <c:pt idx="1">
                  <c:v>South West</c:v>
                </c:pt>
                <c:pt idx="2">
                  <c:v>West Midlands</c:v>
                </c:pt>
              </c:strCache>
            </c:strRef>
          </c:cat>
          <c:val>
            <c:numRef>
              <c:f>Sheet1!$N$121:$P$121</c:f>
              <c:numCache>
                <c:formatCode>0%</c:formatCode>
                <c:ptCount val="3"/>
                <c:pt idx="0">
                  <c:v>0.56000000000000005</c:v>
                </c:pt>
                <c:pt idx="1">
                  <c:v>0.57999999999999996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0-E746-9DB6-A342934A3154}"/>
            </c:ext>
          </c:extLst>
        </c:ser>
        <c:ser>
          <c:idx val="1"/>
          <c:order val="1"/>
          <c:tx>
            <c:strRef>
              <c:f>Sheet1!$M$122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Sheet1!$N$120:$P$120</c:f>
              <c:strCache>
                <c:ptCount val="3"/>
                <c:pt idx="0">
                  <c:v>North East</c:v>
                </c:pt>
                <c:pt idx="1">
                  <c:v>South West</c:v>
                </c:pt>
                <c:pt idx="2">
                  <c:v>West Midlands</c:v>
                </c:pt>
              </c:strCache>
            </c:strRef>
          </c:cat>
          <c:val>
            <c:numRef>
              <c:f>Sheet1!$N$122:$P$122</c:f>
              <c:numCache>
                <c:formatCode>0%</c:formatCode>
                <c:ptCount val="3"/>
                <c:pt idx="0">
                  <c:v>0.56000000000000005</c:v>
                </c:pt>
                <c:pt idx="1">
                  <c:v>0.59</c:v>
                </c:pt>
                <c:pt idx="2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50-E746-9DB6-A342934A31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64159759"/>
        <c:axId val="986095551"/>
      </c:barChart>
      <c:catAx>
        <c:axId val="206415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095551"/>
        <c:crosses val="autoZero"/>
        <c:auto val="1"/>
        <c:lblAlgn val="ctr"/>
        <c:lblOffset val="100"/>
        <c:noMultiLvlLbl val="0"/>
      </c:catAx>
      <c:valAx>
        <c:axId val="986095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4159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Sheet1!$I$161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Sheet1!$H$162:$H$169</c:f>
              <c:strCache>
                <c:ptCount val="8"/>
                <c:pt idx="0">
                  <c:v>Recycled waste, water, or materials</c:v>
                </c:pt>
                <c:pt idx="1">
                  <c:v>Introduced new or improved production processes</c:v>
                </c:pt>
                <c:pt idx="2">
                  <c:v>Conducted training on environmental matters</c:v>
                </c:pt>
                <c:pt idx="3">
                  <c:v>Introduced new low carbon products or services</c:v>
                </c:pt>
                <c:pt idx="4">
                  <c:v>Introduced new or improved delivery, transport, or distribution systems</c:v>
                </c:pt>
                <c:pt idx="5">
                  <c:v>Undertaken environmental reports or audits</c:v>
                </c:pt>
                <c:pt idx="6">
                  <c:v>Put in place environmental certification</c:v>
                </c:pt>
                <c:pt idx="7">
                  <c:v>None of these</c:v>
                </c:pt>
              </c:strCache>
            </c:strRef>
          </c:cat>
          <c:val>
            <c:numRef>
              <c:f>Sheet1!$I$162:$I$169</c:f>
              <c:numCache>
                <c:formatCode>0%</c:formatCode>
                <c:ptCount val="8"/>
                <c:pt idx="0">
                  <c:v>0.9</c:v>
                </c:pt>
                <c:pt idx="1">
                  <c:v>0.46</c:v>
                </c:pt>
                <c:pt idx="2">
                  <c:v>0.42</c:v>
                </c:pt>
                <c:pt idx="3">
                  <c:v>0.38</c:v>
                </c:pt>
                <c:pt idx="4">
                  <c:v>0.24</c:v>
                </c:pt>
                <c:pt idx="5">
                  <c:v>0.23</c:v>
                </c:pt>
                <c:pt idx="6">
                  <c:v>0.14000000000000001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2-0748-AE23-F43D62578758}"/>
            </c:ext>
          </c:extLst>
        </c:ser>
        <c:ser>
          <c:idx val="1"/>
          <c:order val="1"/>
          <c:tx>
            <c:strRef>
              <c:f>Sheet1!$J$161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Sheet1!$H$162:$H$169</c:f>
              <c:strCache>
                <c:ptCount val="8"/>
                <c:pt idx="0">
                  <c:v>Recycled waste, water, or materials</c:v>
                </c:pt>
                <c:pt idx="1">
                  <c:v>Introduced new or improved production processes</c:v>
                </c:pt>
                <c:pt idx="2">
                  <c:v>Conducted training on environmental matters</c:v>
                </c:pt>
                <c:pt idx="3">
                  <c:v>Introduced new low carbon products or services</c:v>
                </c:pt>
                <c:pt idx="4">
                  <c:v>Introduced new or improved delivery, transport, or distribution systems</c:v>
                </c:pt>
                <c:pt idx="5">
                  <c:v>Undertaken environmental reports or audits</c:v>
                </c:pt>
                <c:pt idx="6">
                  <c:v>Put in place environmental certification</c:v>
                </c:pt>
                <c:pt idx="7">
                  <c:v>None of these</c:v>
                </c:pt>
              </c:strCache>
            </c:strRef>
          </c:cat>
          <c:val>
            <c:numRef>
              <c:f>Sheet1!$J$162:$J$169</c:f>
              <c:numCache>
                <c:formatCode>0%</c:formatCode>
                <c:ptCount val="8"/>
                <c:pt idx="0">
                  <c:v>0.87</c:v>
                </c:pt>
                <c:pt idx="1">
                  <c:v>0.43</c:v>
                </c:pt>
                <c:pt idx="2">
                  <c:v>0.4</c:v>
                </c:pt>
                <c:pt idx="3">
                  <c:v>0.43</c:v>
                </c:pt>
                <c:pt idx="4">
                  <c:v>0.28000000000000003</c:v>
                </c:pt>
                <c:pt idx="5">
                  <c:v>0.28000000000000003</c:v>
                </c:pt>
                <c:pt idx="6">
                  <c:v>0.15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92-0748-AE23-F43D625787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71224351"/>
        <c:axId val="1561513775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Sheet1!$K$161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Sheet1!$H$162:$H$169</c15:sqref>
                        </c15:formulaRef>
                      </c:ext>
                    </c:extLst>
                    <c:strCache>
                      <c:ptCount val="8"/>
                      <c:pt idx="0">
                        <c:v>Recycled waste, water, or materials</c:v>
                      </c:pt>
                      <c:pt idx="1">
                        <c:v>Introduced new or improved production processes</c:v>
                      </c:pt>
                      <c:pt idx="2">
                        <c:v>Conducted training on environmental matters</c:v>
                      </c:pt>
                      <c:pt idx="3">
                        <c:v>Introduced new low carbon products or services</c:v>
                      </c:pt>
                      <c:pt idx="4">
                        <c:v>Introduced new or improved delivery, transport, or distribution systems</c:v>
                      </c:pt>
                      <c:pt idx="5">
                        <c:v>Undertaken environmental reports or audits</c:v>
                      </c:pt>
                      <c:pt idx="6">
                        <c:v>Put in place environmental certification</c:v>
                      </c:pt>
                      <c:pt idx="7">
                        <c:v>None of these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Sheet1!$K$162:$K$169</c15:sqref>
                        </c15:formulaRef>
                      </c:ext>
                    </c:extLst>
                    <c:numCache>
                      <c:formatCode>0%</c:formatCode>
                      <c:ptCount val="8"/>
                      <c:pt idx="0">
                        <c:v>0.88</c:v>
                      </c:pt>
                      <c:pt idx="1">
                        <c:v>0.44</c:v>
                      </c:pt>
                      <c:pt idx="2">
                        <c:v>0.4</c:v>
                      </c:pt>
                      <c:pt idx="3">
                        <c:v>0.42</c:v>
                      </c:pt>
                      <c:pt idx="4">
                        <c:v>0.27</c:v>
                      </c:pt>
                      <c:pt idx="5">
                        <c:v>0.27</c:v>
                      </c:pt>
                      <c:pt idx="6">
                        <c:v>0.15</c:v>
                      </c:pt>
                      <c:pt idx="7">
                        <c:v>0.03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C92-0748-AE23-F43D62578758}"/>
                  </c:ext>
                </c:extLst>
              </c15:ser>
            </c15:filteredBarSeries>
          </c:ext>
        </c:extLst>
      </c:barChart>
      <c:catAx>
        <c:axId val="207122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513775"/>
        <c:crosses val="autoZero"/>
        <c:auto val="1"/>
        <c:lblAlgn val="ctr"/>
        <c:lblOffset val="100"/>
        <c:noMultiLvlLbl val="0"/>
      </c:catAx>
      <c:valAx>
        <c:axId val="1561513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224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Yes, using an on-line calculator or tool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Sheet3!$B$2:$D$2</c:f>
              <c:strCache>
                <c:ptCount val="3"/>
                <c:pt idx="0">
                  <c:v>Rural</c:v>
                </c:pt>
                <c:pt idx="1">
                  <c:v>Urban</c:v>
                </c:pt>
                <c:pt idx="2">
                  <c:v>Total</c:v>
                </c:pt>
              </c:strCache>
            </c:strRef>
          </c:cat>
          <c:val>
            <c:numRef>
              <c:f>Sheet3!$B$3:$D$3</c:f>
              <c:numCache>
                <c:formatCode>0%</c:formatCode>
                <c:ptCount val="3"/>
                <c:pt idx="0">
                  <c:v>0.03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1-5247-9996-81B78C9AD141}"/>
            </c:ext>
          </c:extLst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Yes, working with a consultant or external company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Sheet3!$B$2:$D$2</c:f>
              <c:strCache>
                <c:ptCount val="3"/>
                <c:pt idx="0">
                  <c:v>Rural</c:v>
                </c:pt>
                <c:pt idx="1">
                  <c:v>Urban</c:v>
                </c:pt>
                <c:pt idx="2">
                  <c:v>Total</c:v>
                </c:pt>
              </c:strCache>
            </c:strRef>
          </c:cat>
          <c:val>
            <c:numRef>
              <c:f>Sheet3!$B$4:$D$4</c:f>
              <c:numCache>
                <c:formatCode>0%</c:formatCode>
                <c:ptCount val="3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1-5247-9996-81B78C9AD1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71758496"/>
        <c:axId val="2071761824"/>
      </c:barChart>
      <c:catAx>
        <c:axId val="207175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761824"/>
        <c:crosses val="autoZero"/>
        <c:auto val="1"/>
        <c:lblAlgn val="ctr"/>
        <c:lblOffset val="100"/>
        <c:noMultiLvlLbl val="0"/>
      </c:catAx>
      <c:valAx>
        <c:axId val="207176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75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Sheet1!$A$182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61-7B45-A268-441398C45FD5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61-7B45-A268-441398C45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61-7B45-A268-441398C45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Sheet1!$B$181:$D$181</c:f>
              <c:strCache>
                <c:ptCount val="3"/>
                <c:pt idx="0">
                  <c:v>Rural</c:v>
                </c:pt>
                <c:pt idx="1">
                  <c:v>Urban</c:v>
                </c:pt>
                <c:pt idx="2">
                  <c:v>Total</c:v>
                </c:pt>
              </c:strCache>
            </c:strRef>
          </c:cat>
          <c:val>
            <c:numRef>
              <c:f>Sheet1!$B$182:$D$182</c:f>
              <c:numCache>
                <c:formatCode>0%</c:formatCode>
                <c:ptCount val="3"/>
                <c:pt idx="0">
                  <c:v>0.45</c:v>
                </c:pt>
                <c:pt idx="1">
                  <c:v>0.4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61-7B45-A268-441398C45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67600335"/>
        <c:axId val="1561537087"/>
      </c:barChart>
      <c:catAx>
        <c:axId val="206760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537087"/>
        <c:crosses val="autoZero"/>
        <c:auto val="1"/>
        <c:lblAlgn val="ctr"/>
        <c:lblOffset val="100"/>
        <c:noMultiLvlLbl val="0"/>
      </c:catAx>
      <c:valAx>
        <c:axId val="1561537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600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Sheet1!$A$219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Sheet1!$B$218:$D$218</c:f>
              <c:strCache>
                <c:ptCount val="3"/>
                <c:pt idx="0">
                  <c:v>North East</c:v>
                </c:pt>
                <c:pt idx="1">
                  <c:v>South West</c:v>
                </c:pt>
                <c:pt idx="2">
                  <c:v>West Midlands</c:v>
                </c:pt>
              </c:strCache>
            </c:strRef>
          </c:cat>
          <c:val>
            <c:numRef>
              <c:f>Sheet1!$B$219:$D$219</c:f>
              <c:numCache>
                <c:formatCode>0%</c:formatCode>
                <c:ptCount val="3"/>
                <c:pt idx="0">
                  <c:v>0.47</c:v>
                </c:pt>
                <c:pt idx="1">
                  <c:v>0.47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9-1345-9394-50DAB1C7C0BE}"/>
            </c:ext>
          </c:extLst>
        </c:ser>
        <c:ser>
          <c:idx val="1"/>
          <c:order val="1"/>
          <c:tx>
            <c:strRef>
              <c:f>Sheet1!$A$220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Sheet1!$B$218:$D$218</c:f>
              <c:strCache>
                <c:ptCount val="3"/>
                <c:pt idx="0">
                  <c:v>North East</c:v>
                </c:pt>
                <c:pt idx="1">
                  <c:v>South West</c:v>
                </c:pt>
                <c:pt idx="2">
                  <c:v>West Midlands</c:v>
                </c:pt>
              </c:strCache>
            </c:strRef>
          </c:cat>
          <c:val>
            <c:numRef>
              <c:f>Sheet1!$B$220:$D$220</c:f>
              <c:numCache>
                <c:formatCode>0%</c:formatCode>
                <c:ptCount val="3"/>
                <c:pt idx="0">
                  <c:v>0.41</c:v>
                </c:pt>
                <c:pt idx="1">
                  <c:v>0.37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89-1345-9394-50DAB1C7C0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67594575"/>
        <c:axId val="935017631"/>
      </c:barChart>
      <c:catAx>
        <c:axId val="206759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017631"/>
        <c:crosses val="autoZero"/>
        <c:auto val="1"/>
        <c:lblAlgn val="ctr"/>
        <c:lblOffset val="100"/>
        <c:noMultiLvlLbl val="0"/>
      </c:catAx>
      <c:valAx>
        <c:axId val="935017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594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Sheet1!$B$198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Sheet1!$A$199:$A$205</c:f>
              <c:strCache>
                <c:ptCount val="7"/>
                <c:pt idx="0">
                  <c:v>Cost of purchasing or installing greener technology</c:v>
                </c:pt>
                <c:pt idx="1">
                  <c:v>Lack of information on low carbon technologies</c:v>
                </c:pt>
                <c:pt idx="2">
                  <c:v>Lack of people locally to advise or install solutions</c:v>
                </c:pt>
                <c:pt idx="3">
                  <c:v>Lack of relevant skills within the firm </c:v>
                </c:pt>
                <c:pt idx="4">
                  <c:v>Uncertain demand for low carbon products or services</c:v>
                </c:pt>
                <c:pt idx="5">
                  <c:v>Complexity or cost of meeting regulations or standards </c:v>
                </c:pt>
                <c:pt idx="6">
                  <c:v>None of these</c:v>
                </c:pt>
              </c:strCache>
            </c:strRef>
          </c:cat>
          <c:val>
            <c:numRef>
              <c:f>Sheet1!$B$199:$B$205</c:f>
              <c:numCache>
                <c:formatCode>0%</c:formatCode>
                <c:ptCount val="7"/>
                <c:pt idx="0">
                  <c:v>0.67</c:v>
                </c:pt>
                <c:pt idx="1">
                  <c:v>0.33</c:v>
                </c:pt>
                <c:pt idx="2">
                  <c:v>0.33</c:v>
                </c:pt>
                <c:pt idx="3">
                  <c:v>0.3</c:v>
                </c:pt>
                <c:pt idx="4">
                  <c:v>0.26</c:v>
                </c:pt>
                <c:pt idx="5">
                  <c:v>0</c:v>
                </c:pt>
                <c:pt idx="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7-5043-8652-864308724A8C}"/>
            </c:ext>
          </c:extLst>
        </c:ser>
        <c:ser>
          <c:idx val="1"/>
          <c:order val="1"/>
          <c:tx>
            <c:strRef>
              <c:f>Sheet1!$C$198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Sheet1!$A$199:$A$205</c:f>
              <c:strCache>
                <c:ptCount val="7"/>
                <c:pt idx="0">
                  <c:v>Cost of purchasing or installing greener technology</c:v>
                </c:pt>
                <c:pt idx="1">
                  <c:v>Lack of information on low carbon technologies</c:v>
                </c:pt>
                <c:pt idx="2">
                  <c:v>Lack of people locally to advise or install solutions</c:v>
                </c:pt>
                <c:pt idx="3">
                  <c:v>Lack of relevant skills within the firm </c:v>
                </c:pt>
                <c:pt idx="4">
                  <c:v>Uncertain demand for low carbon products or services</c:v>
                </c:pt>
                <c:pt idx="5">
                  <c:v>Complexity or cost of meeting regulations or standards </c:v>
                </c:pt>
                <c:pt idx="6">
                  <c:v>None of these</c:v>
                </c:pt>
              </c:strCache>
            </c:strRef>
          </c:cat>
          <c:val>
            <c:numRef>
              <c:f>Sheet1!$C$199:$C$205</c:f>
              <c:numCache>
                <c:formatCode>0%</c:formatCode>
                <c:ptCount val="7"/>
                <c:pt idx="0">
                  <c:v>0.66</c:v>
                </c:pt>
                <c:pt idx="1">
                  <c:v>0.39</c:v>
                </c:pt>
                <c:pt idx="2">
                  <c:v>0.38</c:v>
                </c:pt>
                <c:pt idx="3">
                  <c:v>0.43</c:v>
                </c:pt>
                <c:pt idx="4">
                  <c:v>0.31</c:v>
                </c:pt>
                <c:pt idx="5">
                  <c:v>0.01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57-5043-8652-864308724A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67605135"/>
        <c:axId val="935063263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Sheet1!$D$198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Sheet1!$A$199:$A$205</c15:sqref>
                        </c15:formulaRef>
                      </c:ext>
                    </c:extLst>
                    <c:strCache>
                      <c:ptCount val="7"/>
                      <c:pt idx="0">
                        <c:v>Cost of purchasing or installing greener technology</c:v>
                      </c:pt>
                      <c:pt idx="1">
                        <c:v>Lack of information on low carbon technologies</c:v>
                      </c:pt>
                      <c:pt idx="2">
                        <c:v>Lack of people locally to advise or install solutions</c:v>
                      </c:pt>
                      <c:pt idx="3">
                        <c:v>Lack of relevant skills within the firm </c:v>
                      </c:pt>
                      <c:pt idx="4">
                        <c:v>Uncertain demand for low carbon products or services</c:v>
                      </c:pt>
                      <c:pt idx="5">
                        <c:v>Complexity or cost of meeting regulations or standards </c:v>
                      </c:pt>
                      <c:pt idx="6">
                        <c:v>None of these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Sheet1!$D$199:$D$205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0.66</c:v>
                      </c:pt>
                      <c:pt idx="1">
                        <c:v>0.37</c:v>
                      </c:pt>
                      <c:pt idx="2">
                        <c:v>0.36</c:v>
                      </c:pt>
                      <c:pt idx="3">
                        <c:v>0.4</c:v>
                      </c:pt>
                      <c:pt idx="4">
                        <c:v>0.3</c:v>
                      </c:pt>
                      <c:pt idx="5">
                        <c:v>0.01</c:v>
                      </c:pt>
                      <c:pt idx="6">
                        <c:v>0.16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D57-5043-8652-864308724A8C}"/>
                  </c:ext>
                </c:extLst>
              </c15:ser>
            </c15:filteredBarSeries>
          </c:ext>
        </c:extLst>
      </c:barChart>
      <c:catAx>
        <c:axId val="206760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063263"/>
        <c:crosses val="autoZero"/>
        <c:auto val="1"/>
        <c:lblAlgn val="ctr"/>
        <c:lblOffset val="100"/>
        <c:noMultiLvlLbl val="0"/>
      </c:catAx>
      <c:valAx>
        <c:axId val="93506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605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Sheet1!$B$395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Sheet1!$A$396:$A$402</c:f>
              <c:strCache>
                <c:ptCount val="7"/>
                <c:pt idx="0">
                  <c:v>Contributed to your company identity or reputation</c:v>
                </c:pt>
                <c:pt idx="1">
                  <c:v>Helped your staff to develop new skills</c:v>
                </c:pt>
                <c:pt idx="2">
                  <c:v>Created new profitable opportunities</c:v>
                </c:pt>
                <c:pt idx="3">
                  <c:v>Helped you to develop new products or services</c:v>
                </c:pt>
                <c:pt idx="4">
                  <c:v>Helped you to enter new markets</c:v>
                </c:pt>
                <c:pt idx="5">
                  <c:v>Helped you to attract or retain employees</c:v>
                </c:pt>
                <c:pt idx="6">
                  <c:v>Led to an increase in profits</c:v>
                </c:pt>
              </c:strCache>
            </c:strRef>
          </c:cat>
          <c:val>
            <c:numRef>
              <c:f>Sheet1!$B$396:$B$402</c:f>
              <c:numCache>
                <c:formatCode>0%</c:formatCode>
                <c:ptCount val="7"/>
                <c:pt idx="0">
                  <c:v>0.49</c:v>
                </c:pt>
                <c:pt idx="1">
                  <c:v>0.31</c:v>
                </c:pt>
                <c:pt idx="2">
                  <c:v>0.23</c:v>
                </c:pt>
                <c:pt idx="3">
                  <c:v>0.26</c:v>
                </c:pt>
                <c:pt idx="4">
                  <c:v>0.25</c:v>
                </c:pt>
                <c:pt idx="5">
                  <c:v>0.2</c:v>
                </c:pt>
                <c:pt idx="6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D-8740-837A-16CF6EEF6028}"/>
            </c:ext>
          </c:extLst>
        </c:ser>
        <c:ser>
          <c:idx val="1"/>
          <c:order val="1"/>
          <c:tx>
            <c:strRef>
              <c:f>Sheet1!$C$395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Sheet1!$A$396:$A$402</c:f>
              <c:strCache>
                <c:ptCount val="7"/>
                <c:pt idx="0">
                  <c:v>Contributed to your company identity or reputation</c:v>
                </c:pt>
                <c:pt idx="1">
                  <c:v>Helped your staff to develop new skills</c:v>
                </c:pt>
                <c:pt idx="2">
                  <c:v>Created new profitable opportunities</c:v>
                </c:pt>
                <c:pt idx="3">
                  <c:v>Helped you to develop new products or services</c:v>
                </c:pt>
                <c:pt idx="4">
                  <c:v>Helped you to enter new markets</c:v>
                </c:pt>
                <c:pt idx="5">
                  <c:v>Helped you to attract or retain employees</c:v>
                </c:pt>
                <c:pt idx="6">
                  <c:v>Led to an increase in profits</c:v>
                </c:pt>
              </c:strCache>
            </c:strRef>
          </c:cat>
          <c:val>
            <c:numRef>
              <c:f>Sheet1!$C$396:$C$402</c:f>
              <c:numCache>
                <c:formatCode>0%</c:formatCode>
                <c:ptCount val="7"/>
                <c:pt idx="0">
                  <c:v>0.59</c:v>
                </c:pt>
                <c:pt idx="1">
                  <c:v>0.41</c:v>
                </c:pt>
                <c:pt idx="2">
                  <c:v>0.27</c:v>
                </c:pt>
                <c:pt idx="3">
                  <c:v>0.24</c:v>
                </c:pt>
                <c:pt idx="4">
                  <c:v>0.23</c:v>
                </c:pt>
                <c:pt idx="5">
                  <c:v>0.25</c:v>
                </c:pt>
                <c:pt idx="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D-8740-837A-16CF6EEF6028}"/>
            </c:ext>
          </c:extLst>
        </c:ser>
        <c:ser>
          <c:idx val="2"/>
          <c:order val="2"/>
          <c:tx>
            <c:strRef>
              <c:f>Sheet1!$D$395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Sheet1!$A$396:$A$402</c:f>
              <c:strCache>
                <c:ptCount val="7"/>
                <c:pt idx="0">
                  <c:v>Contributed to your company identity or reputation</c:v>
                </c:pt>
                <c:pt idx="1">
                  <c:v>Helped your staff to develop new skills</c:v>
                </c:pt>
                <c:pt idx="2">
                  <c:v>Created new profitable opportunities</c:v>
                </c:pt>
                <c:pt idx="3">
                  <c:v>Helped you to develop new products or services</c:v>
                </c:pt>
                <c:pt idx="4">
                  <c:v>Helped you to enter new markets</c:v>
                </c:pt>
                <c:pt idx="5">
                  <c:v>Helped you to attract or retain employees</c:v>
                </c:pt>
                <c:pt idx="6">
                  <c:v>Led to an increase in profits</c:v>
                </c:pt>
              </c:strCache>
            </c:strRef>
          </c:cat>
          <c:val>
            <c:numRef>
              <c:f>Sheet1!$D$396:$D$402</c:f>
              <c:numCache>
                <c:formatCode>0%</c:formatCode>
                <c:ptCount val="7"/>
                <c:pt idx="0">
                  <c:v>0.56999999999999995</c:v>
                </c:pt>
                <c:pt idx="1">
                  <c:v>0.39</c:v>
                </c:pt>
                <c:pt idx="2">
                  <c:v>0.26</c:v>
                </c:pt>
                <c:pt idx="3">
                  <c:v>0.25</c:v>
                </c:pt>
                <c:pt idx="4">
                  <c:v>0.24</c:v>
                </c:pt>
                <c:pt idx="5">
                  <c:v>0.24</c:v>
                </c:pt>
                <c:pt idx="6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D-8740-837A-16CF6EEF60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64154959"/>
        <c:axId val="1561527167"/>
      </c:barChart>
      <c:catAx>
        <c:axId val="206415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527167"/>
        <c:crosses val="autoZero"/>
        <c:auto val="1"/>
        <c:lblAlgn val="ctr"/>
        <c:lblOffset val="100"/>
        <c:noMultiLvlLbl val="0"/>
      </c:catAx>
      <c:valAx>
        <c:axId val="1561527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415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6DD5F4-E356-234B-A86F-24E954801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BA68B-397C-EA43-83A5-00D6C06D32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C883C-E85B-3B4A-A969-A0F8BF5D1B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B7669-CC88-234F-A4DA-0164B67FF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72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1270A-8DD9-0C40-90EE-133D7A5502E4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0B7E5-AE72-2241-BD70-8CE68C645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8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63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33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Perhaps just mention more South-West firms report reputation gains from Net Zero?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16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91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38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Could mention in speaking notes that some regional differences e.g.  North-East firms eye tourism opportunities</a:t>
            </a:r>
          </a:p>
          <a:p>
            <a:endParaRPr lang="en-GB" dirty="0"/>
          </a:p>
          <a:p>
            <a:r>
              <a:rPr lang="en-GB" dirty="0"/>
              <a:t>Or just allude to some size businesses. E.g. Medium sized firms more likely to identify health and tourism. 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Larger firms more likely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perceive opportunities to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provide health and well-being services 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products. Smaller companies perceive stronger opportunities in environmental / green services and products. Micro firms less likely to identify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ourist opportunities but more likely to highlight improvements in data skills and use of data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Could replacing title with survey question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15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49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Figure particularly difficult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45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Full text in graph cannot be read / perhaps no need for bullet text – just mention from speaking notes about  some size effects?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7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9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3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08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Perhaps just mention larger firms appear more environmentally conscious.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26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38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Perhaps mention </a:t>
            </a:r>
            <a:r>
              <a:rPr lang="en-GB" sz="1200" dirty="0"/>
              <a:t>firms with more employees more likely to take action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90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48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73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Perhaps just mention that Smallest microbusinesses report fewer restrictions in their efforts to reduce carbon 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B7E5-AE72-2241-BD70-8CE68C645E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laser&#10;&#10;Description automatically generated">
            <a:extLst>
              <a:ext uri="{FF2B5EF4-FFF2-40B4-BE49-F238E27FC236}">
                <a16:creationId xmlns:a16="http://schemas.microsoft.com/office/drawing/2014/main" id="{5252373D-140C-194C-93EB-DA94A4FC6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06C3A-12F9-BC43-91F3-41A6E0A6E6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556" y="564800"/>
            <a:ext cx="5472401" cy="1263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F4D90-AB5A-9946-ABD7-86AA9D825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720" y="3023299"/>
            <a:ext cx="5972048" cy="1626407"/>
          </a:xfrm>
        </p:spPr>
        <p:txBody>
          <a:bodyPr lIns="0" tIns="0" rIns="0" bIns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0" dirty="0">
                <a:solidFill>
                  <a:srgbClr val="F4F2F1"/>
                </a:solidFill>
              </a:rPr>
              <a:t>Lorem ipsum </a:t>
            </a:r>
            <a:r>
              <a:rPr lang="en-GB" b="0" dirty="0" err="1">
                <a:solidFill>
                  <a:srgbClr val="F4F2F1"/>
                </a:solidFill>
              </a:rPr>
              <a:t>dolor</a:t>
            </a:r>
            <a:r>
              <a:rPr lang="en-GB" b="0" dirty="0">
                <a:solidFill>
                  <a:srgbClr val="F4F2F1"/>
                </a:solidFill>
              </a:rPr>
              <a:t> </a:t>
            </a:r>
            <a:r>
              <a:rPr lang="en-GB" dirty="0">
                <a:solidFill>
                  <a:srgbClr val="F4F2F1"/>
                </a:solidFill>
              </a:rPr>
              <a:t>sit </a:t>
            </a:r>
            <a:r>
              <a:rPr lang="en-GB" dirty="0" err="1">
                <a:solidFill>
                  <a:srgbClr val="F4F2F1"/>
                </a:solidFill>
              </a:rPr>
              <a:t>amet</a:t>
            </a:r>
            <a:r>
              <a:rPr lang="en-GB" dirty="0">
                <a:solidFill>
                  <a:srgbClr val="F4F2F1"/>
                </a:solidFill>
              </a:rPr>
              <a:t> </a:t>
            </a:r>
            <a:r>
              <a:rPr lang="en-GB" dirty="0" err="1">
                <a:solidFill>
                  <a:srgbClr val="F4F2F1"/>
                </a:solidFill>
              </a:rPr>
              <a:t>consectetur</a:t>
            </a:r>
            <a:endParaRPr lang="en-US" dirty="0">
              <a:solidFill>
                <a:srgbClr val="F4F2F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A2E212-1089-104E-B340-F66AD7F15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593" y="4772562"/>
            <a:ext cx="5972175" cy="71384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  <a:lvl2pPr>
              <a:buFontTx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2pPr>
            <a:lvl3pPr>
              <a:buFontTx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3pPr>
            <a:lvl4pPr>
              <a:buFontTx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4pPr>
            <a:lvl5pPr>
              <a:buFontTx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5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F4F2F1"/>
                </a:solidFill>
              </a:rPr>
              <a:t>Lorem ipsum </a:t>
            </a:r>
            <a:r>
              <a:rPr lang="en-GB" sz="2400" dirty="0" err="1">
                <a:solidFill>
                  <a:srgbClr val="F4F2F1"/>
                </a:solidFill>
              </a:rPr>
              <a:t>dolor</a:t>
            </a:r>
            <a:r>
              <a:rPr lang="en-GB" sz="2400" dirty="0">
                <a:solidFill>
                  <a:srgbClr val="F4F2F1"/>
                </a:solidFill>
              </a:rPr>
              <a:t> sit </a:t>
            </a:r>
            <a:r>
              <a:rPr lang="en-GB" sz="2400" dirty="0" err="1">
                <a:solidFill>
                  <a:srgbClr val="F4F2F1"/>
                </a:solidFill>
              </a:rPr>
              <a:t>amet</a:t>
            </a:r>
            <a:r>
              <a:rPr lang="en-GB" sz="2400" dirty="0">
                <a:solidFill>
                  <a:srgbClr val="F4F2F1"/>
                </a:solidFill>
              </a:rPr>
              <a:t> </a:t>
            </a:r>
            <a:r>
              <a:rPr lang="en-GB" sz="2400" dirty="0" err="1">
                <a:solidFill>
                  <a:srgbClr val="F4F2F1"/>
                </a:solidFill>
              </a:rPr>
              <a:t>consectetur</a:t>
            </a:r>
            <a:r>
              <a:rPr lang="en-GB" sz="2400" dirty="0">
                <a:solidFill>
                  <a:srgbClr val="F4F2F1"/>
                </a:solidFill>
              </a:rPr>
              <a:t> </a:t>
            </a:r>
            <a:r>
              <a:rPr lang="en-GB" sz="2400" dirty="0" err="1">
                <a:solidFill>
                  <a:srgbClr val="F4F2F1"/>
                </a:solidFill>
              </a:rPr>
              <a:t>adipiscing</a:t>
            </a:r>
            <a:r>
              <a:rPr lang="en-GB" sz="2400" dirty="0">
                <a:solidFill>
                  <a:srgbClr val="F4F2F1"/>
                </a:solidFill>
              </a:rPr>
              <a:t> </a:t>
            </a:r>
            <a:r>
              <a:rPr lang="en-GB" sz="2400" dirty="0" err="1">
                <a:solidFill>
                  <a:srgbClr val="F4F2F1"/>
                </a:solidFill>
              </a:rPr>
              <a:t>elit</a:t>
            </a:r>
            <a:endParaRPr lang="en-US" sz="2400" dirty="0">
              <a:solidFill>
                <a:srgbClr val="F4F2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5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7A62-5DB0-AF4F-A8B2-0BF9538C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62222"/>
            <a:ext cx="4858656" cy="928466"/>
          </a:xfrm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rgbClr val="009C00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9C61A-0E0C-7847-AEFE-849CBEC98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4858656" cy="4078731"/>
          </a:xfrm>
        </p:spPr>
        <p:txBody>
          <a:bodyPr lIns="0" tIns="0" rIns="0" bIns="0">
            <a:noAutofit/>
          </a:bodyPr>
          <a:lstStyle>
            <a:lvl1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F372E5A2-ACA0-9F48-BBEF-BACA068627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420532"/>
            <a:ext cx="5181600" cy="230102"/>
          </a:xfrm>
        </p:spPr>
        <p:txBody>
          <a:bodyPr lIns="0" tIns="0" rIns="0" bIns="0" anchor="b" anchorCtr="0">
            <a:noAutofit/>
          </a:bodyPr>
          <a:lstStyle>
            <a:lvl1pPr algn="l">
              <a:buFont typeface="Arial" panose="020B0604020202020204" pitchFamily="34" charset="0"/>
              <a:buNone/>
              <a:defRPr sz="1200" b="1" i="0">
                <a:solidFill>
                  <a:schemeClr val="tx1"/>
                </a:solidFill>
                <a:latin typeface="Derailed ExtraBold" panose="020B0503030101060003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C152C7-9E43-9C4E-85CC-1A8407B2EFE2}"/>
              </a:ext>
            </a:extLst>
          </p:cNvPr>
          <p:cNvCxnSpPr/>
          <p:nvPr userDrawn="1"/>
        </p:nvCxnSpPr>
        <p:spPr>
          <a:xfrm>
            <a:off x="838200" y="6261315"/>
            <a:ext cx="10515600" cy="0"/>
          </a:xfrm>
          <a:prstGeom prst="line">
            <a:avLst/>
          </a:prstGeom>
          <a:ln w="12700">
            <a:solidFill>
              <a:srgbClr val="009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C5CF54E-467A-474C-A762-205FDEDAB4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62222"/>
            <a:ext cx="5257799" cy="5142125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8D8E60-D779-D04D-9091-673DCE435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67585"/>
            <a:ext cx="1640541" cy="3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6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E67DCBD-05EE-C347-BB01-C88CD0446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49480"/>
            <a:ext cx="10515600" cy="2492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2A12402-9203-A842-8B07-A04CD8E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20011"/>
            <a:ext cx="10515600" cy="666000"/>
          </a:xfrm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009C00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9058E9-905B-6E44-97B0-6710558D9D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6884" y="2764465"/>
            <a:ext cx="3935116" cy="4093534"/>
          </a:xfrm>
          <a:prstGeom prst="rect">
            <a:avLst/>
          </a:prstGeom>
        </p:spPr>
      </p:pic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FAB7223B-FE72-534D-AFD6-2512ABC797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420532"/>
            <a:ext cx="5181600" cy="230102"/>
          </a:xfrm>
        </p:spPr>
        <p:txBody>
          <a:bodyPr lIns="0" tIns="0" rIns="0" bIns="0" anchor="b" anchorCtr="0">
            <a:noAutofit/>
          </a:bodyPr>
          <a:lstStyle>
            <a:lvl1pPr algn="l">
              <a:buFont typeface="Arial" panose="020B0604020202020204" pitchFamily="34" charset="0"/>
              <a:buNone/>
              <a:defRPr sz="1200" b="1" i="0">
                <a:solidFill>
                  <a:schemeClr val="tx1"/>
                </a:solidFill>
                <a:latin typeface="Derailed ExtraBold" panose="020B0503030101060003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A211D7-60BD-214A-B93F-C2228F375895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61315"/>
            <a:ext cx="8189563" cy="0"/>
          </a:xfrm>
          <a:prstGeom prst="line">
            <a:avLst/>
          </a:prstGeom>
          <a:ln w="12700">
            <a:solidFill>
              <a:srgbClr val="009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45B921F-EEDE-3041-B3B2-8E8A024F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267585"/>
            <a:ext cx="1640541" cy="3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4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E67DCBD-05EE-C347-BB01-C88CD0446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49480"/>
            <a:ext cx="10515600" cy="2492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2A12402-9203-A842-8B07-A04CD8E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20011"/>
            <a:ext cx="10515600" cy="666000"/>
          </a:xfrm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6E5076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6A8EC1A3-0E89-004A-B390-9AD3941388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420532"/>
            <a:ext cx="5181600" cy="230102"/>
          </a:xfrm>
        </p:spPr>
        <p:txBody>
          <a:bodyPr lIns="0" tIns="0" rIns="0" bIns="0" anchor="b" anchorCtr="0">
            <a:noAutofit/>
          </a:bodyPr>
          <a:lstStyle>
            <a:lvl1pPr algn="l">
              <a:buFont typeface="Arial" panose="020B0604020202020204" pitchFamily="34" charset="0"/>
              <a:buNone/>
              <a:defRPr sz="1200" b="1" i="0">
                <a:solidFill>
                  <a:schemeClr val="tx1"/>
                </a:solidFill>
                <a:latin typeface="Derailed ExtraBold" panose="020B0503030101060003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69F7AB-27B0-534D-AC75-B8B2256DCF96}"/>
              </a:ext>
            </a:extLst>
          </p:cNvPr>
          <p:cNvCxnSpPr/>
          <p:nvPr userDrawn="1"/>
        </p:nvCxnSpPr>
        <p:spPr>
          <a:xfrm>
            <a:off x="838200" y="6261315"/>
            <a:ext cx="10515600" cy="0"/>
          </a:xfrm>
          <a:prstGeom prst="line">
            <a:avLst/>
          </a:prstGeom>
          <a:ln w="12700">
            <a:solidFill>
              <a:srgbClr val="6E50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E5A370B-D2F7-6B4F-9EE3-4D29059484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6479" y="2764043"/>
            <a:ext cx="3935521" cy="4093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62384-B919-1241-9574-B3C0C4A63E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267585"/>
            <a:ext cx="1640541" cy="3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6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creen -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laser&#10;&#10;Description automatically generated">
            <a:extLst>
              <a:ext uri="{FF2B5EF4-FFF2-40B4-BE49-F238E27FC236}">
                <a16:creationId xmlns:a16="http://schemas.microsoft.com/office/drawing/2014/main" id="{BBE7E41F-4246-C748-9ED1-2201A3768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2DCA585-9057-F745-BFFB-40DBA4DDB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556" y="2806803"/>
            <a:ext cx="10515600" cy="62219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9C1339-75DF-9E49-B88F-2579063D6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556" y="4713632"/>
            <a:ext cx="6793316" cy="5759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196C01-2798-434F-8BE0-AC6FCA4EBD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8556" y="5831569"/>
            <a:ext cx="6793316" cy="6008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7129622-3FFD-4D4C-A60F-7E4B903D3419}"/>
              </a:ext>
            </a:extLst>
          </p:cNvPr>
          <p:cNvSpPr txBox="1"/>
          <p:nvPr userDrawn="1"/>
        </p:nvSpPr>
        <p:spPr>
          <a:xfrm>
            <a:off x="688556" y="4713632"/>
            <a:ext cx="21077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Derailed" panose="020B0503030101060003" pitchFamily="34" charset="77"/>
              </a:rPr>
              <a:t>Founding research partners: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D617F5-25A2-1B42-9C26-6152F3539BEF}"/>
              </a:ext>
            </a:extLst>
          </p:cNvPr>
          <p:cNvSpPr txBox="1"/>
          <p:nvPr userDrawn="1"/>
        </p:nvSpPr>
        <p:spPr>
          <a:xfrm>
            <a:off x="688556" y="5754625"/>
            <a:ext cx="21077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Derailed" panose="020B0503030101060003" pitchFamily="34" charset="77"/>
              </a:rPr>
              <a:t>Funded in partnership with: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26798E-45E7-3D4E-B847-B870EA653F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8556" y="564800"/>
            <a:ext cx="5472401" cy="12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85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cree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, rectangle&#10;&#10;Description automatically generated">
            <a:extLst>
              <a:ext uri="{FF2B5EF4-FFF2-40B4-BE49-F238E27FC236}">
                <a16:creationId xmlns:a16="http://schemas.microsoft.com/office/drawing/2014/main" id="{4F722368-21F0-CD4B-8E42-DE82AD5E88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15E7D30-2330-2747-9FAB-0FD522D11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556" y="2806803"/>
            <a:ext cx="10515600" cy="62219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E6D305-105A-5E49-87B7-BD960CC15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556" y="4713632"/>
            <a:ext cx="6793316" cy="5759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53A336-A6CC-9445-9355-F6B06365DD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8556" y="5831569"/>
            <a:ext cx="6793316" cy="6008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742604-C6FC-8645-A600-0018611D0C3F}"/>
              </a:ext>
            </a:extLst>
          </p:cNvPr>
          <p:cNvSpPr txBox="1"/>
          <p:nvPr userDrawn="1"/>
        </p:nvSpPr>
        <p:spPr>
          <a:xfrm>
            <a:off x="688556" y="4713632"/>
            <a:ext cx="21077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Derailed" panose="020B0503030101060003" pitchFamily="34" charset="77"/>
              </a:rPr>
              <a:t>Founding research partners: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EF57CA-001D-1F48-A7D4-B90671C782D7}"/>
              </a:ext>
            </a:extLst>
          </p:cNvPr>
          <p:cNvSpPr txBox="1"/>
          <p:nvPr userDrawn="1"/>
        </p:nvSpPr>
        <p:spPr>
          <a:xfrm>
            <a:off x="688556" y="5754625"/>
            <a:ext cx="21077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Derailed" panose="020B0503030101060003" pitchFamily="34" charset="77"/>
              </a:rPr>
              <a:t>Funded in partnership with: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D76148-C26B-AC4A-BA1E-3EBCBECE3F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8556" y="564800"/>
            <a:ext cx="5472401" cy="12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63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creen -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laser&#10;&#10;Description automatically generated">
            <a:extLst>
              <a:ext uri="{FF2B5EF4-FFF2-40B4-BE49-F238E27FC236}">
                <a16:creationId xmlns:a16="http://schemas.microsoft.com/office/drawing/2014/main" id="{BBE7E41F-4246-C748-9ED1-2201A3768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2DCA585-9057-F745-BFFB-40DBA4DDB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556" y="4407661"/>
            <a:ext cx="10515600" cy="62219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26798E-45E7-3D4E-B847-B870EA653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556" y="564800"/>
            <a:ext cx="5472401" cy="12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0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cree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, rectangle&#10;&#10;Description automatically generated">
            <a:extLst>
              <a:ext uri="{FF2B5EF4-FFF2-40B4-BE49-F238E27FC236}">
                <a16:creationId xmlns:a16="http://schemas.microsoft.com/office/drawing/2014/main" id="{4F722368-21F0-CD4B-8E42-DE82AD5E88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15E7D30-2330-2747-9FAB-0FD522D11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556" y="4407661"/>
            <a:ext cx="10515600" cy="62219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D76148-C26B-AC4A-BA1E-3EBCBECE3F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556" y="564800"/>
            <a:ext cx="5472401" cy="12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89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creen - Dark Green - Al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laser&#10;&#10;Description automatically generated">
            <a:extLst>
              <a:ext uri="{FF2B5EF4-FFF2-40B4-BE49-F238E27FC236}">
                <a16:creationId xmlns:a16="http://schemas.microsoft.com/office/drawing/2014/main" id="{BBE7E41F-4246-C748-9ED1-2201A3768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F1E79B-DA79-3D44-B1D9-C100D1581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556" y="564800"/>
            <a:ext cx="5472401" cy="12633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D8945E5-26B6-0544-9252-F652AAE2D8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8556" y="4115446"/>
            <a:ext cx="6793316" cy="5759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8C843C6-6DAB-BC49-99EB-1129E12472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8556" y="5043065"/>
            <a:ext cx="6793316" cy="60085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BE54717-1FB0-5B4D-AEAD-7F05B8D53A23}"/>
              </a:ext>
            </a:extLst>
          </p:cNvPr>
          <p:cNvSpPr txBox="1"/>
          <p:nvPr userDrawn="1"/>
        </p:nvSpPr>
        <p:spPr>
          <a:xfrm>
            <a:off x="688556" y="4115446"/>
            <a:ext cx="21077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Derailed" panose="020B0503030101060003" pitchFamily="34" charset="77"/>
              </a:rPr>
              <a:t>Founding research partners: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81E95E-D195-7446-A88B-3F0F3175F2BF}"/>
              </a:ext>
            </a:extLst>
          </p:cNvPr>
          <p:cNvSpPr txBox="1"/>
          <p:nvPr userDrawn="1"/>
        </p:nvSpPr>
        <p:spPr>
          <a:xfrm>
            <a:off x="688556" y="4966121"/>
            <a:ext cx="21077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Derailed" panose="020B0503030101060003" pitchFamily="34" charset="77"/>
              </a:rPr>
              <a:t>Funded in partnership with: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96398B-8BF0-6D46-8BDA-0C1908F878B7}"/>
              </a:ext>
            </a:extLst>
          </p:cNvPr>
          <p:cNvSpPr txBox="1"/>
          <p:nvPr userDrawn="1"/>
        </p:nvSpPr>
        <p:spPr>
          <a:xfrm>
            <a:off x="688556" y="5861583"/>
            <a:ext cx="21077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Derailed" panose="020B0503030101060003" pitchFamily="34" charset="77"/>
              </a:rPr>
              <a:t>Founding business partners: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557390-F1D6-A74A-8A99-F1923E6D62A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8556" y="6124036"/>
            <a:ext cx="1864151" cy="463640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087D2E1-2758-3142-8DCA-8666D898D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556" y="2575294"/>
            <a:ext cx="10515600" cy="62219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58821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creen - Purple - Al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, rectangle&#10;&#10;Description automatically generated">
            <a:extLst>
              <a:ext uri="{FF2B5EF4-FFF2-40B4-BE49-F238E27FC236}">
                <a16:creationId xmlns:a16="http://schemas.microsoft.com/office/drawing/2014/main" id="{4F722368-21F0-CD4B-8E42-DE82AD5E88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C17861-94D7-CF43-8265-0F49563544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556" y="4115446"/>
            <a:ext cx="6793316" cy="5759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3FFC5C-60D6-AF48-9A27-00EFE586DC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8556" y="5043065"/>
            <a:ext cx="6793316" cy="60085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9AFE42-1CCA-6648-91E0-A9D5B33F448F}"/>
              </a:ext>
            </a:extLst>
          </p:cNvPr>
          <p:cNvSpPr txBox="1"/>
          <p:nvPr userDrawn="1"/>
        </p:nvSpPr>
        <p:spPr>
          <a:xfrm>
            <a:off x="688556" y="4115446"/>
            <a:ext cx="21077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Derailed" panose="020B0503030101060003" pitchFamily="34" charset="77"/>
              </a:rPr>
              <a:t>Founding research partners: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7F72B9-8CE2-B54D-B3DD-C63C0F67FD7A}"/>
              </a:ext>
            </a:extLst>
          </p:cNvPr>
          <p:cNvSpPr txBox="1"/>
          <p:nvPr userDrawn="1"/>
        </p:nvSpPr>
        <p:spPr>
          <a:xfrm>
            <a:off x="688556" y="4966121"/>
            <a:ext cx="21077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Derailed" panose="020B0503030101060003" pitchFamily="34" charset="77"/>
              </a:rPr>
              <a:t>Funded in partnership with: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4F12A6-7D13-904E-BC78-62254835D5B7}"/>
              </a:ext>
            </a:extLst>
          </p:cNvPr>
          <p:cNvSpPr txBox="1"/>
          <p:nvPr userDrawn="1"/>
        </p:nvSpPr>
        <p:spPr>
          <a:xfrm>
            <a:off x="688556" y="5861583"/>
            <a:ext cx="21077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Derailed" panose="020B0503030101060003" pitchFamily="34" charset="77"/>
              </a:rPr>
              <a:t>Founding business partners: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491C2CE-4059-FB40-89B7-BEA181A538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8556" y="6124036"/>
            <a:ext cx="1864151" cy="4636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3B9FAF5-8ED9-E840-B9B8-E04F21F8A2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8556" y="564800"/>
            <a:ext cx="5472401" cy="1263343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840DBDC-289B-2B4F-8EFC-1BA4D929C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556" y="2575294"/>
            <a:ext cx="10515600" cy="62219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3275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 -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laser&#10;&#10;Description automatically generated">
            <a:extLst>
              <a:ext uri="{FF2B5EF4-FFF2-40B4-BE49-F238E27FC236}">
                <a16:creationId xmlns:a16="http://schemas.microsoft.com/office/drawing/2014/main" id="{5252373D-140C-194C-93EB-DA94A4FC6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CB55C8-59C3-7043-A094-18714E458D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54500" y="565150"/>
            <a:ext cx="3079750" cy="9382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Partner Logo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06C3A-12F9-BC43-91F3-41A6E0A6E6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557" y="564800"/>
            <a:ext cx="3080290" cy="711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F4D90-AB5A-9946-ABD7-86AA9D825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720" y="3023299"/>
            <a:ext cx="5972048" cy="1626407"/>
          </a:xfrm>
        </p:spPr>
        <p:txBody>
          <a:bodyPr lIns="0" tIns="0" rIns="0" bIns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0" dirty="0">
                <a:solidFill>
                  <a:srgbClr val="F4F2F1"/>
                </a:solidFill>
              </a:rPr>
              <a:t>Lorem ipsum </a:t>
            </a:r>
            <a:r>
              <a:rPr lang="en-GB" b="0" dirty="0" err="1">
                <a:solidFill>
                  <a:srgbClr val="F4F2F1"/>
                </a:solidFill>
              </a:rPr>
              <a:t>dolor</a:t>
            </a:r>
            <a:r>
              <a:rPr lang="en-GB" b="0" dirty="0">
                <a:solidFill>
                  <a:srgbClr val="F4F2F1"/>
                </a:solidFill>
              </a:rPr>
              <a:t> </a:t>
            </a:r>
            <a:r>
              <a:rPr lang="en-GB" dirty="0">
                <a:solidFill>
                  <a:srgbClr val="F4F2F1"/>
                </a:solidFill>
              </a:rPr>
              <a:t>sit </a:t>
            </a:r>
            <a:r>
              <a:rPr lang="en-GB" dirty="0" err="1">
                <a:solidFill>
                  <a:srgbClr val="F4F2F1"/>
                </a:solidFill>
              </a:rPr>
              <a:t>amet</a:t>
            </a:r>
            <a:r>
              <a:rPr lang="en-GB" dirty="0">
                <a:solidFill>
                  <a:srgbClr val="F4F2F1"/>
                </a:solidFill>
              </a:rPr>
              <a:t> </a:t>
            </a:r>
            <a:r>
              <a:rPr lang="en-GB" dirty="0" err="1">
                <a:solidFill>
                  <a:srgbClr val="F4F2F1"/>
                </a:solidFill>
              </a:rPr>
              <a:t>consectetur</a:t>
            </a:r>
            <a:endParaRPr lang="en-US" dirty="0">
              <a:solidFill>
                <a:srgbClr val="F4F2F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A2E212-1089-104E-B340-F66AD7F15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593" y="4772562"/>
            <a:ext cx="5972175" cy="71384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  <a:lvl2pPr>
              <a:buFontTx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2pPr>
            <a:lvl3pPr>
              <a:buFontTx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3pPr>
            <a:lvl4pPr>
              <a:buFontTx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4pPr>
            <a:lvl5pPr>
              <a:buFontTx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5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F4F2F1"/>
                </a:solidFill>
              </a:rPr>
              <a:t>Lorem ipsum </a:t>
            </a:r>
            <a:r>
              <a:rPr lang="en-GB" sz="2400" dirty="0" err="1">
                <a:solidFill>
                  <a:srgbClr val="F4F2F1"/>
                </a:solidFill>
              </a:rPr>
              <a:t>dolor</a:t>
            </a:r>
            <a:r>
              <a:rPr lang="en-GB" sz="2400" dirty="0">
                <a:solidFill>
                  <a:srgbClr val="F4F2F1"/>
                </a:solidFill>
              </a:rPr>
              <a:t> sit </a:t>
            </a:r>
            <a:r>
              <a:rPr lang="en-GB" sz="2400" dirty="0" err="1">
                <a:solidFill>
                  <a:srgbClr val="F4F2F1"/>
                </a:solidFill>
              </a:rPr>
              <a:t>amet</a:t>
            </a:r>
            <a:r>
              <a:rPr lang="en-GB" sz="2400" dirty="0">
                <a:solidFill>
                  <a:srgbClr val="F4F2F1"/>
                </a:solidFill>
              </a:rPr>
              <a:t> </a:t>
            </a:r>
            <a:r>
              <a:rPr lang="en-GB" sz="2400" dirty="0" err="1">
                <a:solidFill>
                  <a:srgbClr val="F4F2F1"/>
                </a:solidFill>
              </a:rPr>
              <a:t>consectetur</a:t>
            </a:r>
            <a:r>
              <a:rPr lang="en-GB" sz="2400" dirty="0">
                <a:solidFill>
                  <a:srgbClr val="F4F2F1"/>
                </a:solidFill>
              </a:rPr>
              <a:t> </a:t>
            </a:r>
            <a:r>
              <a:rPr lang="en-GB" sz="2400" dirty="0" err="1">
                <a:solidFill>
                  <a:srgbClr val="F4F2F1"/>
                </a:solidFill>
              </a:rPr>
              <a:t>adipiscing</a:t>
            </a:r>
            <a:r>
              <a:rPr lang="en-GB" sz="2400" dirty="0">
                <a:solidFill>
                  <a:srgbClr val="F4F2F1"/>
                </a:solidFill>
              </a:rPr>
              <a:t> </a:t>
            </a:r>
            <a:r>
              <a:rPr lang="en-GB" sz="2400" dirty="0" err="1">
                <a:solidFill>
                  <a:srgbClr val="F4F2F1"/>
                </a:solidFill>
              </a:rPr>
              <a:t>elit</a:t>
            </a:r>
            <a:endParaRPr lang="en-US" sz="2400" dirty="0">
              <a:solidFill>
                <a:srgbClr val="F4F2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9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, rectangle&#10;&#10;Description automatically generated">
            <a:extLst>
              <a:ext uri="{FF2B5EF4-FFF2-40B4-BE49-F238E27FC236}">
                <a16:creationId xmlns:a16="http://schemas.microsoft.com/office/drawing/2014/main" id="{70535F72-578C-AA4E-AB4A-D57BE4C46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06C3A-12F9-BC43-91F3-41A6E0A6E6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556" y="564800"/>
            <a:ext cx="5472401" cy="1263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F4D90-AB5A-9946-ABD7-86AA9D825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720" y="3023299"/>
            <a:ext cx="5972048" cy="1626407"/>
          </a:xfrm>
        </p:spPr>
        <p:txBody>
          <a:bodyPr lIns="0" tIns="0" rIns="0" bIns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0" dirty="0">
                <a:solidFill>
                  <a:srgbClr val="F4F2F1"/>
                </a:solidFill>
              </a:rPr>
              <a:t>Lorem ipsum </a:t>
            </a:r>
            <a:r>
              <a:rPr lang="en-GB" b="0" dirty="0" err="1">
                <a:solidFill>
                  <a:srgbClr val="F4F2F1"/>
                </a:solidFill>
              </a:rPr>
              <a:t>dolor</a:t>
            </a:r>
            <a:r>
              <a:rPr lang="en-GB" b="0" dirty="0">
                <a:solidFill>
                  <a:srgbClr val="F4F2F1"/>
                </a:solidFill>
              </a:rPr>
              <a:t> </a:t>
            </a:r>
            <a:r>
              <a:rPr lang="en-GB" dirty="0">
                <a:solidFill>
                  <a:srgbClr val="F4F2F1"/>
                </a:solidFill>
              </a:rPr>
              <a:t>sit </a:t>
            </a:r>
            <a:r>
              <a:rPr lang="en-GB" dirty="0" err="1">
                <a:solidFill>
                  <a:srgbClr val="F4F2F1"/>
                </a:solidFill>
              </a:rPr>
              <a:t>amet</a:t>
            </a:r>
            <a:r>
              <a:rPr lang="en-GB" dirty="0">
                <a:solidFill>
                  <a:srgbClr val="F4F2F1"/>
                </a:solidFill>
              </a:rPr>
              <a:t> </a:t>
            </a:r>
            <a:r>
              <a:rPr lang="en-GB" dirty="0" err="1">
                <a:solidFill>
                  <a:srgbClr val="F4F2F1"/>
                </a:solidFill>
              </a:rPr>
              <a:t>consectetur</a:t>
            </a:r>
            <a:endParaRPr lang="en-US" dirty="0">
              <a:solidFill>
                <a:srgbClr val="F4F2F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A2E212-1089-104E-B340-F66AD7F15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593" y="4772562"/>
            <a:ext cx="5972175" cy="71384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  <a:lvl2pPr>
              <a:buFontTx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2pPr>
            <a:lvl3pPr>
              <a:buFontTx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3pPr>
            <a:lvl4pPr>
              <a:buFontTx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4pPr>
            <a:lvl5pPr>
              <a:buFontTx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5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F4F2F1"/>
                </a:solidFill>
              </a:rPr>
              <a:t>Lorem ipsum </a:t>
            </a:r>
            <a:r>
              <a:rPr lang="en-GB" sz="2400" dirty="0" err="1">
                <a:solidFill>
                  <a:srgbClr val="F4F2F1"/>
                </a:solidFill>
              </a:rPr>
              <a:t>dolor</a:t>
            </a:r>
            <a:r>
              <a:rPr lang="en-GB" sz="2400" dirty="0">
                <a:solidFill>
                  <a:srgbClr val="F4F2F1"/>
                </a:solidFill>
              </a:rPr>
              <a:t> sit </a:t>
            </a:r>
            <a:r>
              <a:rPr lang="en-GB" sz="2400" dirty="0" err="1">
                <a:solidFill>
                  <a:srgbClr val="F4F2F1"/>
                </a:solidFill>
              </a:rPr>
              <a:t>amet</a:t>
            </a:r>
            <a:r>
              <a:rPr lang="en-GB" sz="2400" dirty="0">
                <a:solidFill>
                  <a:srgbClr val="F4F2F1"/>
                </a:solidFill>
              </a:rPr>
              <a:t> </a:t>
            </a:r>
            <a:r>
              <a:rPr lang="en-GB" sz="2400" dirty="0" err="1">
                <a:solidFill>
                  <a:srgbClr val="F4F2F1"/>
                </a:solidFill>
              </a:rPr>
              <a:t>consectetur</a:t>
            </a:r>
            <a:r>
              <a:rPr lang="en-GB" sz="2400" dirty="0">
                <a:solidFill>
                  <a:srgbClr val="F4F2F1"/>
                </a:solidFill>
              </a:rPr>
              <a:t> </a:t>
            </a:r>
            <a:r>
              <a:rPr lang="en-GB" sz="2400" dirty="0" err="1">
                <a:solidFill>
                  <a:srgbClr val="F4F2F1"/>
                </a:solidFill>
              </a:rPr>
              <a:t>adipiscing</a:t>
            </a:r>
            <a:r>
              <a:rPr lang="en-GB" sz="2400" dirty="0">
                <a:solidFill>
                  <a:srgbClr val="F4F2F1"/>
                </a:solidFill>
              </a:rPr>
              <a:t> </a:t>
            </a:r>
            <a:r>
              <a:rPr lang="en-GB" sz="2400" dirty="0" err="1">
                <a:solidFill>
                  <a:srgbClr val="F4F2F1"/>
                </a:solidFill>
              </a:rPr>
              <a:t>elit</a:t>
            </a:r>
            <a:endParaRPr lang="en-US" sz="2400" dirty="0">
              <a:solidFill>
                <a:srgbClr val="F4F2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3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urple -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, rectangle&#10;&#10;Description automatically generated">
            <a:extLst>
              <a:ext uri="{FF2B5EF4-FFF2-40B4-BE49-F238E27FC236}">
                <a16:creationId xmlns:a16="http://schemas.microsoft.com/office/drawing/2014/main" id="{70535F72-578C-AA4E-AB4A-D57BE4C46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F4D90-AB5A-9946-ABD7-86AA9D825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720" y="3023299"/>
            <a:ext cx="5972048" cy="1626407"/>
          </a:xfrm>
        </p:spPr>
        <p:txBody>
          <a:bodyPr lIns="0" tIns="0" rIns="0" bIns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0" dirty="0">
                <a:solidFill>
                  <a:srgbClr val="F4F2F1"/>
                </a:solidFill>
              </a:rPr>
              <a:t>Lorem ipsum </a:t>
            </a:r>
            <a:r>
              <a:rPr lang="en-GB" b="0" dirty="0" err="1">
                <a:solidFill>
                  <a:srgbClr val="F4F2F1"/>
                </a:solidFill>
              </a:rPr>
              <a:t>dolor</a:t>
            </a:r>
            <a:r>
              <a:rPr lang="en-GB" b="0" dirty="0">
                <a:solidFill>
                  <a:srgbClr val="F4F2F1"/>
                </a:solidFill>
              </a:rPr>
              <a:t> </a:t>
            </a:r>
            <a:r>
              <a:rPr lang="en-GB" dirty="0">
                <a:solidFill>
                  <a:srgbClr val="F4F2F1"/>
                </a:solidFill>
              </a:rPr>
              <a:t>sit </a:t>
            </a:r>
            <a:r>
              <a:rPr lang="en-GB" dirty="0" err="1">
                <a:solidFill>
                  <a:srgbClr val="F4F2F1"/>
                </a:solidFill>
              </a:rPr>
              <a:t>amet</a:t>
            </a:r>
            <a:r>
              <a:rPr lang="en-GB" dirty="0">
                <a:solidFill>
                  <a:srgbClr val="F4F2F1"/>
                </a:solidFill>
              </a:rPr>
              <a:t> </a:t>
            </a:r>
            <a:r>
              <a:rPr lang="en-GB" dirty="0" err="1">
                <a:solidFill>
                  <a:srgbClr val="F4F2F1"/>
                </a:solidFill>
              </a:rPr>
              <a:t>consectetur</a:t>
            </a:r>
            <a:endParaRPr lang="en-US" dirty="0">
              <a:solidFill>
                <a:srgbClr val="F4F2F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A2E212-1089-104E-B340-F66AD7F15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593" y="4772562"/>
            <a:ext cx="5972175" cy="71384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1pPr>
            <a:lvl2pPr>
              <a:buFontTx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2pPr>
            <a:lvl3pPr>
              <a:buFontTx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3pPr>
            <a:lvl4pPr>
              <a:buFontTx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4pPr>
            <a:lvl5pPr>
              <a:buFontTx/>
              <a:buNone/>
              <a:defRPr sz="2400" b="0" i="0">
                <a:solidFill>
                  <a:schemeClr val="bg1"/>
                </a:solidFill>
                <a:latin typeface="Derailed" panose="020B0503030101060003" pitchFamily="34" charset="77"/>
              </a:defRPr>
            </a:lvl5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F4F2F1"/>
                </a:solidFill>
              </a:rPr>
              <a:t>Lorem ipsum </a:t>
            </a:r>
            <a:r>
              <a:rPr lang="en-GB" sz="2400" dirty="0" err="1">
                <a:solidFill>
                  <a:srgbClr val="F4F2F1"/>
                </a:solidFill>
              </a:rPr>
              <a:t>dolor</a:t>
            </a:r>
            <a:r>
              <a:rPr lang="en-GB" sz="2400" dirty="0">
                <a:solidFill>
                  <a:srgbClr val="F4F2F1"/>
                </a:solidFill>
              </a:rPr>
              <a:t> sit </a:t>
            </a:r>
            <a:r>
              <a:rPr lang="en-GB" sz="2400" dirty="0" err="1">
                <a:solidFill>
                  <a:srgbClr val="F4F2F1"/>
                </a:solidFill>
              </a:rPr>
              <a:t>amet</a:t>
            </a:r>
            <a:r>
              <a:rPr lang="en-GB" sz="2400" dirty="0">
                <a:solidFill>
                  <a:srgbClr val="F4F2F1"/>
                </a:solidFill>
              </a:rPr>
              <a:t> </a:t>
            </a:r>
            <a:r>
              <a:rPr lang="en-GB" sz="2400" dirty="0" err="1">
                <a:solidFill>
                  <a:srgbClr val="F4F2F1"/>
                </a:solidFill>
              </a:rPr>
              <a:t>consectetur</a:t>
            </a:r>
            <a:r>
              <a:rPr lang="en-GB" sz="2400" dirty="0">
                <a:solidFill>
                  <a:srgbClr val="F4F2F1"/>
                </a:solidFill>
              </a:rPr>
              <a:t> </a:t>
            </a:r>
            <a:r>
              <a:rPr lang="en-GB" sz="2400" dirty="0" err="1">
                <a:solidFill>
                  <a:srgbClr val="F4F2F1"/>
                </a:solidFill>
              </a:rPr>
              <a:t>adipiscing</a:t>
            </a:r>
            <a:r>
              <a:rPr lang="en-GB" sz="2400" dirty="0">
                <a:solidFill>
                  <a:srgbClr val="F4F2F1"/>
                </a:solidFill>
              </a:rPr>
              <a:t> </a:t>
            </a:r>
            <a:r>
              <a:rPr lang="en-GB" sz="2400" dirty="0" err="1">
                <a:solidFill>
                  <a:srgbClr val="F4F2F1"/>
                </a:solidFill>
              </a:rPr>
              <a:t>elit</a:t>
            </a:r>
            <a:endParaRPr lang="en-US" sz="2400" dirty="0">
              <a:solidFill>
                <a:srgbClr val="F4F2F1"/>
              </a:solidFill>
            </a:endParaRP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3124D60-B8AA-C942-945B-481A4D6B6F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54500" y="565150"/>
            <a:ext cx="3079750" cy="9382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Partner Logo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F3739-4F3F-DE44-8E51-C785C2CE6C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557" y="564800"/>
            <a:ext cx="3080290" cy="71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0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7A62-5DB0-AF4F-A8B2-0BF9538C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683"/>
            <a:ext cx="10515600" cy="1032005"/>
          </a:xfrm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rgbClr val="009C00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9C61A-0E0C-7847-AEFE-849CBEC98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34211"/>
          </a:xfrm>
        </p:spPr>
        <p:txBody>
          <a:bodyPr lIns="0" tIns="0" rIns="0" bIns="0">
            <a:noAutofit/>
          </a:bodyPr>
          <a:lstStyle>
            <a:lvl1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3C217-418B-9748-9400-F412B445C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34211"/>
          </a:xfrm>
        </p:spPr>
        <p:txBody>
          <a:bodyPr lIns="0" tIns="0" rIns="0" bIns="0">
            <a:noAutofit/>
          </a:bodyPr>
          <a:lstStyle>
            <a:lvl1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88BDD3C2-F053-0546-91FA-E1A4833654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420532"/>
            <a:ext cx="5181600" cy="230102"/>
          </a:xfrm>
        </p:spPr>
        <p:txBody>
          <a:bodyPr lIns="0" tIns="0" rIns="0" bIns="0" anchor="b" anchorCtr="0">
            <a:noAutofit/>
          </a:bodyPr>
          <a:lstStyle>
            <a:lvl1pPr algn="l">
              <a:buFont typeface="Arial" panose="020B0604020202020204" pitchFamily="34" charset="0"/>
              <a:buNone/>
              <a:defRPr sz="1200" b="1" i="0">
                <a:solidFill>
                  <a:schemeClr val="tx1"/>
                </a:solidFill>
                <a:latin typeface="Derailed ExtraBold" panose="020B0503030101060003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DA4FBB-2494-854E-8254-E95AF68926FE}"/>
              </a:ext>
            </a:extLst>
          </p:cNvPr>
          <p:cNvCxnSpPr/>
          <p:nvPr userDrawn="1"/>
        </p:nvCxnSpPr>
        <p:spPr>
          <a:xfrm>
            <a:off x="838200" y="6261315"/>
            <a:ext cx="10515600" cy="0"/>
          </a:xfrm>
          <a:prstGeom prst="line">
            <a:avLst/>
          </a:prstGeom>
          <a:ln w="12700">
            <a:solidFill>
              <a:srgbClr val="009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C43A412-8D45-A648-A983-74F64B736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67585"/>
            <a:ext cx="1640541" cy="3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7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7A62-5DB0-AF4F-A8B2-0BF9538C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222"/>
            <a:ext cx="10515600" cy="928466"/>
          </a:xfrm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rgbClr val="009C00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9C61A-0E0C-7847-AEFE-849CBEC98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078731"/>
          </a:xfrm>
        </p:spPr>
        <p:txBody>
          <a:bodyPr lIns="0" tIns="0" rIns="0" bIns="0">
            <a:noAutofit/>
          </a:bodyPr>
          <a:lstStyle>
            <a:lvl1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009C00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75F817E9-2DD8-E34B-B3BF-6B7A0D6987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420532"/>
            <a:ext cx="5181600" cy="230102"/>
          </a:xfrm>
        </p:spPr>
        <p:txBody>
          <a:bodyPr lIns="0" tIns="0" rIns="0" bIns="0" anchor="b" anchorCtr="0">
            <a:noAutofit/>
          </a:bodyPr>
          <a:lstStyle>
            <a:lvl1pPr algn="l">
              <a:buFont typeface="Arial" panose="020B0604020202020204" pitchFamily="34" charset="0"/>
              <a:buNone/>
              <a:defRPr sz="1200" b="1" i="0">
                <a:solidFill>
                  <a:schemeClr val="tx1"/>
                </a:solidFill>
                <a:latin typeface="Derailed ExtraBold" panose="020B0503030101060003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B73CC0-0DA0-CA4B-987A-FC68685CA443}"/>
              </a:ext>
            </a:extLst>
          </p:cNvPr>
          <p:cNvCxnSpPr/>
          <p:nvPr userDrawn="1"/>
        </p:nvCxnSpPr>
        <p:spPr>
          <a:xfrm>
            <a:off x="838200" y="6261315"/>
            <a:ext cx="10515600" cy="0"/>
          </a:xfrm>
          <a:prstGeom prst="line">
            <a:avLst/>
          </a:prstGeom>
          <a:ln w="12700">
            <a:solidFill>
              <a:srgbClr val="009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EF45AEC-B80F-3F4A-B5CC-D417FF3A3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67585"/>
            <a:ext cx="1640541" cy="3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9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entred -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29448-71B4-F045-826B-CD082432B6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583542"/>
            <a:ext cx="10515600" cy="1690915"/>
          </a:xfrm>
        </p:spPr>
        <p:txBody>
          <a:bodyPr lIns="0" tIns="0" rIns="0" bIns="0" anchor="ctr">
            <a:noAutofit/>
          </a:bodyPr>
          <a:lstStyle>
            <a:lvl1pPr algn="ctr">
              <a:buNone/>
              <a:defRPr sz="3600" b="1" i="0">
                <a:solidFill>
                  <a:srgbClr val="009C00"/>
                </a:solidFill>
                <a:latin typeface="Derailed" panose="020B0503030101060003" pitchFamily="34" charset="77"/>
              </a:defRPr>
            </a:lvl1pPr>
          </a:lstStyle>
          <a:p>
            <a:pPr lvl="0"/>
            <a:r>
              <a:rPr lang="en-US" dirty="0"/>
              <a:t>“Click to edit”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95755-B82D-D84F-9C77-5C25FE4291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7538" y="4637088"/>
            <a:ext cx="3678237" cy="230102"/>
          </a:xfrm>
        </p:spPr>
        <p:txBody>
          <a:bodyPr lIns="0" tIns="0" rIns="0" bIns="0">
            <a:noAutofit/>
          </a:bodyPr>
          <a:lstStyle>
            <a:lvl1pPr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rgbClr val="F4F2F1"/>
                </a:solidFill>
              </a:defRPr>
            </a:lvl2pPr>
            <a:lvl3pPr>
              <a:defRPr>
                <a:solidFill>
                  <a:srgbClr val="F4F2F1"/>
                </a:solidFill>
              </a:defRPr>
            </a:lvl3pPr>
            <a:lvl4pPr>
              <a:defRPr>
                <a:solidFill>
                  <a:srgbClr val="F4F2F1"/>
                </a:solidFill>
              </a:defRPr>
            </a:lvl4pPr>
            <a:lvl5pPr>
              <a:defRPr>
                <a:solidFill>
                  <a:srgbClr val="F4F2F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2497949-D196-3448-8A84-719E4AC7E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420532"/>
            <a:ext cx="5181600" cy="230102"/>
          </a:xfrm>
        </p:spPr>
        <p:txBody>
          <a:bodyPr lIns="0" tIns="0" rIns="0" bIns="0" anchor="b" anchorCtr="0">
            <a:noAutofit/>
          </a:bodyPr>
          <a:lstStyle>
            <a:lvl1pPr algn="l">
              <a:buFont typeface="Arial" panose="020B0604020202020204" pitchFamily="34" charset="0"/>
              <a:buNone/>
              <a:defRPr sz="1200" b="1" i="0">
                <a:solidFill>
                  <a:schemeClr val="tx1"/>
                </a:solidFill>
                <a:latin typeface="Derailed ExtraBold" panose="020B0503030101060003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F14CC1-0684-C64D-A18A-8D772855BB3D}"/>
              </a:ext>
            </a:extLst>
          </p:cNvPr>
          <p:cNvCxnSpPr/>
          <p:nvPr userDrawn="1"/>
        </p:nvCxnSpPr>
        <p:spPr>
          <a:xfrm>
            <a:off x="838200" y="6261315"/>
            <a:ext cx="10515600" cy="0"/>
          </a:xfrm>
          <a:prstGeom prst="line">
            <a:avLst/>
          </a:prstGeom>
          <a:ln w="12700">
            <a:solidFill>
              <a:srgbClr val="009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ABDF094-6D08-5E4D-BA04-1D81D32A8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67585"/>
            <a:ext cx="1640541" cy="3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3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entred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29448-71B4-F045-826B-CD082432B6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583542"/>
            <a:ext cx="10515600" cy="1690915"/>
          </a:xfrm>
        </p:spPr>
        <p:txBody>
          <a:bodyPr lIns="0" tIns="0" rIns="0" bIns="0" anchor="ctr">
            <a:noAutofit/>
          </a:bodyPr>
          <a:lstStyle>
            <a:lvl1pPr algn="ctr">
              <a:buNone/>
              <a:defRPr sz="3600" b="1" i="0">
                <a:solidFill>
                  <a:srgbClr val="6E5076"/>
                </a:solidFill>
                <a:latin typeface="Derailed" panose="020B0503030101060003" pitchFamily="34" charset="77"/>
              </a:defRPr>
            </a:lvl1pPr>
          </a:lstStyle>
          <a:p>
            <a:pPr lvl="0"/>
            <a:r>
              <a:rPr lang="en-US" dirty="0"/>
              <a:t>“Click to edit”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95755-B82D-D84F-9C77-5C25FE4291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7538" y="4637088"/>
            <a:ext cx="3678237" cy="230102"/>
          </a:xfrm>
        </p:spPr>
        <p:txBody>
          <a:bodyPr lIns="0" tIns="0" rIns="0" bIns="0">
            <a:noAutofit/>
          </a:bodyPr>
          <a:lstStyle>
            <a:lvl1pPr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rgbClr val="F4F2F1"/>
                </a:solidFill>
              </a:defRPr>
            </a:lvl2pPr>
            <a:lvl3pPr>
              <a:defRPr>
                <a:solidFill>
                  <a:srgbClr val="F4F2F1"/>
                </a:solidFill>
              </a:defRPr>
            </a:lvl3pPr>
            <a:lvl4pPr>
              <a:defRPr>
                <a:solidFill>
                  <a:srgbClr val="F4F2F1"/>
                </a:solidFill>
              </a:defRPr>
            </a:lvl4pPr>
            <a:lvl5pPr>
              <a:defRPr>
                <a:solidFill>
                  <a:srgbClr val="F4F2F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72C7DBE4-AD9F-B347-8246-E98B8882B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420532"/>
            <a:ext cx="5181600" cy="230102"/>
          </a:xfrm>
        </p:spPr>
        <p:txBody>
          <a:bodyPr lIns="0" tIns="0" rIns="0" bIns="0" anchor="b" anchorCtr="0">
            <a:noAutofit/>
          </a:bodyPr>
          <a:lstStyle>
            <a:lvl1pPr algn="l">
              <a:buFont typeface="Arial" panose="020B0604020202020204" pitchFamily="34" charset="0"/>
              <a:buNone/>
              <a:defRPr sz="1200" b="1" i="0">
                <a:solidFill>
                  <a:schemeClr val="tx1"/>
                </a:solidFill>
                <a:latin typeface="Derailed ExtraBold" panose="020B0503030101060003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1C1E5D-6D12-D643-9B56-44AC69328DAD}"/>
              </a:ext>
            </a:extLst>
          </p:cNvPr>
          <p:cNvCxnSpPr/>
          <p:nvPr userDrawn="1"/>
        </p:nvCxnSpPr>
        <p:spPr>
          <a:xfrm>
            <a:off x="838200" y="6261315"/>
            <a:ext cx="10515600" cy="0"/>
          </a:xfrm>
          <a:prstGeom prst="line">
            <a:avLst/>
          </a:prstGeom>
          <a:ln w="12700">
            <a:solidFill>
              <a:srgbClr val="6E50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F208309-CE83-2646-869A-D67887C55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67585"/>
            <a:ext cx="1640541" cy="3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4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824AB5D-EF4B-C84B-8104-710EFCF1C94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12192000" cy="6015400"/>
          </a:xfrm>
        </p:spPr>
        <p:txBody>
          <a:bodyPr anchor="ctr"/>
          <a:lstStyle>
            <a:lvl1pPr marL="0" indent="0" algn="ctr">
              <a:buClr>
                <a:srgbClr val="4FE18F"/>
              </a:buCl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D03A41A-0ACD-5D4E-BEA6-A3EB99550F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420532"/>
            <a:ext cx="5181600" cy="230102"/>
          </a:xfrm>
        </p:spPr>
        <p:txBody>
          <a:bodyPr lIns="0" tIns="0" rIns="0" bIns="0" anchor="b" anchorCtr="0">
            <a:noAutofit/>
          </a:bodyPr>
          <a:lstStyle>
            <a:lvl1pPr algn="l">
              <a:buFont typeface="Arial" panose="020B0604020202020204" pitchFamily="34" charset="0"/>
              <a:buNone/>
              <a:defRPr sz="1200" b="1" i="0">
                <a:solidFill>
                  <a:schemeClr val="tx1"/>
                </a:solidFill>
                <a:latin typeface="Derailed ExtraBold" panose="020B0503030101060003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9EBFE6-E7DE-6542-96B3-E9427BC2F56A}"/>
              </a:ext>
            </a:extLst>
          </p:cNvPr>
          <p:cNvCxnSpPr/>
          <p:nvPr userDrawn="1"/>
        </p:nvCxnSpPr>
        <p:spPr>
          <a:xfrm>
            <a:off x="838200" y="6261315"/>
            <a:ext cx="10515600" cy="0"/>
          </a:xfrm>
          <a:prstGeom prst="line">
            <a:avLst/>
          </a:prstGeom>
          <a:ln w="12700">
            <a:solidFill>
              <a:srgbClr val="009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90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569EA2-CA68-6A49-905D-8606547BB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FA100-C368-7D44-9418-CD09AD13A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0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9" r:id="rId2"/>
    <p:sldLayoutId id="2147483728" r:id="rId3"/>
    <p:sldLayoutId id="2147483730" r:id="rId4"/>
    <p:sldLayoutId id="2147483652" r:id="rId5"/>
    <p:sldLayoutId id="2147483660" r:id="rId6"/>
    <p:sldLayoutId id="2147483662" r:id="rId7"/>
    <p:sldLayoutId id="2147483724" r:id="rId8"/>
    <p:sldLayoutId id="2147483665" r:id="rId9"/>
    <p:sldLayoutId id="2147483688" r:id="rId10"/>
    <p:sldLayoutId id="2147483668" r:id="rId11"/>
    <p:sldLayoutId id="2147483721" r:id="rId12"/>
    <p:sldLayoutId id="2147483692" r:id="rId13"/>
    <p:sldLayoutId id="2147483713" r:id="rId14"/>
    <p:sldLayoutId id="2147483733" r:id="rId15"/>
    <p:sldLayoutId id="2147483734" r:id="rId16"/>
    <p:sldLayoutId id="2147483731" r:id="rId17"/>
    <p:sldLayoutId id="214748373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Derailed ExtraBold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C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C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C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erailed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!d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hyperlink" Target="https://pxhere.com/en/photo/53898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67E4-1383-064E-9820-AFA98252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Rural SMEs, Environmental Action, and Perceived </a:t>
            </a:r>
            <a:r>
              <a:rPr lang="en-GB"/>
              <a:t>Opportunities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1A51A-C327-DE45-B751-476D5D5231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State of Rural Enterprise Report nos. 2 &amp; 3</a:t>
            </a:r>
          </a:p>
          <a:p>
            <a:r>
              <a:rPr lang="en-GB" dirty="0"/>
              <a:t>Dr Kevin Mole with </a:t>
            </a:r>
            <a:r>
              <a:rPr lang="en-GB" dirty="0" err="1"/>
              <a:t>Serdal</a:t>
            </a:r>
            <a:r>
              <a:rPr lang="en-GB" dirty="0"/>
              <a:t> </a:t>
            </a:r>
            <a:r>
              <a:rPr lang="en-GB" dirty="0" err="1"/>
              <a:t>Ozusaglam</a:t>
            </a:r>
            <a:r>
              <a:rPr lang="en-GB" dirty="0"/>
              <a:t>, Stephen Roper and </a:t>
            </a:r>
            <a:r>
              <a:rPr lang="en-GB" dirty="0">
                <a:latin typeface="Segoe UI" panose="020B0502040204020203" pitchFamily="34" charset="0"/>
              </a:rPr>
              <a:t>Panagiotis Kyriakopoulos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24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079C-E5D9-45A4-D4B1-D44C3552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639"/>
            <a:ext cx="10515600" cy="1032005"/>
          </a:xfrm>
        </p:spPr>
        <p:txBody>
          <a:bodyPr/>
          <a:lstStyle/>
          <a:p>
            <a:r>
              <a:rPr lang="en-GB" dirty="0"/>
              <a:t>What are the barriers?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F25C3-AD48-61FB-46B1-8534B3109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4529" y="1329644"/>
            <a:ext cx="4450477" cy="45086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Cost of adopting greener technology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ccess to info, people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skills development, especially in urban areas.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egulatory complexity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less </a:t>
            </a:r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 concern.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ack of people locally to advise on Net Zero indicates a perceived lack of support.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Rural firms more likely to report being constrained; urban firms report a wider variety of obstacles.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6E22E2A-4FB9-1D9F-8101-86EF474954A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798860"/>
              </p:ext>
            </p:extLst>
          </p:nvPr>
        </p:nvGraphicFramePr>
        <p:xfrm>
          <a:off x="838200" y="1550860"/>
          <a:ext cx="5983840" cy="450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B81791E-34E2-1F1F-3884-FE008FF300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7" y="6410904"/>
            <a:ext cx="527304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9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BA8D9-7C31-2F30-F536-EC13876F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What benefits does environmental action bring?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D9B995-D2A5-8238-AAC9-0157DBAD580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4666692"/>
              </p:ext>
            </p:extLst>
          </p:nvPr>
        </p:nvGraphicFramePr>
        <p:xfrm>
          <a:off x="838200" y="1825625"/>
          <a:ext cx="10515600" cy="407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00EA595-CE6B-B2C9-367C-706ECEAA0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7" y="6410904"/>
            <a:ext cx="527304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5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4691-B762-5DE2-0795-8C2736F6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– encouraging steps but we need to climb the ladder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6E40F-9AF0-B6D5-188F-CCF21908C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2479"/>
            <a:ext cx="7257177" cy="4234211"/>
          </a:xfrm>
        </p:spPr>
        <p:txBody>
          <a:bodyPr/>
          <a:lstStyle/>
          <a:p>
            <a:pPr algn="just"/>
            <a:r>
              <a:rPr lang="en-GB" sz="1800" dirty="0">
                <a:solidFill>
                  <a:srgbClr val="252525"/>
                </a:solidFill>
                <a:effectLst/>
                <a:latin typeface="Derailed" panose="020B0503030101060003" pitchFamily="34" charset="77"/>
                <a:ea typeface="Times New Roman" panose="02020603050405020304" pitchFamily="18" charset="0"/>
              </a:rPr>
              <a:t>Most businesses in rural and urban areas take the environment into account when making decisions.</a:t>
            </a:r>
            <a:endParaRPr lang="en-GB" dirty="0">
              <a:solidFill>
                <a:srgbClr val="252525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en-GB" dirty="0">
                <a:solidFill>
                  <a:srgbClr val="252525"/>
                </a:solidFill>
                <a:ea typeface="Times New Roman" panose="02020603050405020304" pitchFamily="18" charset="0"/>
              </a:rPr>
              <a:t>M</a:t>
            </a:r>
            <a:r>
              <a:rPr lang="en-GB" sz="1800" dirty="0">
                <a:solidFill>
                  <a:srgbClr val="252525"/>
                </a:solidFill>
                <a:effectLst/>
                <a:latin typeface="Derailed" panose="020B0503030101060003" pitchFamily="34" charset="77"/>
                <a:ea typeface="Times New Roman" panose="02020603050405020304" pitchFamily="18" charset="0"/>
              </a:rPr>
              <a:t>ost have acted to reduce environmental footprint.</a:t>
            </a:r>
          </a:p>
          <a:p>
            <a:pPr algn="just"/>
            <a:r>
              <a:rPr lang="en-GB" dirty="0">
                <a:solidFill>
                  <a:srgbClr val="252525"/>
                </a:solidFill>
                <a:ea typeface="Times New Roman" panose="02020603050405020304" pitchFamily="18" charset="0"/>
              </a:rPr>
              <a:t>There is </a:t>
            </a:r>
            <a:r>
              <a:rPr lang="en-GB" sz="1800" dirty="0">
                <a:solidFill>
                  <a:srgbClr val="252525"/>
                </a:solidFill>
                <a:effectLst/>
                <a:latin typeface="Derailed" panose="020B0503030101060003" pitchFamily="34" charset="77"/>
                <a:ea typeface="Times New Roman" panose="02020603050405020304" pitchFamily="18" charset="0"/>
              </a:rPr>
              <a:t>a </a:t>
            </a:r>
            <a:r>
              <a:rPr lang="en-GB" sz="1800" b="1" dirty="0">
                <a:solidFill>
                  <a:srgbClr val="252525"/>
                </a:solidFill>
                <a:effectLst/>
                <a:latin typeface="Derailed" panose="020B0503030101060003" pitchFamily="34" charset="77"/>
                <a:ea typeface="Times New Roman" panose="02020603050405020304" pitchFamily="18" charset="0"/>
              </a:rPr>
              <a:t>‘ladder’ of environmental action </a:t>
            </a:r>
            <a:r>
              <a:rPr lang="en-GB" sz="1800" dirty="0">
                <a:solidFill>
                  <a:srgbClr val="252525"/>
                </a:solidFill>
                <a:effectLst/>
                <a:latin typeface="Derailed" panose="020B0503030101060003" pitchFamily="34" charset="77"/>
                <a:ea typeface="Times New Roman" panose="02020603050405020304" pitchFamily="18" charset="0"/>
              </a:rPr>
              <a:t>with </a:t>
            </a:r>
            <a:r>
              <a:rPr lang="en-GB" dirty="0">
                <a:solidFill>
                  <a:srgbClr val="252525"/>
                </a:solidFill>
                <a:effectLst/>
                <a:latin typeface="Derailed" panose="020B0503030101060003" pitchFamily="34" charset="77"/>
                <a:ea typeface="Times New Roman" panose="02020603050405020304" pitchFamily="18" charset="0"/>
              </a:rPr>
              <a:t>recycling and waste reduction on the lower rungs. </a:t>
            </a:r>
          </a:p>
          <a:p>
            <a:pPr algn="just"/>
            <a:r>
              <a:rPr lang="en-GB" dirty="0">
                <a:solidFill>
                  <a:srgbClr val="252525"/>
                </a:solidFill>
                <a:effectLst/>
                <a:latin typeface="Derailed" panose="020B0503030101060003" pitchFamily="34" charset="77"/>
                <a:ea typeface="Times New Roman" panose="02020603050405020304" pitchFamily="18" charset="0"/>
              </a:rPr>
              <a:t>The middle rungs show 26% implementing process changes to reduce carbon emissions. </a:t>
            </a:r>
          </a:p>
          <a:p>
            <a:pPr algn="just"/>
            <a:r>
              <a:rPr lang="en-GB" sz="1800" dirty="0">
                <a:solidFill>
                  <a:srgbClr val="252525"/>
                </a:solidFill>
                <a:effectLst/>
                <a:latin typeface="Derailed" panose="020B0503030101060003" pitchFamily="34" charset="77"/>
                <a:ea typeface="Times New Roman" panose="02020603050405020304" pitchFamily="18" charset="0"/>
              </a:rPr>
              <a:t>21% have introduced new products and services, indicating a growing trend towards environmentally responsible innovation. </a:t>
            </a:r>
          </a:p>
          <a:p>
            <a:pPr algn="just"/>
            <a:r>
              <a:rPr lang="en-GB" sz="1800" dirty="0">
                <a:solidFill>
                  <a:srgbClr val="252525"/>
                </a:solidFill>
                <a:effectLst/>
                <a:latin typeface="Derailed" panose="020B0503030101060003" pitchFamily="34" charset="77"/>
                <a:ea typeface="Times New Roman" panose="02020603050405020304" pitchFamily="18" charset="0"/>
              </a:rPr>
              <a:t>Environmental audits, certification, and greenhouse gas emissions measurement prove more complex, particularly in rural areas.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8" name="Content Placeholder 7" descr="A pair of ladders against a green wall&#10;&#10;Description automatically generated">
            <a:extLst>
              <a:ext uri="{FF2B5EF4-FFF2-40B4-BE49-F238E27FC236}">
                <a16:creationId xmlns:a16="http://schemas.microsoft.com/office/drawing/2014/main" id="{3CDA9527-7311-A9EA-DDE8-890F4FC7DF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56072" y="1690688"/>
            <a:ext cx="2822575" cy="42338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CFBB21-8994-45A3-24E7-81521D27C2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7" y="6410904"/>
            <a:ext cx="527304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23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67E4-1383-064E-9820-AFA98252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Rural opportunities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3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426B-5E1B-A453-B8AA-55BB83B6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effectLst/>
                <a:latin typeface="Derailed" panose="020B0503030101060003" pitchFamily="34" charset="77"/>
              </a:rPr>
              <a:t>An opportunity-driven mindset</a:t>
            </a:r>
            <a:endParaRPr lang="en-GB" sz="28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90AE7-8F66-0223-8C0D-D8624E76A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33264" cy="4234211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GB" sz="2400" dirty="0">
                <a:latin typeface="Derailed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400" dirty="0">
                <a:effectLst/>
                <a:latin typeface="Derailed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usinesses have faced perfect storm – disruption due to pandemic followed by ‘cost of doing business crisis’. All in context of wider climate crisis</a:t>
            </a:r>
          </a:p>
          <a:p>
            <a:pPr>
              <a:spcAft>
                <a:spcPts val="800"/>
              </a:spcAft>
            </a:pPr>
            <a:r>
              <a:rPr lang="en-GB" sz="2400" dirty="0">
                <a:effectLst/>
                <a:latin typeface="Derailed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changing conditions simply deepening deficits often discussed in terms of rural firms or are they creating new opportunities? </a:t>
            </a:r>
          </a:p>
          <a:p>
            <a:pPr>
              <a:spcAft>
                <a:spcPts val="800"/>
              </a:spcAft>
            </a:pPr>
            <a:r>
              <a:rPr lang="en-GB" sz="2400" dirty="0">
                <a:effectLst/>
                <a:latin typeface="Derailed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an ability and willingness to invest to realise post-pandemic opportunities? </a:t>
            </a:r>
          </a:p>
          <a:p>
            <a:r>
              <a:rPr lang="en-GB" sz="2400" dirty="0">
                <a:solidFill>
                  <a:srgbClr val="1F1F1F"/>
                </a:solidFill>
                <a:latin typeface="Derailed" panose="020B0503030101060003" pitchFamily="34" charset="0"/>
              </a:rPr>
              <a:t>We ask:</a:t>
            </a:r>
          </a:p>
          <a:p>
            <a:pPr lvl="1"/>
            <a:r>
              <a:rPr lang="en-GB" sz="2400" dirty="0">
                <a:solidFill>
                  <a:srgbClr val="1F1F1F"/>
                </a:solidFill>
                <a:latin typeface="Derailed" panose="020B0503030101060003" pitchFamily="34" charset="0"/>
              </a:rPr>
              <a:t>What opportunities are in your area?</a:t>
            </a:r>
          </a:p>
          <a:p>
            <a:pPr lvl="1"/>
            <a:r>
              <a:rPr lang="en-GB" sz="2400" dirty="0">
                <a:solidFill>
                  <a:srgbClr val="1F1F1F"/>
                </a:solidFill>
                <a:latin typeface="Derailed" panose="020B0503030101060003" pitchFamily="34" charset="0"/>
              </a:rPr>
              <a:t>How well placed are you to take advantage of these? 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1F1F1F"/>
                </a:solidFill>
                <a:latin typeface="Derailed" panose="020B0503030101060003" pitchFamily="34" charset="0"/>
              </a:rPr>
              <a:t> </a:t>
            </a:r>
          </a:p>
          <a:p>
            <a:pPr marL="457200" lvl="1" indent="0">
              <a:buNone/>
            </a:pPr>
            <a:endParaRPr lang="en-GB" dirty="0">
              <a:solidFill>
                <a:srgbClr val="1F1F1F"/>
              </a:solidFill>
              <a:latin typeface="ElsevierGulliver"/>
            </a:endParaRP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D7D61-6C4E-DE10-18E4-152FB9C366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7" y="6410904"/>
            <a:ext cx="527304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57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D957-5E3A-AECF-0F2E-12DFFFFD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512"/>
            <a:ext cx="10515600" cy="892176"/>
          </a:xfrm>
        </p:spPr>
        <p:txBody>
          <a:bodyPr/>
          <a:lstStyle/>
          <a:p>
            <a:r>
              <a:rPr lang="en-GB" sz="2800" dirty="0"/>
              <a:t>Health and wellbeing and the environment provide opportunities for local business growth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9995C-BFEB-BDF5-CE85-E411F5AC9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6203" y="1690688"/>
            <a:ext cx="3173627" cy="4234211"/>
          </a:xfrm>
        </p:spPr>
        <p:txBody>
          <a:bodyPr/>
          <a:lstStyle/>
          <a:p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rban firms more likely to see opportunities related to health and well-being (rural 47%, urban 52%).</a:t>
            </a:r>
          </a:p>
          <a:p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ural firms more focused on environmental/ green products and services (rural 44%, urban 40%). </a:t>
            </a:r>
          </a:p>
          <a:p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Fewer identify opportunities linked to data skills and use of data, tourism, and exporting. </a:t>
            </a:r>
            <a:endParaRPr lang="en-GB" sz="2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24294D1-5777-A017-C70F-FD93FC1E304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2564370"/>
              </p:ext>
            </p:extLst>
          </p:nvPr>
        </p:nvGraphicFramePr>
        <p:xfrm>
          <a:off x="838200" y="1825625"/>
          <a:ext cx="7070124" cy="423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E493FCA-0985-DCA3-A953-1AE97C52F3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7" y="6410904"/>
            <a:ext cx="527304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05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21E9-FB4B-5FCA-79E5-59B5CF1B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39% see themselves as well placed to take advantage of opportunities</a:t>
            </a:r>
            <a:endParaRPr lang="en-GB" sz="2800" dirty="0">
              <a:highlight>
                <a:srgbClr val="FFFF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9CD61-1C0E-B9C5-99FF-48FE7B4A0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0" y="1825625"/>
            <a:ext cx="2209800" cy="4234211"/>
          </a:xfrm>
        </p:spPr>
        <p:txBody>
          <a:bodyPr/>
          <a:lstStyle/>
          <a:p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 equal proportion (39%) of rural and urban firms reported that their businesses are either ‘very well’ or ‘well’ placed for potential opportunities. </a:t>
            </a:r>
          </a:p>
          <a:p>
            <a:r>
              <a:rPr lang="en-GB" dirty="0">
                <a:cs typeface="Times New Roman" panose="02020603050405020304" pitchFamily="18" charset="0"/>
              </a:rPr>
              <a:t>But more North East firms see themselves as well-placed.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D2240B-4688-D3E5-0338-8280F64A12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7" y="6410904"/>
            <a:ext cx="5273040" cy="327660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347F8A6-2357-457A-4CFE-E8DEE7CC0A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611272"/>
              </p:ext>
            </p:extLst>
          </p:nvPr>
        </p:nvGraphicFramePr>
        <p:xfrm>
          <a:off x="838201" y="1932039"/>
          <a:ext cx="7642122" cy="395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665DAD90-8CEF-0688-958E-406CA93C0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56026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428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3E45-41F4-BED4-C6E4-AE9B0A12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684"/>
            <a:ext cx="10515600" cy="697506"/>
          </a:xfrm>
        </p:spPr>
        <p:txBody>
          <a:bodyPr/>
          <a:lstStyle/>
          <a:p>
            <a:r>
              <a:rPr lang="en-GB" sz="2800" dirty="0"/>
              <a:t>Well placed firms more likely to invest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77F8CC-223F-A675-BEA3-FF19979B4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06214" y="1825625"/>
            <a:ext cx="2486703" cy="4234211"/>
          </a:xfrm>
        </p:spPr>
        <p:txBody>
          <a:bodyPr/>
          <a:lstStyle/>
          <a:p>
            <a:r>
              <a:rPr lang="en-GB" sz="2400" dirty="0"/>
              <a:t>Well placed firms more likely to invest in environmental improvements, new products, marketing. </a:t>
            </a:r>
          </a:p>
          <a:p>
            <a:r>
              <a:rPr lang="en-GB" sz="2400" dirty="0"/>
              <a:t>But developing international markets is different.</a:t>
            </a:r>
          </a:p>
        </p:txBody>
      </p:sp>
      <p:pic>
        <p:nvPicPr>
          <p:cNvPr id="9" name="Picture 8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E0D422C9-CFF0-BC9B-FAED-817525B69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25" y="1504336"/>
            <a:ext cx="8220389" cy="4694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66C683-455F-B6D8-B7F8-70600C09E5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7" y="6410904"/>
            <a:ext cx="527304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91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42E7-CD04-C55F-00C7-7316220F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sz="2800" dirty="0"/>
              <a:t>Perceived constraints by firm size: micro lack money; medium sized lack people</a:t>
            </a:r>
            <a:endParaRPr lang="en-GB" sz="2800" dirty="0">
              <a:highlight>
                <a:srgbClr val="FFFF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F6805-50AB-754D-44A7-E1744BA37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0626" y="1825625"/>
            <a:ext cx="1703173" cy="4234211"/>
          </a:xfrm>
        </p:spPr>
        <p:txBody>
          <a:bodyPr/>
          <a:lstStyle/>
          <a:p>
            <a:r>
              <a:rPr lang="en-GB" dirty="0"/>
              <a:t>More medium sized firms report staff recruitment and retention, lack of transport, but more microbusinesses report a lack of financial resources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E6C9E3A-724D-9016-7DD1-2B936A3DDB7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4850387"/>
              </p:ext>
            </p:extLst>
          </p:nvPr>
        </p:nvGraphicFramePr>
        <p:xfrm>
          <a:off x="838200" y="1825625"/>
          <a:ext cx="8404654" cy="423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AF666EF-8B5C-453A-C463-D8DCDCDCE9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7" y="6410904"/>
            <a:ext cx="527304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64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F790C-DC8F-F10C-FE2F-4E295F68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From opportunities to investment</a:t>
            </a:r>
            <a:endParaRPr lang="en-GB" sz="2800" dirty="0">
              <a:highlight>
                <a:srgbClr val="FFFF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39FC1-21E9-0827-706C-0FEE71643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4636" y="1825625"/>
            <a:ext cx="7719164" cy="4234211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en-GB" sz="2000" dirty="0">
                <a:latin typeface="Derailed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2000" dirty="0">
                <a:effectLst/>
                <a:latin typeface="Derailed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idespread perception among rural firms of opportunities for </a:t>
            </a:r>
            <a:r>
              <a:rPr lang="en-US" sz="2000" dirty="0">
                <a:effectLst/>
                <a:latin typeface="Derailed" panose="020B05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developing products or services related to health and well-being, as well as developing environmental or green products or services. </a:t>
            </a:r>
          </a:p>
          <a:p>
            <a:pPr algn="just">
              <a:spcAft>
                <a:spcPts val="800"/>
              </a:spcAft>
            </a:pPr>
            <a:r>
              <a:rPr lang="en-GB" sz="2000" dirty="0"/>
              <a:t>Firms </a:t>
            </a:r>
            <a:r>
              <a:rPr lang="en-US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which see themselves well placed to take advantage of local growth opportunities more likely planning to increase or maintain levels of investment in environmental improvements, new products, marketing, well-being and training.</a:t>
            </a:r>
            <a:endParaRPr lang="en-GB" sz="2000" dirty="0">
              <a:effectLst/>
              <a:latin typeface="Derailed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GB" sz="2000" dirty="0">
                <a:effectLst/>
                <a:latin typeface="Derailed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Familiar challenges threaten rural firms’ ability to grasp the opportunities available, however, suggesting continued importance of initiatives focused on improving rural transport, housing and broadband. 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66790-0EB5-621F-B051-FB3940D68307}"/>
              </a:ext>
            </a:extLst>
          </p:cNvPr>
          <p:cNvSpPr/>
          <p:nvPr/>
        </p:nvSpPr>
        <p:spPr>
          <a:xfrm>
            <a:off x="795925" y="1861585"/>
            <a:ext cx="1892474" cy="876822"/>
          </a:xfrm>
          <a:prstGeom prst="rect">
            <a:avLst/>
          </a:prstGeom>
          <a:solidFill>
            <a:srgbClr val="009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Opportunities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5134A0-440E-8653-357F-C45DD5670FC4}"/>
              </a:ext>
            </a:extLst>
          </p:cNvPr>
          <p:cNvSpPr/>
          <p:nvPr/>
        </p:nvSpPr>
        <p:spPr>
          <a:xfrm>
            <a:off x="795925" y="2891719"/>
            <a:ext cx="1892474" cy="876822"/>
          </a:xfrm>
          <a:prstGeom prst="rect">
            <a:avLst/>
          </a:prstGeom>
          <a:solidFill>
            <a:srgbClr val="009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Well-placed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F1BE30-943E-DFE5-7942-77F83B07C378}"/>
              </a:ext>
            </a:extLst>
          </p:cNvPr>
          <p:cNvSpPr/>
          <p:nvPr/>
        </p:nvSpPr>
        <p:spPr>
          <a:xfrm>
            <a:off x="795925" y="3921853"/>
            <a:ext cx="1892474" cy="876822"/>
          </a:xfrm>
          <a:prstGeom prst="rect">
            <a:avLst/>
          </a:prstGeom>
          <a:solidFill>
            <a:srgbClr val="009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Investment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2AA503-A89B-B49D-CAB0-6A176FBA9661}"/>
              </a:ext>
            </a:extLst>
          </p:cNvPr>
          <p:cNvSpPr/>
          <p:nvPr/>
        </p:nvSpPr>
        <p:spPr>
          <a:xfrm>
            <a:off x="795925" y="4970776"/>
            <a:ext cx="1892474" cy="876822"/>
          </a:xfrm>
          <a:prstGeom prst="rect">
            <a:avLst/>
          </a:prstGeom>
          <a:solidFill>
            <a:srgbClr val="009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Constraints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DC276E-26B1-144B-DCE2-026B80F144CB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1742162" y="2738407"/>
            <a:ext cx="0" cy="1533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558B60-BD57-C6F7-65B0-24C02D6C847C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1742162" y="4798675"/>
            <a:ext cx="0" cy="1721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2D117A-34A2-C024-FFB4-753179A0DEE3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1742162" y="3768541"/>
            <a:ext cx="0" cy="1533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B37A07A-A85C-67B1-8923-5F9BFCE1E5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7" y="6410904"/>
            <a:ext cx="527304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8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67E4-1383-064E-9820-AFA98252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Environment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8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6620C-4B4A-8047-BF27-EECA23442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Introduction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62E9-7489-3148-8B00-629C4DFAE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4398"/>
            <a:ext cx="10515600" cy="4078731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Previous NICRE research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highlights </a:t>
            </a:r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rural firms more likely (45%) than urban firms (37%) to take the environment into account when making decisions (Wishart et al. 2021)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usinesses are on a journey in terms of their environmental practices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Much of the support for Net Zero does not consider rural aspects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rivers of environmental action include consumer pressure, competition, stakeholder perspectives (</a:t>
            </a:r>
            <a:r>
              <a:rPr lang="en-GB" sz="2000" dirty="0" err="1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attitude of senior managers), external pressures and legislation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Barriers include cost pressures, lack of knowledge and, in rural areas, transport costs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75CF25-6540-D762-9CCE-85CD5449D7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7" y="6410904"/>
            <a:ext cx="527304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2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3C55-BFAF-AE83-E539-113B8712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Including the environment in decision-making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723BC-08BB-EE7D-D918-E14DB64F4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00" y="1926337"/>
            <a:ext cx="4038600" cy="4125142"/>
          </a:xfrm>
        </p:spPr>
        <p:txBody>
          <a:bodyPr/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41% of rural businesses always consider </a:t>
            </a:r>
            <a:r>
              <a:rPr lang="en-GB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solidFill>
                  <a:srgbClr val="000000"/>
                </a:solidFill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environmental impact, compared to 37% of urban businesses. </a:t>
            </a: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45% of rural businesses sometimes consider it</a:t>
            </a:r>
            <a:r>
              <a:rPr lang="en-GB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000" dirty="0">
                <a:solidFill>
                  <a:srgbClr val="000000"/>
                </a:solidFill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42% urban). </a:t>
            </a: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14% of rural businesses never consider the environmental impact</a:t>
            </a:r>
            <a:r>
              <a:rPr lang="en-GB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000" dirty="0">
                <a:solidFill>
                  <a:srgbClr val="000000"/>
                </a:solidFill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21% urban).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  <a:effectLst/>
              <a:latin typeface="Derailed" panose="020B05030301010600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92B4D2A-B6E4-0252-0401-1BC4DEED5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499583"/>
              </p:ext>
            </p:extLst>
          </p:nvPr>
        </p:nvGraphicFramePr>
        <p:xfrm>
          <a:off x="731520" y="1926336"/>
          <a:ext cx="6437376" cy="4609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9D33536-3F2E-5852-E255-23ED8B6DF6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7" y="6410904"/>
            <a:ext cx="527304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9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127B-2834-1F0E-C5F8-1660631D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Knowing where to find reliable information to help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A29EE-690E-4CF2-46E3-FB276C6D2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7752" y="1690688"/>
            <a:ext cx="3396048" cy="3933085"/>
          </a:xfrm>
        </p:spPr>
        <p:txBody>
          <a:bodyPr/>
          <a:lstStyle/>
          <a:p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Rural firms (69%) more likely to know where to find help than urban firms (66%), but uneven:</a:t>
            </a:r>
          </a:p>
          <a:p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South West rural firms more likely to know where to find reliable information than in North East and West Midlands. </a:t>
            </a:r>
          </a:p>
          <a:p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North East rural firms less likely than urban firms to know where to find information, with reverse situation in South West and West Midlands. </a:t>
            </a:r>
            <a:endParaRPr lang="en-GB" sz="2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5C7695B-AA01-EAB0-9C36-861E3751F62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7855263"/>
              </p:ext>
            </p:extLst>
          </p:nvPr>
        </p:nvGraphicFramePr>
        <p:xfrm>
          <a:off x="838199" y="1825625"/>
          <a:ext cx="6563497" cy="423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CFEF00A-7E42-D098-B124-CCA1DF87FD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7" y="6410904"/>
            <a:ext cx="527304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2426E-9F72-612F-0056-6FD5AA8F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9933"/>
            <a:ext cx="10515600" cy="618673"/>
          </a:xfrm>
        </p:spPr>
        <p:txBody>
          <a:bodyPr/>
          <a:lstStyle/>
          <a:p>
            <a:r>
              <a:rPr lang="en-GB" sz="2800" dirty="0"/>
              <a:t>Taking steps to reduce environmental impact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771B2-4E8E-BB40-AF35-E346B31C8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0015" y="1825625"/>
            <a:ext cx="3268127" cy="3913105"/>
          </a:xfrm>
        </p:spPr>
        <p:txBody>
          <a:bodyPr/>
          <a:lstStyle/>
          <a:p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54% of businesses ‘take environmental action’.</a:t>
            </a:r>
          </a:p>
          <a:p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More rural firms (57%) take action (53% in urban areas).</a:t>
            </a:r>
          </a:p>
          <a:p>
            <a:r>
              <a:rPr lang="en-GB" sz="20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Driven by contrast between rural and urban enterprises in the West Midlands, where 55% of rural and 47% of urban businesses have taken action.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9CCBE70-BC30-0D9B-052A-90D4191332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0738"/>
              </p:ext>
            </p:extLst>
          </p:nvPr>
        </p:nvGraphicFramePr>
        <p:xfrm>
          <a:off x="838200" y="1825625"/>
          <a:ext cx="7671815" cy="4234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567C0F1-C0E9-CBAB-58AF-8AE21F2E4A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7" y="6410904"/>
            <a:ext cx="527304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1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A398-E9E9-57F9-0F4F-9FC8F4AD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ladder of environmental action</a:t>
            </a:r>
            <a:endParaRPr lang="en-GB" dirty="0">
              <a:highlight>
                <a:srgbClr val="FFFF00"/>
              </a:highlight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A2DE905-82D1-3542-9240-0FBF260F12A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0453815"/>
              </p:ext>
            </p:extLst>
          </p:nvPr>
        </p:nvGraphicFramePr>
        <p:xfrm>
          <a:off x="838200" y="1825625"/>
          <a:ext cx="9744182" cy="423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FE3854F-A587-BFBB-C15B-7ECEA2BAFF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7" y="6410904"/>
            <a:ext cx="527304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8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EA5CB-EC0C-DA8D-3084-4FED76F3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Very few businesses measure their emissions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00ED6-6EDB-B3EF-6E4F-0BC00D08D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6162" y="1825625"/>
            <a:ext cx="3210036" cy="4234211"/>
          </a:xfrm>
        </p:spPr>
        <p:txBody>
          <a:bodyPr/>
          <a:lstStyle/>
          <a:p>
            <a:r>
              <a:rPr lang="en-GB" sz="24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Just 3% rural and 5% urban businesses measured their GHG emissions “</a:t>
            </a:r>
            <a:r>
              <a:rPr lang="en-GB" sz="2400" i="1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using an online calculator</a:t>
            </a:r>
            <a:r>
              <a:rPr lang="en-GB" sz="24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</a:p>
          <a:p>
            <a:r>
              <a:rPr lang="en-GB" sz="24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4% of rural and urban businesses measured GHG emissions through “</a:t>
            </a:r>
            <a:r>
              <a:rPr lang="en-GB" sz="2400" i="1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working with a consultant or external company</a:t>
            </a:r>
            <a:r>
              <a:rPr lang="en-GB" sz="2400" dirty="0">
                <a:effectLst/>
                <a:latin typeface="Derailed" panose="020B050303010106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lang="en-GB" sz="2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3BAECC-6FF3-42F6-800D-7644F930BAF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9606157"/>
              </p:ext>
            </p:extLst>
          </p:nvPr>
        </p:nvGraphicFramePr>
        <p:xfrm>
          <a:off x="838199" y="1825625"/>
          <a:ext cx="7379044" cy="423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174831A-1B79-9B37-2EB4-934738C7F1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7" y="6410904"/>
            <a:ext cx="527304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1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ACC9-C56A-0D0F-724B-D643BDAD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Rural businesses more likely to face barriers in their efforts to reduce carbon emissions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D15CFB5-24BE-5FF1-6C12-B817FBEC276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1356650"/>
              </p:ext>
            </p:extLst>
          </p:nvPr>
        </p:nvGraphicFramePr>
        <p:xfrm>
          <a:off x="838200" y="1825625"/>
          <a:ext cx="5181600" cy="423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A927173-B4A4-069F-DDA0-D2A480F95CB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6313280"/>
              </p:ext>
            </p:extLst>
          </p:nvPr>
        </p:nvGraphicFramePr>
        <p:xfrm>
          <a:off x="6172202" y="1938678"/>
          <a:ext cx="5181600" cy="423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DBDBDF7-F97A-0520-2F97-6696386AFF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7" y="6410904"/>
            <a:ext cx="527304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3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2C30"/>
      </a:dk2>
      <a:lt2>
        <a:srgbClr val="E7E6E6"/>
      </a:lt2>
      <a:accent1>
        <a:srgbClr val="002C2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8034</TotalTime>
  <Words>1131</Words>
  <Application>Microsoft Macintosh PowerPoint</Application>
  <PresentationFormat>Widescreen</PresentationFormat>
  <Paragraphs>100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Derailed</vt:lpstr>
      <vt:lpstr>Derailed ExtraBold</vt:lpstr>
      <vt:lpstr>ElsevierGulliver</vt:lpstr>
      <vt:lpstr>Segoe UI</vt:lpstr>
      <vt:lpstr>Times New Roman</vt:lpstr>
      <vt:lpstr>Office Theme</vt:lpstr>
      <vt:lpstr>Rural SMEs, Environmental Action, and Perceived Opportunities </vt:lpstr>
      <vt:lpstr>Environment </vt:lpstr>
      <vt:lpstr>Introduction </vt:lpstr>
      <vt:lpstr>Including the environment in decision-making </vt:lpstr>
      <vt:lpstr>Knowing where to find reliable information to help </vt:lpstr>
      <vt:lpstr>Taking steps to reduce environmental impact</vt:lpstr>
      <vt:lpstr>The ladder of environmental action</vt:lpstr>
      <vt:lpstr>Very few businesses measure their emissions </vt:lpstr>
      <vt:lpstr>Rural businesses more likely to face barriers in their efforts to reduce carbon emissions</vt:lpstr>
      <vt:lpstr>What are the barriers? </vt:lpstr>
      <vt:lpstr>What benefits does environmental action bring? </vt:lpstr>
      <vt:lpstr>Conclusion – encouraging steps but we need to climb the ladder </vt:lpstr>
      <vt:lpstr>Rural opportunities </vt:lpstr>
      <vt:lpstr>An opportunity-driven mindset</vt:lpstr>
      <vt:lpstr>Health and wellbeing and the environment provide opportunities for local business growth</vt:lpstr>
      <vt:lpstr>39% see themselves as well placed to take advantage of opportunities</vt:lpstr>
      <vt:lpstr>Well placed firms more likely to invest</vt:lpstr>
      <vt:lpstr>Perceived constraints by firm size: micro lack money; medium sized lack people</vt:lpstr>
      <vt:lpstr>From opportunities to investment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Tempest</dc:creator>
  <cp:lastModifiedBy>Mole, Kevin</cp:lastModifiedBy>
  <cp:revision>182</cp:revision>
  <dcterms:created xsi:type="dcterms:W3CDTF">2020-10-19T09:07:30Z</dcterms:created>
  <dcterms:modified xsi:type="dcterms:W3CDTF">2024-02-12T09:48:04Z</dcterms:modified>
</cp:coreProperties>
</file>