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2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CBF0-0EA7-00FD-C5CE-BC1F03B54A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5618C92-69EF-D675-C221-43929C76F2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A6A5B26-AF5D-BE58-DA3F-C6DC5EA55EB6}"/>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5" name="Footer Placeholder 4">
            <a:extLst>
              <a:ext uri="{FF2B5EF4-FFF2-40B4-BE49-F238E27FC236}">
                <a16:creationId xmlns:a16="http://schemas.microsoft.com/office/drawing/2014/main" id="{1A6455B2-9975-684E-4CF4-7EDF5845EA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D4537A-C438-E7B2-5548-7D9A50B285C7}"/>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600121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68332-1B91-37AE-8D1A-B76C8374CE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E6E201D-104A-260F-9E09-F3E03476CE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D44205-91C0-D091-C76E-168C22D58352}"/>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5" name="Footer Placeholder 4">
            <a:extLst>
              <a:ext uri="{FF2B5EF4-FFF2-40B4-BE49-F238E27FC236}">
                <a16:creationId xmlns:a16="http://schemas.microsoft.com/office/drawing/2014/main" id="{42E4252E-94A4-86B3-DD09-B2CC5A8BF4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668DD1-1AF9-6570-504A-2697EFD16307}"/>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39844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77C032-FC0C-697F-2D8B-F0DC56EBD3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1A556B-CDFB-F2CE-3A2C-B4051FF099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7647F3-38F8-D0FB-0C84-99D452866969}"/>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5" name="Footer Placeholder 4">
            <a:extLst>
              <a:ext uri="{FF2B5EF4-FFF2-40B4-BE49-F238E27FC236}">
                <a16:creationId xmlns:a16="http://schemas.microsoft.com/office/drawing/2014/main" id="{5488FDA2-74DA-4864-E6E3-C4E7365195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D53701-FDA3-69A5-3A18-4682796D5270}"/>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164529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4F1D-B2ED-1911-3A4E-18D6870F41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17FEEB4-33FA-FBDF-7C9B-BB51BDCA75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902C97-C67E-F7E4-B190-B956BCCDD9A0}"/>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5" name="Footer Placeholder 4">
            <a:extLst>
              <a:ext uri="{FF2B5EF4-FFF2-40B4-BE49-F238E27FC236}">
                <a16:creationId xmlns:a16="http://schemas.microsoft.com/office/drawing/2014/main" id="{B0D1EF8D-F883-1F3B-9565-71C9B9BD29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833AA1-C524-0B11-C997-2FDE4309DCD7}"/>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140297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BDB4A-1E63-BAB6-48F0-D7B7BB4BEE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3A5B28D-62D5-D14C-F088-B2BED483C9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EAE719-C14E-950C-2E31-293B22A6FF48}"/>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5" name="Footer Placeholder 4">
            <a:extLst>
              <a:ext uri="{FF2B5EF4-FFF2-40B4-BE49-F238E27FC236}">
                <a16:creationId xmlns:a16="http://schemas.microsoft.com/office/drawing/2014/main" id="{F2C4FF70-03BC-6B5E-1BF2-B690491888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B6F2F9-0BCE-77E9-4311-B2EFC7511AFA}"/>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323653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A1AB-5615-E16E-38D2-19A0943FA3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8D477D-7629-B8DA-C1B6-AF4CE08320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C221C85-9209-9BCE-7D1F-8533BC4146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5E3509B-2937-9428-021B-D46344F76789}"/>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6" name="Footer Placeholder 5">
            <a:extLst>
              <a:ext uri="{FF2B5EF4-FFF2-40B4-BE49-F238E27FC236}">
                <a16:creationId xmlns:a16="http://schemas.microsoft.com/office/drawing/2014/main" id="{AA5725F9-610B-0A38-3C87-173D451FF4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D4DA87-8ED4-8FB4-3077-17C7CA36BF8B}"/>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2566165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2B9AD-0FA1-30B9-72C6-72E26E25E3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5063C0E-5D6D-06EA-89D9-36E1864B29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6C5777-FD3E-B733-AAE2-473CC283FB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92FD038-1A52-E048-56AD-3BDDBADF6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8DB537-6795-124A-A657-8B794B44B5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24D1A9F-32A6-7A66-1B77-7107FBAE9C6B}"/>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8" name="Footer Placeholder 7">
            <a:extLst>
              <a:ext uri="{FF2B5EF4-FFF2-40B4-BE49-F238E27FC236}">
                <a16:creationId xmlns:a16="http://schemas.microsoft.com/office/drawing/2014/main" id="{936FF914-1AF8-377C-7469-68168C5A31D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A4A30C8-F83B-227E-507F-0C3FA9B3D483}"/>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2415748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FCDCC-B2C9-638B-C3B4-902367980E5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70C55C8-E5F3-66BB-EF8C-FEFD7C1636CB}"/>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4" name="Footer Placeholder 3">
            <a:extLst>
              <a:ext uri="{FF2B5EF4-FFF2-40B4-BE49-F238E27FC236}">
                <a16:creationId xmlns:a16="http://schemas.microsoft.com/office/drawing/2014/main" id="{ED0AF372-8A5A-13EA-41E0-DBA13905598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E81A2B6-7EB0-EC68-0FDD-AA014A70EC51}"/>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7904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532778-ABBD-5B75-A33E-20BF0856B537}"/>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3" name="Footer Placeholder 2">
            <a:extLst>
              <a:ext uri="{FF2B5EF4-FFF2-40B4-BE49-F238E27FC236}">
                <a16:creationId xmlns:a16="http://schemas.microsoft.com/office/drawing/2014/main" id="{0E26D8BE-78B8-5A8B-F998-F01D85E001A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55247C2-948A-364D-9601-CC18BD347C39}"/>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233186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D27F4-F6F2-14BE-796A-41758E5763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00E147-D44E-BA7B-081B-D021AE2D2C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B8EFFC-5E70-C0B2-FB51-91B40A88C3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6BEFC3-F11C-CE45-8E50-48F8DCEDB733}"/>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6" name="Footer Placeholder 5">
            <a:extLst>
              <a:ext uri="{FF2B5EF4-FFF2-40B4-BE49-F238E27FC236}">
                <a16:creationId xmlns:a16="http://schemas.microsoft.com/office/drawing/2014/main" id="{7EB7B0F9-76D5-9240-0258-DC691DB6FF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33BAE3-6947-1CF9-207D-1E95E501BBAF}"/>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1298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36F89-66D2-597F-F3C7-EC2F27CEEE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8B56679-DA64-E10B-AD98-557E074363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9E28D8F-B054-F542-EFC1-443EADB79D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137AC0-AE8E-769C-A84D-E76722406183}"/>
              </a:ext>
            </a:extLst>
          </p:cNvPr>
          <p:cNvSpPr>
            <a:spLocks noGrp="1"/>
          </p:cNvSpPr>
          <p:nvPr>
            <p:ph type="dt" sz="half" idx="10"/>
          </p:nvPr>
        </p:nvSpPr>
        <p:spPr/>
        <p:txBody>
          <a:bodyPr/>
          <a:lstStyle/>
          <a:p>
            <a:fld id="{3701B627-D97E-4788-AC66-9E989CD3402A}" type="datetimeFigureOut">
              <a:rPr lang="en-GB" smtClean="0"/>
              <a:t>17/02/2024</a:t>
            </a:fld>
            <a:endParaRPr lang="en-GB"/>
          </a:p>
        </p:txBody>
      </p:sp>
      <p:sp>
        <p:nvSpPr>
          <p:cNvPr id="6" name="Footer Placeholder 5">
            <a:extLst>
              <a:ext uri="{FF2B5EF4-FFF2-40B4-BE49-F238E27FC236}">
                <a16:creationId xmlns:a16="http://schemas.microsoft.com/office/drawing/2014/main" id="{633AFC16-D13E-49B6-512E-3CCDEF4DFD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A688B5-BA04-9605-F599-7999498500CF}"/>
              </a:ext>
            </a:extLst>
          </p:cNvPr>
          <p:cNvSpPr>
            <a:spLocks noGrp="1"/>
          </p:cNvSpPr>
          <p:nvPr>
            <p:ph type="sldNum" sz="quarter" idx="12"/>
          </p:nvPr>
        </p:nvSpPr>
        <p:spPr/>
        <p:txBody>
          <a:bodyPr/>
          <a:lstStyle/>
          <a:p>
            <a:fld id="{9F3982D8-F628-4A69-A8DF-A13C1E1F9EEE}" type="slidenum">
              <a:rPr lang="en-GB" smtClean="0"/>
              <a:t>‹#›</a:t>
            </a:fld>
            <a:endParaRPr lang="en-GB"/>
          </a:p>
        </p:txBody>
      </p:sp>
    </p:spTree>
    <p:extLst>
      <p:ext uri="{BB962C8B-B14F-4D97-AF65-F5344CB8AC3E}">
        <p14:creationId xmlns:p14="http://schemas.microsoft.com/office/powerpoint/2010/main" val="1563621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3E4B4E-3646-3B1E-1162-BE4C6B8549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B032DC-C229-BA1F-BB52-D8ED7D8270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0118B9-451E-9BD0-8FD3-A983681E4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1B627-D97E-4788-AC66-9E989CD3402A}" type="datetimeFigureOut">
              <a:rPr lang="en-GB" smtClean="0"/>
              <a:t>17/02/2024</a:t>
            </a:fld>
            <a:endParaRPr lang="en-GB"/>
          </a:p>
        </p:txBody>
      </p:sp>
      <p:sp>
        <p:nvSpPr>
          <p:cNvPr id="5" name="Footer Placeholder 4">
            <a:extLst>
              <a:ext uri="{FF2B5EF4-FFF2-40B4-BE49-F238E27FC236}">
                <a16:creationId xmlns:a16="http://schemas.microsoft.com/office/drawing/2014/main" id="{8215C2DF-E25E-1EE7-D368-3CCC95B03F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DCD230-9E19-7309-ACE4-E8619EF238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982D8-F628-4A69-A8DF-A13C1E1F9EEE}" type="slidenum">
              <a:rPr lang="en-GB" smtClean="0"/>
              <a:t>‹#›</a:t>
            </a:fld>
            <a:endParaRPr lang="en-GB"/>
          </a:p>
        </p:txBody>
      </p:sp>
    </p:spTree>
    <p:extLst>
      <p:ext uri="{BB962C8B-B14F-4D97-AF65-F5344CB8AC3E}">
        <p14:creationId xmlns:p14="http://schemas.microsoft.com/office/powerpoint/2010/main" val="4173200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9267E-733A-4053-E132-E78931118EE7}"/>
              </a:ext>
            </a:extLst>
          </p:cNvPr>
          <p:cNvSpPr>
            <a:spLocks noGrp="1"/>
          </p:cNvSpPr>
          <p:nvPr>
            <p:ph type="title"/>
          </p:nvPr>
        </p:nvSpPr>
        <p:spPr>
          <a:xfrm>
            <a:off x="3924764" y="114651"/>
            <a:ext cx="7337384" cy="1136759"/>
          </a:xfrm>
        </p:spPr>
        <p:txBody>
          <a:bodyPr vert="horz" lIns="91440" tIns="45720" rIns="91440" bIns="45720" rtlCol="0" anchor="b">
            <a:normAutofit fontScale="90000"/>
          </a:bodyPr>
          <a:lstStyle/>
          <a:p>
            <a:r>
              <a:rPr lang="en-US" sz="3200" b="1" dirty="0">
                <a:solidFill>
                  <a:schemeClr val="accent1"/>
                </a:solidFill>
              </a:rPr>
              <a:t>Link to the manifesto for small business growth and productivity</a:t>
            </a:r>
            <a:br>
              <a:rPr lang="en-US" sz="2200" dirty="0"/>
            </a:br>
            <a:r>
              <a:rPr lang="en-US" sz="2200" dirty="0"/>
              <a:t> </a:t>
            </a:r>
          </a:p>
        </p:txBody>
      </p:sp>
      <p:pic>
        <p:nvPicPr>
          <p:cNvPr id="3" name="Picture 2" descr="A red cover with white text&#10;&#10;Description automatically generated">
            <a:extLst>
              <a:ext uri="{FF2B5EF4-FFF2-40B4-BE49-F238E27FC236}">
                <a16:creationId xmlns:a16="http://schemas.microsoft.com/office/drawing/2014/main" id="{F4DE3602-176A-85DF-13B5-5221E6C7F51B}"/>
              </a:ext>
            </a:extLst>
          </p:cNvPr>
          <p:cNvPicPr>
            <a:picLocks noChangeAspect="1"/>
          </p:cNvPicPr>
          <p:nvPr/>
        </p:nvPicPr>
        <p:blipFill rotWithShape="1">
          <a:blip r:embed="rId2">
            <a:extLst>
              <a:ext uri="{28A0092B-C50C-407E-A947-70E740481C1C}">
                <a14:useLocalDpi xmlns:a14="http://schemas.microsoft.com/office/drawing/2010/main" val="0"/>
              </a:ext>
            </a:extLst>
          </a:blip>
          <a:srcRect t="19009" r="-1" b="-1"/>
          <a:stretch/>
        </p:blipFill>
        <p:spPr>
          <a:xfrm>
            <a:off x="20" y="432"/>
            <a:ext cx="3680729" cy="2906524"/>
          </a:xfrm>
          <a:prstGeom prst="rect">
            <a:avLst/>
          </a:prstGeom>
        </p:spPr>
      </p:pic>
      <p:sp>
        <p:nvSpPr>
          <p:cNvPr id="6" name="Content Placeholder 5">
            <a:extLst>
              <a:ext uri="{FF2B5EF4-FFF2-40B4-BE49-F238E27FC236}">
                <a16:creationId xmlns:a16="http://schemas.microsoft.com/office/drawing/2014/main" id="{EE601C60-1E01-7079-BA51-FB6239CF22A7}"/>
              </a:ext>
            </a:extLst>
          </p:cNvPr>
          <p:cNvSpPr>
            <a:spLocks noGrp="1"/>
          </p:cNvSpPr>
          <p:nvPr>
            <p:ph idx="1"/>
          </p:nvPr>
        </p:nvSpPr>
        <p:spPr>
          <a:xfrm>
            <a:off x="3802873" y="1251410"/>
            <a:ext cx="7581165" cy="4257195"/>
          </a:xfrm>
        </p:spPr>
        <p:txBody>
          <a:bodyPr vert="horz" lIns="91440" tIns="45720" rIns="91440" bIns="45720" rtlCol="0">
            <a:normAutofit fontScale="85000" lnSpcReduction="20000"/>
          </a:bodyPr>
          <a:lstStyle/>
          <a:p>
            <a:pPr marL="0" indent="0">
              <a:buNone/>
            </a:pPr>
            <a:r>
              <a:rPr lang="en-US" sz="2400" b="1" dirty="0"/>
              <a:t>Improve the provision of quality, actionable information on net zero</a:t>
            </a:r>
          </a:p>
          <a:p>
            <a:pPr marL="0" indent="0">
              <a:buNone/>
            </a:pPr>
            <a:r>
              <a:rPr lang="en-US" sz="2400" b="1" dirty="0"/>
              <a:t>…and develop agreed standards for measuring environmental impact</a:t>
            </a:r>
          </a:p>
          <a:p>
            <a:pPr marL="0" indent="0">
              <a:buNone/>
            </a:pPr>
            <a:endParaRPr lang="en-GB" sz="2100" dirty="0"/>
          </a:p>
          <a:p>
            <a:pPr marL="0" indent="0">
              <a:buNone/>
            </a:pPr>
            <a:r>
              <a:rPr lang="en-GB" sz="2100" dirty="0"/>
              <a:t>“The UK’s small businesses urgently need access to information and advice to help them adopt net zero practices and measure their effectiveness. Small and medium sized businesses are estimated to account for around half of all UK business emissions, and as such they will play a crucial part in the net zero transition. ERC research has shown, however, that there is much room for improvement when it comes to the adoption of net zero practices in small firms in the UK, especially amongst the smallest firms. The evidence shows that the problem with adoption is not around intentions when it comes to sustainability – but more around bandwidth, prioritisation and capability. At present the net zero support landscape is fragmented, with only a small minority of firms receiving support. Access to trusted and actionable information is vital in supporting firms to implement sustainability practices, with government, professional and industry associations all playing potentially important roles. There are also potential advantages in designing future policy support that grasps the complementary benefits of net zero and digital adoption.”</a:t>
            </a:r>
            <a:br>
              <a:rPr lang="en-GB" sz="2100" dirty="0"/>
            </a:br>
            <a:endParaRPr lang="en-US" sz="2100" b="1" dirty="0"/>
          </a:p>
        </p:txBody>
      </p:sp>
    </p:spTree>
    <p:extLst>
      <p:ext uri="{BB962C8B-B14F-4D97-AF65-F5344CB8AC3E}">
        <p14:creationId xmlns:p14="http://schemas.microsoft.com/office/powerpoint/2010/main" val="269554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225</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Link to the manifesto for small business growth and productivity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to the manifesto for small business growth and productivity  </dc:title>
  <dc:creator>Belt, Vicki</dc:creator>
  <cp:lastModifiedBy>Belt, Vicki</cp:lastModifiedBy>
  <cp:revision>1</cp:revision>
  <dcterms:created xsi:type="dcterms:W3CDTF">2024-02-17T12:47:28Z</dcterms:created>
  <dcterms:modified xsi:type="dcterms:W3CDTF">2024-02-17T12:47:43Z</dcterms:modified>
</cp:coreProperties>
</file>