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2" r:id="rId6"/>
    <p:sldId id="263" r:id="rId7"/>
  </p:sldIdLst>
  <p:sldSz cx="9753600" cy="7315200"/>
  <p:notesSz cx="6858000" cy="9144000"/>
  <p:embeddedFontLst>
    <p:embeddedFont>
      <p:font typeface="Helios" panose="020B0504020202020204" pitchFamily="34" charset="0"/>
      <p:regular r:id="rId9"/>
    </p:embeddedFont>
    <p:embeddedFont>
      <p:font typeface="TT Hoves Bold" panose="02000003020000060003" pitchFamily="2" charset="0"/>
      <p:regular r:id="rId10"/>
      <p:bold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4630" autoAdjust="0"/>
  </p:normalViewPr>
  <p:slideViewPr>
    <p:cSldViewPr>
      <p:cViewPr varScale="1">
        <p:scale>
          <a:sx n="106" d="100"/>
          <a:sy n="106" d="100"/>
        </p:scale>
        <p:origin x="18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5FE90-C278-4672-949C-941E097FA7E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531C3-B9CC-4A9E-8B51-25A7B82E1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282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-10800000">
            <a:off x="3961841" y="0"/>
            <a:ext cx="13199861" cy="6180112"/>
            <a:chOff x="0" y="0"/>
            <a:chExt cx="406400" cy="19027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06400" cy="190275"/>
            </a:xfrm>
            <a:custGeom>
              <a:avLst/>
              <a:gdLst/>
              <a:ahLst/>
              <a:cxnLst/>
              <a:rect l="l" t="t" r="r" b="b"/>
              <a:pathLst>
                <a:path w="406400" h="190275">
                  <a:moveTo>
                    <a:pt x="203200" y="0"/>
                  </a:moveTo>
                  <a:lnTo>
                    <a:pt x="203200" y="0"/>
                  </a:lnTo>
                  <a:lnTo>
                    <a:pt x="406400" y="190275"/>
                  </a:lnTo>
                  <a:lnTo>
                    <a:pt x="0" y="190275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001B37">
                <a:alpha val="69804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127000" y="-19050"/>
              <a:ext cx="152400" cy="209325"/>
            </a:xfrm>
            <a:prstGeom prst="rect">
              <a:avLst/>
            </a:prstGeom>
          </p:spPr>
          <p:txBody>
            <a:bodyPr lIns="36124" tIns="36124" rIns="36124" bIns="36124" rtlCol="0" anchor="ctr"/>
            <a:lstStyle/>
            <a:p>
              <a:pPr algn="ctr">
                <a:lnSpc>
                  <a:spcPts val="1493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076720" y="4822088"/>
            <a:ext cx="6229488" cy="2871104"/>
            <a:chOff x="0" y="0"/>
            <a:chExt cx="406400" cy="18730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06400" cy="187305"/>
            </a:xfrm>
            <a:custGeom>
              <a:avLst/>
              <a:gdLst/>
              <a:ahLst/>
              <a:cxnLst/>
              <a:rect l="l" t="t" r="r" b="b"/>
              <a:pathLst>
                <a:path w="406400" h="187305">
                  <a:moveTo>
                    <a:pt x="203200" y="0"/>
                  </a:moveTo>
                  <a:lnTo>
                    <a:pt x="203200" y="0"/>
                  </a:lnTo>
                  <a:lnTo>
                    <a:pt x="406400" y="187305"/>
                  </a:lnTo>
                  <a:lnTo>
                    <a:pt x="0" y="187305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6492A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127000" y="-28575"/>
              <a:ext cx="152400" cy="215880"/>
            </a:xfrm>
            <a:prstGeom prst="rect">
              <a:avLst/>
            </a:prstGeom>
          </p:spPr>
          <p:txBody>
            <a:bodyPr lIns="27093" tIns="27093" rIns="27093" bIns="27093" rtlCol="0" anchor="ctr"/>
            <a:lstStyle/>
            <a:p>
              <a:pPr algn="ctr">
                <a:lnSpc>
                  <a:spcPts val="112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7261005" y="294254"/>
            <a:ext cx="2159340" cy="874533"/>
          </a:xfrm>
          <a:custGeom>
            <a:avLst/>
            <a:gdLst/>
            <a:ahLst/>
            <a:cxnLst/>
            <a:rect l="l" t="t" r="r" b="b"/>
            <a:pathLst>
              <a:path w="2159340" h="874533">
                <a:moveTo>
                  <a:pt x="0" y="0"/>
                </a:moveTo>
                <a:lnTo>
                  <a:pt x="2159340" y="0"/>
                </a:lnTo>
                <a:lnTo>
                  <a:pt x="2159340" y="874532"/>
                </a:lnTo>
                <a:lnTo>
                  <a:pt x="0" y="8745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9" name="TextBox 9"/>
          <p:cNvSpPr txBox="1"/>
          <p:nvPr/>
        </p:nvSpPr>
        <p:spPr>
          <a:xfrm>
            <a:off x="1340635" y="4209615"/>
            <a:ext cx="6269903" cy="2788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89"/>
              </a:lnSpc>
            </a:pPr>
            <a:r>
              <a:rPr lang="en-US" sz="1706" dirty="0">
                <a:solidFill>
                  <a:srgbClr val="001B37"/>
                </a:solidFill>
                <a:latin typeface="Helios"/>
                <a:ea typeface="Helios"/>
                <a:cs typeface="Helios"/>
                <a:sym typeface="Helios"/>
              </a:rPr>
              <a:t>Stephen Roper and Mark Hart </a:t>
            </a:r>
          </a:p>
        </p:txBody>
      </p:sp>
      <p:grpSp>
        <p:nvGrpSpPr>
          <p:cNvPr id="10" name="Group 10"/>
          <p:cNvGrpSpPr>
            <a:grpSpLocks noChangeAspect="1"/>
          </p:cNvGrpSpPr>
          <p:nvPr/>
        </p:nvGrpSpPr>
        <p:grpSpPr>
          <a:xfrm>
            <a:off x="5789481" y="2069518"/>
            <a:ext cx="4772290" cy="3926436"/>
            <a:chOff x="0" y="0"/>
            <a:chExt cx="6184570" cy="5088399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6184570" cy="5088399"/>
            </a:xfrm>
            <a:custGeom>
              <a:avLst/>
              <a:gdLst/>
              <a:ahLst/>
              <a:cxnLst/>
              <a:rect l="l" t="t" r="r" b="b"/>
              <a:pathLst>
                <a:path w="6184570" h="5088399">
                  <a:moveTo>
                    <a:pt x="3433653" y="2544200"/>
                  </a:moveTo>
                  <a:lnTo>
                    <a:pt x="6184570" y="5088399"/>
                  </a:lnTo>
                  <a:lnTo>
                    <a:pt x="2750917" y="5088399"/>
                  </a:lnTo>
                  <a:lnTo>
                    <a:pt x="0" y="2544200"/>
                  </a:lnTo>
                  <a:lnTo>
                    <a:pt x="2750917" y="0"/>
                  </a:lnTo>
                  <a:lnTo>
                    <a:pt x="6184570" y="0"/>
                  </a:lnTo>
                  <a:lnTo>
                    <a:pt x="3433653" y="2544200"/>
                  </a:lnTo>
                  <a:close/>
                </a:path>
              </a:pathLst>
            </a:custGeom>
            <a:solidFill>
              <a:srgbClr val="EDECEB">
                <a:alpha val="93725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0" y="0"/>
              <a:ext cx="6184570" cy="5088399"/>
            </a:xfrm>
            <a:custGeom>
              <a:avLst/>
              <a:gdLst/>
              <a:ahLst/>
              <a:cxnLst/>
              <a:rect l="l" t="t" r="r" b="b"/>
              <a:pathLst>
                <a:path w="6184570" h="5088399">
                  <a:moveTo>
                    <a:pt x="3433653" y="2544200"/>
                  </a:moveTo>
                  <a:lnTo>
                    <a:pt x="6184570" y="5088399"/>
                  </a:lnTo>
                  <a:lnTo>
                    <a:pt x="2750917" y="5088399"/>
                  </a:lnTo>
                  <a:lnTo>
                    <a:pt x="0" y="2544200"/>
                  </a:lnTo>
                  <a:lnTo>
                    <a:pt x="2750917" y="0"/>
                  </a:lnTo>
                  <a:lnTo>
                    <a:pt x="6184570" y="0"/>
                  </a:lnTo>
                  <a:lnTo>
                    <a:pt x="3433653" y="2544200"/>
                  </a:lnTo>
                  <a:close/>
                </a:path>
              </a:pathLst>
            </a:custGeom>
            <a:blipFill>
              <a:blip r:embed="rId3">
                <a:alphaModFix amt="94000"/>
              </a:blip>
              <a:stretch>
                <a:fillRect r="-23351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271466" y="2270369"/>
            <a:ext cx="8957061" cy="16056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99"/>
              </a:lnSpc>
            </a:pPr>
            <a:r>
              <a:rPr lang="en-US" sz="5333" dirty="0">
                <a:solidFill>
                  <a:srgbClr val="001B37"/>
                </a:solidFill>
                <a:latin typeface="TT Hoves Bold"/>
                <a:ea typeface="TT Hoves Bold"/>
                <a:cs typeface="TT Hoves Bold"/>
                <a:sym typeface="TT Hoves Bold"/>
              </a:rPr>
              <a:t>Business Support Conundrums 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219281" y="246161"/>
            <a:ext cx="6293150" cy="6916820"/>
            <a:chOff x="0" y="0"/>
            <a:chExt cx="8390866" cy="9222427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3226851" cy="806713"/>
            </a:xfrm>
            <a:custGeom>
              <a:avLst/>
              <a:gdLst/>
              <a:ahLst/>
              <a:cxnLst/>
              <a:rect l="l" t="t" r="r" b="b"/>
              <a:pathLst>
                <a:path w="3226851" h="806713">
                  <a:moveTo>
                    <a:pt x="0" y="0"/>
                  </a:moveTo>
                  <a:lnTo>
                    <a:pt x="3226851" y="0"/>
                  </a:lnTo>
                  <a:lnTo>
                    <a:pt x="3226851" y="806713"/>
                  </a:lnTo>
                  <a:lnTo>
                    <a:pt x="0" y="8067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6"/>
            <p:cNvSpPr/>
            <p:nvPr/>
          </p:nvSpPr>
          <p:spPr>
            <a:xfrm>
              <a:off x="768261" y="8457151"/>
              <a:ext cx="1708847" cy="550132"/>
            </a:xfrm>
            <a:custGeom>
              <a:avLst/>
              <a:gdLst/>
              <a:ahLst/>
              <a:cxnLst/>
              <a:rect l="l" t="t" r="r" b="b"/>
              <a:pathLst>
                <a:path w="1708847" h="550132">
                  <a:moveTo>
                    <a:pt x="0" y="0"/>
                  </a:moveTo>
                  <a:lnTo>
                    <a:pt x="1708847" y="0"/>
                  </a:lnTo>
                  <a:lnTo>
                    <a:pt x="1708847" y="550132"/>
                  </a:lnTo>
                  <a:lnTo>
                    <a:pt x="0" y="55013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7"/>
            <p:cNvSpPr/>
            <p:nvPr/>
          </p:nvSpPr>
          <p:spPr>
            <a:xfrm>
              <a:off x="7402176" y="8205082"/>
              <a:ext cx="988690" cy="851372"/>
            </a:xfrm>
            <a:custGeom>
              <a:avLst/>
              <a:gdLst/>
              <a:ahLst/>
              <a:cxnLst/>
              <a:rect l="l" t="t" r="r" b="b"/>
              <a:pathLst>
                <a:path w="988690" h="851372">
                  <a:moveTo>
                    <a:pt x="0" y="0"/>
                  </a:moveTo>
                  <a:lnTo>
                    <a:pt x="988690" y="0"/>
                  </a:lnTo>
                  <a:lnTo>
                    <a:pt x="988690" y="851371"/>
                  </a:lnTo>
                  <a:lnTo>
                    <a:pt x="0" y="85137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8"/>
            <p:cNvSpPr/>
            <p:nvPr/>
          </p:nvSpPr>
          <p:spPr>
            <a:xfrm>
              <a:off x="5815464" y="8356753"/>
              <a:ext cx="1591323" cy="699700"/>
            </a:xfrm>
            <a:custGeom>
              <a:avLst/>
              <a:gdLst/>
              <a:ahLst/>
              <a:cxnLst/>
              <a:rect l="l" t="t" r="r" b="b"/>
              <a:pathLst>
                <a:path w="1591323" h="699700">
                  <a:moveTo>
                    <a:pt x="0" y="0"/>
                  </a:moveTo>
                  <a:lnTo>
                    <a:pt x="1591323" y="0"/>
                  </a:lnTo>
                  <a:lnTo>
                    <a:pt x="1591323" y="699700"/>
                  </a:lnTo>
                  <a:lnTo>
                    <a:pt x="0" y="6997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9"/>
            <p:cNvSpPr/>
            <p:nvPr/>
          </p:nvSpPr>
          <p:spPr>
            <a:xfrm>
              <a:off x="4103783" y="8190780"/>
              <a:ext cx="1711681" cy="1031647"/>
            </a:xfrm>
            <a:custGeom>
              <a:avLst/>
              <a:gdLst/>
              <a:ahLst/>
              <a:cxnLst/>
              <a:rect l="l" t="t" r="r" b="b"/>
              <a:pathLst>
                <a:path w="1711681" h="1031647">
                  <a:moveTo>
                    <a:pt x="0" y="0"/>
                  </a:moveTo>
                  <a:lnTo>
                    <a:pt x="1711681" y="0"/>
                  </a:lnTo>
                  <a:lnTo>
                    <a:pt x="1711681" y="1031647"/>
                  </a:lnTo>
                  <a:lnTo>
                    <a:pt x="0" y="103164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20"/>
            <p:cNvSpPr/>
            <p:nvPr/>
          </p:nvSpPr>
          <p:spPr>
            <a:xfrm>
              <a:off x="2719047" y="8478852"/>
              <a:ext cx="1409149" cy="528431"/>
            </a:xfrm>
            <a:custGeom>
              <a:avLst/>
              <a:gdLst/>
              <a:ahLst/>
              <a:cxnLst/>
              <a:rect l="l" t="t" r="r" b="b"/>
              <a:pathLst>
                <a:path w="1409149" h="528431">
                  <a:moveTo>
                    <a:pt x="0" y="0"/>
                  </a:moveTo>
                  <a:lnTo>
                    <a:pt x="1409149" y="0"/>
                  </a:lnTo>
                  <a:lnTo>
                    <a:pt x="1409149" y="528431"/>
                  </a:lnTo>
                  <a:lnTo>
                    <a:pt x="0" y="52843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8077741"/>
              <a:ext cx="4390885" cy="2790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752"/>
                </a:lnSpc>
              </a:pPr>
              <a:r>
                <a:rPr lang="en-US" sz="1251">
                  <a:solidFill>
                    <a:srgbClr val="001B37"/>
                  </a:solidFill>
                  <a:latin typeface="Helios"/>
                  <a:ea typeface="Helios"/>
                  <a:cs typeface="Helios"/>
                  <a:sym typeface="Helios"/>
                </a:rPr>
                <a:t>Other Funders 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 rot="10800000">
            <a:off x="-4321" y="-2329"/>
            <a:ext cx="2142241" cy="1022476"/>
            <a:chOff x="0" y="-28575"/>
            <a:chExt cx="244172" cy="116541"/>
          </a:xfrm>
        </p:grpSpPr>
        <p:sp>
          <p:nvSpPr>
            <p:cNvPr id="6" name="Freeform 6"/>
            <p:cNvSpPr/>
            <p:nvPr/>
          </p:nvSpPr>
          <p:spPr>
            <a:xfrm>
              <a:off x="0" y="9707"/>
              <a:ext cx="244172" cy="78259"/>
            </a:xfrm>
            <a:custGeom>
              <a:avLst/>
              <a:gdLst/>
              <a:ahLst/>
              <a:cxnLst/>
              <a:rect l="l" t="t" r="r" b="b"/>
              <a:pathLst>
                <a:path w="244172" h="78259">
                  <a:moveTo>
                    <a:pt x="0" y="0"/>
                  </a:moveTo>
                  <a:lnTo>
                    <a:pt x="244172" y="0"/>
                  </a:lnTo>
                  <a:lnTo>
                    <a:pt x="244172" y="78259"/>
                  </a:lnTo>
                  <a:lnTo>
                    <a:pt x="0" y="78259"/>
                  </a:lnTo>
                  <a:close/>
                </a:path>
              </a:pathLst>
            </a:custGeom>
            <a:solidFill>
              <a:srgbClr val="001B37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4172" cy="106834"/>
            </a:xfrm>
            <a:prstGeom prst="rect">
              <a:avLst/>
            </a:prstGeom>
          </p:spPr>
          <p:txBody>
            <a:bodyPr lIns="27093" tIns="27093" rIns="27093" bIns="27093" rtlCol="0" anchor="ctr"/>
            <a:lstStyle/>
            <a:p>
              <a:pPr algn="ctr">
                <a:lnSpc>
                  <a:spcPts val="112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2066033" y="-2330"/>
            <a:ext cx="5811838" cy="686608"/>
          </a:xfrm>
          <a:custGeom>
            <a:avLst/>
            <a:gdLst/>
            <a:ahLst/>
            <a:cxnLst/>
            <a:rect l="l" t="t" r="r" b="b"/>
            <a:pathLst>
              <a:path w="5811838" h="686608">
                <a:moveTo>
                  <a:pt x="0" y="0"/>
                </a:moveTo>
                <a:lnTo>
                  <a:pt x="5811838" y="0"/>
                </a:lnTo>
                <a:lnTo>
                  <a:pt x="5811838" y="686608"/>
                </a:lnTo>
                <a:lnTo>
                  <a:pt x="0" y="6866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84000"/>
            </a:blip>
            <a:stretch>
              <a:fillRect t="-361688" r="-23057" b="-233077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B02C0C3-1713-4BBC-B849-4BEFA33F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97247"/>
            <a:ext cx="8686800" cy="314654"/>
          </a:xfrm>
        </p:spPr>
        <p:txBody>
          <a:bodyPr>
            <a:normAutofit fontScale="90000"/>
          </a:bodyPr>
          <a:lstStyle/>
          <a:p>
            <a:r>
              <a:rPr lang="en-GB" sz="3100" b="1" dirty="0"/>
              <a:t>Rising levels of start-ups and early-stage entrepreneurial activity but……………..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0B19C82-0035-663F-2361-923986C98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992" y="2276984"/>
            <a:ext cx="8229600" cy="4800600"/>
          </a:xfrm>
        </p:spPr>
        <p:txBody>
          <a:bodyPr>
            <a:normAutofit/>
          </a:bodyPr>
          <a:lstStyle/>
          <a:p>
            <a:r>
              <a:rPr lang="en-GB" sz="2400" dirty="0"/>
              <a:t>Great environment to start a business but few scale – 2% get to £1m T/O within 3 years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Marginal activity of many of the self-employed and small-scale start-ups – especially for women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Inclusivity remains elusive despite some improvements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A185F64-2F48-CCE5-7955-4BEDD271B53A}"/>
              </a:ext>
            </a:extLst>
          </p:cNvPr>
          <p:cNvGrpSpPr/>
          <p:nvPr/>
        </p:nvGrpSpPr>
        <p:grpSpPr>
          <a:xfrm>
            <a:off x="28575" y="-9991"/>
            <a:ext cx="9725025" cy="1032468"/>
            <a:chOff x="28575" y="-9991"/>
            <a:chExt cx="9768337" cy="1032468"/>
          </a:xfrm>
        </p:grpSpPr>
        <p:grpSp>
          <p:nvGrpSpPr>
            <p:cNvPr id="2" name="Group 2"/>
            <p:cNvGrpSpPr/>
            <p:nvPr/>
          </p:nvGrpSpPr>
          <p:grpSpPr>
            <a:xfrm rot="10800000">
              <a:off x="7868346" y="-9991"/>
              <a:ext cx="1928566" cy="686608"/>
              <a:chOff x="0" y="0"/>
              <a:chExt cx="219817" cy="78259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0" y="0"/>
                <a:ext cx="219817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19817" h="78259">
                    <a:moveTo>
                      <a:pt x="0" y="0"/>
                    </a:moveTo>
                    <a:lnTo>
                      <a:pt x="219817" y="0"/>
                    </a:lnTo>
                    <a:lnTo>
                      <a:pt x="219817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" name="TextBox 4"/>
              <p:cNvSpPr txBox="1"/>
              <p:nvPr/>
            </p:nvSpPr>
            <p:spPr>
              <a:xfrm>
                <a:off x="0" y="-28575"/>
                <a:ext cx="219817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9" name="Freeform 9"/>
            <p:cNvSpPr/>
            <p:nvPr/>
          </p:nvSpPr>
          <p:spPr>
            <a:xfrm>
              <a:off x="8449601" y="82836"/>
              <a:ext cx="1037103" cy="416355"/>
            </a:xfrm>
            <a:custGeom>
              <a:avLst/>
              <a:gdLst/>
              <a:ahLst/>
              <a:cxnLst/>
              <a:rect l="l" t="t" r="r" b="b"/>
              <a:pathLst>
                <a:path w="1037103" h="416355">
                  <a:moveTo>
                    <a:pt x="0" y="0"/>
                  </a:moveTo>
                  <a:lnTo>
                    <a:pt x="1037104" y="0"/>
                  </a:lnTo>
                  <a:lnTo>
                    <a:pt x="1037104" y="416355"/>
                  </a:lnTo>
                  <a:lnTo>
                    <a:pt x="0" y="4163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440" b="-440"/>
              </a:stretch>
            </a:blipFill>
          </p:spPr>
          <p:txBody>
            <a:bodyPr/>
            <a:lstStyle/>
            <a:p>
              <a:endParaRPr lang="en-GB"/>
            </a:p>
          </p:txBody>
        </p:sp>
        <p:grpSp>
          <p:nvGrpSpPr>
            <p:cNvPr id="14" name="Group 5">
              <a:extLst>
                <a:ext uri="{FF2B5EF4-FFF2-40B4-BE49-F238E27FC236}">
                  <a16:creationId xmlns:a16="http://schemas.microsoft.com/office/drawing/2014/main" id="{2700DC39-DF26-A64C-60B4-A7B994B1C6E8}"/>
                </a:ext>
              </a:extLst>
            </p:cNvPr>
            <p:cNvGrpSpPr/>
            <p:nvPr/>
          </p:nvGrpSpPr>
          <p:grpSpPr>
            <a:xfrm rot="10800000">
              <a:off x="28575" y="1"/>
              <a:ext cx="2142241" cy="1022476"/>
              <a:chOff x="0" y="-28575"/>
              <a:chExt cx="244172" cy="116541"/>
            </a:xfrm>
          </p:grpSpPr>
          <p:sp>
            <p:nvSpPr>
              <p:cNvPr id="15" name="Freeform 6">
                <a:extLst>
                  <a:ext uri="{FF2B5EF4-FFF2-40B4-BE49-F238E27FC236}">
                    <a16:creationId xmlns:a16="http://schemas.microsoft.com/office/drawing/2014/main" id="{556E3D3B-8129-1653-794E-F9906208F0FE}"/>
                  </a:ext>
                </a:extLst>
              </p:cNvPr>
              <p:cNvSpPr/>
              <p:nvPr/>
            </p:nvSpPr>
            <p:spPr>
              <a:xfrm>
                <a:off x="0" y="9707"/>
                <a:ext cx="244172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44172" h="78259">
                    <a:moveTo>
                      <a:pt x="0" y="0"/>
                    </a:moveTo>
                    <a:lnTo>
                      <a:pt x="244172" y="0"/>
                    </a:lnTo>
                    <a:lnTo>
                      <a:pt x="244172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6" name="TextBox 7">
                <a:extLst>
                  <a:ext uri="{FF2B5EF4-FFF2-40B4-BE49-F238E27FC236}">
                    <a16:creationId xmlns:a16="http://schemas.microsoft.com/office/drawing/2014/main" id="{A6C39782-A521-C1CE-AA93-DBB655DE0D6E}"/>
                  </a:ext>
                </a:extLst>
              </p:cNvPr>
              <p:cNvSpPr txBox="1"/>
              <p:nvPr/>
            </p:nvSpPr>
            <p:spPr>
              <a:xfrm>
                <a:off x="0" y="-28575"/>
                <a:ext cx="244172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475AAE1B-571C-20C3-87BC-CF8651909C00}"/>
                </a:ext>
              </a:extLst>
            </p:cNvPr>
            <p:cNvSpPr/>
            <p:nvPr/>
          </p:nvSpPr>
          <p:spPr>
            <a:xfrm>
              <a:off x="2098929" y="0"/>
              <a:ext cx="5811838" cy="686608"/>
            </a:xfrm>
            <a:custGeom>
              <a:avLst/>
              <a:gdLst/>
              <a:ahLst/>
              <a:cxnLst/>
              <a:rect l="l" t="t" r="r" b="b"/>
              <a:pathLst>
                <a:path w="5811838" h="686608">
                  <a:moveTo>
                    <a:pt x="0" y="0"/>
                  </a:moveTo>
                  <a:lnTo>
                    <a:pt x="5811838" y="0"/>
                  </a:lnTo>
                  <a:lnTo>
                    <a:pt x="5811838" y="686608"/>
                  </a:lnTo>
                  <a:lnTo>
                    <a:pt x="0" y="6866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84000"/>
              </a:blip>
              <a:stretch>
                <a:fillRect t="-361688" r="-23057" b="-233077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7392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 rot="10800000">
            <a:off x="-4321" y="-2329"/>
            <a:ext cx="2142241" cy="1022476"/>
            <a:chOff x="0" y="-28575"/>
            <a:chExt cx="244172" cy="116541"/>
          </a:xfrm>
        </p:grpSpPr>
        <p:sp>
          <p:nvSpPr>
            <p:cNvPr id="6" name="Freeform 6"/>
            <p:cNvSpPr/>
            <p:nvPr/>
          </p:nvSpPr>
          <p:spPr>
            <a:xfrm>
              <a:off x="0" y="9707"/>
              <a:ext cx="244172" cy="78259"/>
            </a:xfrm>
            <a:custGeom>
              <a:avLst/>
              <a:gdLst/>
              <a:ahLst/>
              <a:cxnLst/>
              <a:rect l="l" t="t" r="r" b="b"/>
              <a:pathLst>
                <a:path w="244172" h="78259">
                  <a:moveTo>
                    <a:pt x="0" y="0"/>
                  </a:moveTo>
                  <a:lnTo>
                    <a:pt x="244172" y="0"/>
                  </a:lnTo>
                  <a:lnTo>
                    <a:pt x="244172" y="78259"/>
                  </a:lnTo>
                  <a:lnTo>
                    <a:pt x="0" y="78259"/>
                  </a:lnTo>
                  <a:close/>
                </a:path>
              </a:pathLst>
            </a:custGeom>
            <a:solidFill>
              <a:srgbClr val="001B37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4172" cy="106834"/>
            </a:xfrm>
            <a:prstGeom prst="rect">
              <a:avLst/>
            </a:prstGeom>
          </p:spPr>
          <p:txBody>
            <a:bodyPr lIns="27093" tIns="27093" rIns="27093" bIns="27093" rtlCol="0" anchor="ctr"/>
            <a:lstStyle/>
            <a:p>
              <a:pPr algn="ctr">
                <a:lnSpc>
                  <a:spcPts val="112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2066033" y="-2330"/>
            <a:ext cx="5811838" cy="686608"/>
          </a:xfrm>
          <a:custGeom>
            <a:avLst/>
            <a:gdLst/>
            <a:ahLst/>
            <a:cxnLst/>
            <a:rect l="l" t="t" r="r" b="b"/>
            <a:pathLst>
              <a:path w="5811838" h="686608">
                <a:moveTo>
                  <a:pt x="0" y="0"/>
                </a:moveTo>
                <a:lnTo>
                  <a:pt x="5811838" y="0"/>
                </a:lnTo>
                <a:lnTo>
                  <a:pt x="5811838" y="686608"/>
                </a:lnTo>
                <a:lnTo>
                  <a:pt x="0" y="6866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84000"/>
            </a:blip>
            <a:stretch>
              <a:fillRect t="-361688" r="-23057" b="-233077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B02C0C3-1713-4BBC-B849-4BEFA33F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1324470"/>
            <a:ext cx="8229600" cy="314654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>Business dynamism in decline for over a decade – how can we reverse this?</a:t>
            </a:r>
            <a:br>
              <a:rPr lang="en-GB" sz="3200" b="1" dirty="0"/>
            </a:br>
            <a:r>
              <a:rPr lang="en-GB" sz="3200" b="1" dirty="0"/>
              <a:t>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0B19C82-0035-663F-2361-923986C98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915" y="2276984"/>
            <a:ext cx="8229600" cy="4800600"/>
          </a:xfrm>
        </p:spPr>
        <p:txBody>
          <a:bodyPr>
            <a:normAutofit/>
          </a:bodyPr>
          <a:lstStyle/>
          <a:p>
            <a:r>
              <a:rPr lang="en-GB" sz="2400" dirty="0"/>
              <a:t>Business dynamism important for productivity growth –i.e., creates high level of productive churn</a:t>
            </a:r>
          </a:p>
          <a:p>
            <a:endParaRPr lang="en-GB" sz="2400" dirty="0"/>
          </a:p>
          <a:p>
            <a:r>
              <a:rPr lang="en-GB" sz="2400" dirty="0"/>
              <a:t>Key reason is lack of growth in established firms – proportion growing declined significantly in last decade</a:t>
            </a:r>
          </a:p>
          <a:p>
            <a:endParaRPr lang="en-GB" sz="2400" dirty="0"/>
          </a:p>
          <a:p>
            <a:r>
              <a:rPr lang="en-GB" sz="2400" dirty="0"/>
              <a:t>Scaling remains the major policy challenge in the UK as it has done for decades – how do we break the trend?</a:t>
            </a:r>
          </a:p>
          <a:p>
            <a:endParaRPr lang="en-GB" sz="2400" dirty="0"/>
          </a:p>
          <a:p>
            <a:r>
              <a:rPr lang="en-GB" sz="2400" dirty="0"/>
              <a:t>Access to finance a loaded deck for women-led businesses?</a:t>
            </a:r>
          </a:p>
          <a:p>
            <a:endParaRPr lang="en-GB" sz="24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A185F64-2F48-CCE5-7955-4BEDD271B53A}"/>
              </a:ext>
            </a:extLst>
          </p:cNvPr>
          <p:cNvGrpSpPr/>
          <p:nvPr/>
        </p:nvGrpSpPr>
        <p:grpSpPr>
          <a:xfrm>
            <a:off x="28575" y="-9991"/>
            <a:ext cx="9725025" cy="1032468"/>
            <a:chOff x="28575" y="-9991"/>
            <a:chExt cx="9768337" cy="1032468"/>
          </a:xfrm>
        </p:grpSpPr>
        <p:grpSp>
          <p:nvGrpSpPr>
            <p:cNvPr id="2" name="Group 2"/>
            <p:cNvGrpSpPr/>
            <p:nvPr/>
          </p:nvGrpSpPr>
          <p:grpSpPr>
            <a:xfrm rot="10800000">
              <a:off x="7868346" y="-9991"/>
              <a:ext cx="1928566" cy="686608"/>
              <a:chOff x="0" y="0"/>
              <a:chExt cx="219817" cy="78259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0" y="0"/>
                <a:ext cx="219817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19817" h="78259">
                    <a:moveTo>
                      <a:pt x="0" y="0"/>
                    </a:moveTo>
                    <a:lnTo>
                      <a:pt x="219817" y="0"/>
                    </a:lnTo>
                    <a:lnTo>
                      <a:pt x="219817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" name="TextBox 4"/>
              <p:cNvSpPr txBox="1"/>
              <p:nvPr/>
            </p:nvSpPr>
            <p:spPr>
              <a:xfrm>
                <a:off x="0" y="-28575"/>
                <a:ext cx="219817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9" name="Freeform 9"/>
            <p:cNvSpPr/>
            <p:nvPr/>
          </p:nvSpPr>
          <p:spPr>
            <a:xfrm>
              <a:off x="8449601" y="82836"/>
              <a:ext cx="1037103" cy="416355"/>
            </a:xfrm>
            <a:custGeom>
              <a:avLst/>
              <a:gdLst/>
              <a:ahLst/>
              <a:cxnLst/>
              <a:rect l="l" t="t" r="r" b="b"/>
              <a:pathLst>
                <a:path w="1037103" h="416355">
                  <a:moveTo>
                    <a:pt x="0" y="0"/>
                  </a:moveTo>
                  <a:lnTo>
                    <a:pt x="1037104" y="0"/>
                  </a:lnTo>
                  <a:lnTo>
                    <a:pt x="1037104" y="416355"/>
                  </a:lnTo>
                  <a:lnTo>
                    <a:pt x="0" y="4163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440" b="-440"/>
              </a:stretch>
            </a:blipFill>
          </p:spPr>
          <p:txBody>
            <a:bodyPr/>
            <a:lstStyle/>
            <a:p>
              <a:endParaRPr lang="en-GB"/>
            </a:p>
          </p:txBody>
        </p:sp>
        <p:grpSp>
          <p:nvGrpSpPr>
            <p:cNvPr id="14" name="Group 5">
              <a:extLst>
                <a:ext uri="{FF2B5EF4-FFF2-40B4-BE49-F238E27FC236}">
                  <a16:creationId xmlns:a16="http://schemas.microsoft.com/office/drawing/2014/main" id="{2700DC39-DF26-A64C-60B4-A7B994B1C6E8}"/>
                </a:ext>
              </a:extLst>
            </p:cNvPr>
            <p:cNvGrpSpPr/>
            <p:nvPr/>
          </p:nvGrpSpPr>
          <p:grpSpPr>
            <a:xfrm rot="10800000">
              <a:off x="28575" y="1"/>
              <a:ext cx="2142241" cy="1022476"/>
              <a:chOff x="0" y="-28575"/>
              <a:chExt cx="244172" cy="116541"/>
            </a:xfrm>
          </p:grpSpPr>
          <p:sp>
            <p:nvSpPr>
              <p:cNvPr id="15" name="Freeform 6">
                <a:extLst>
                  <a:ext uri="{FF2B5EF4-FFF2-40B4-BE49-F238E27FC236}">
                    <a16:creationId xmlns:a16="http://schemas.microsoft.com/office/drawing/2014/main" id="{556E3D3B-8129-1653-794E-F9906208F0FE}"/>
                  </a:ext>
                </a:extLst>
              </p:cNvPr>
              <p:cNvSpPr/>
              <p:nvPr/>
            </p:nvSpPr>
            <p:spPr>
              <a:xfrm>
                <a:off x="0" y="9707"/>
                <a:ext cx="244172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44172" h="78259">
                    <a:moveTo>
                      <a:pt x="0" y="0"/>
                    </a:moveTo>
                    <a:lnTo>
                      <a:pt x="244172" y="0"/>
                    </a:lnTo>
                    <a:lnTo>
                      <a:pt x="244172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6" name="TextBox 7">
                <a:extLst>
                  <a:ext uri="{FF2B5EF4-FFF2-40B4-BE49-F238E27FC236}">
                    <a16:creationId xmlns:a16="http://schemas.microsoft.com/office/drawing/2014/main" id="{A6C39782-A521-C1CE-AA93-DBB655DE0D6E}"/>
                  </a:ext>
                </a:extLst>
              </p:cNvPr>
              <p:cNvSpPr txBox="1"/>
              <p:nvPr/>
            </p:nvSpPr>
            <p:spPr>
              <a:xfrm>
                <a:off x="0" y="-28575"/>
                <a:ext cx="244172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475AAE1B-571C-20C3-87BC-CF8651909C00}"/>
                </a:ext>
              </a:extLst>
            </p:cNvPr>
            <p:cNvSpPr/>
            <p:nvPr/>
          </p:nvSpPr>
          <p:spPr>
            <a:xfrm>
              <a:off x="2098929" y="0"/>
              <a:ext cx="5811838" cy="686608"/>
            </a:xfrm>
            <a:custGeom>
              <a:avLst/>
              <a:gdLst/>
              <a:ahLst/>
              <a:cxnLst/>
              <a:rect l="l" t="t" r="r" b="b"/>
              <a:pathLst>
                <a:path w="5811838" h="686608">
                  <a:moveTo>
                    <a:pt x="0" y="0"/>
                  </a:moveTo>
                  <a:lnTo>
                    <a:pt x="5811838" y="0"/>
                  </a:lnTo>
                  <a:lnTo>
                    <a:pt x="5811838" y="686608"/>
                  </a:lnTo>
                  <a:lnTo>
                    <a:pt x="0" y="6866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84000"/>
              </a:blip>
              <a:stretch>
                <a:fillRect t="-361688" r="-23057" b="-233077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43048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 rot="10800000">
            <a:off x="-4321" y="-2329"/>
            <a:ext cx="2142241" cy="1022476"/>
            <a:chOff x="0" y="-28575"/>
            <a:chExt cx="244172" cy="116541"/>
          </a:xfrm>
        </p:grpSpPr>
        <p:sp>
          <p:nvSpPr>
            <p:cNvPr id="6" name="Freeform 6"/>
            <p:cNvSpPr/>
            <p:nvPr/>
          </p:nvSpPr>
          <p:spPr>
            <a:xfrm>
              <a:off x="0" y="9707"/>
              <a:ext cx="244172" cy="78259"/>
            </a:xfrm>
            <a:custGeom>
              <a:avLst/>
              <a:gdLst/>
              <a:ahLst/>
              <a:cxnLst/>
              <a:rect l="l" t="t" r="r" b="b"/>
              <a:pathLst>
                <a:path w="244172" h="78259">
                  <a:moveTo>
                    <a:pt x="0" y="0"/>
                  </a:moveTo>
                  <a:lnTo>
                    <a:pt x="244172" y="0"/>
                  </a:lnTo>
                  <a:lnTo>
                    <a:pt x="244172" y="78259"/>
                  </a:lnTo>
                  <a:lnTo>
                    <a:pt x="0" y="78259"/>
                  </a:lnTo>
                  <a:close/>
                </a:path>
              </a:pathLst>
            </a:custGeom>
            <a:solidFill>
              <a:srgbClr val="001B37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4172" cy="106834"/>
            </a:xfrm>
            <a:prstGeom prst="rect">
              <a:avLst/>
            </a:prstGeom>
          </p:spPr>
          <p:txBody>
            <a:bodyPr lIns="27093" tIns="27093" rIns="27093" bIns="27093" rtlCol="0" anchor="ctr"/>
            <a:lstStyle/>
            <a:p>
              <a:pPr algn="ctr">
                <a:lnSpc>
                  <a:spcPts val="112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2066033" y="-2330"/>
            <a:ext cx="5811838" cy="686608"/>
          </a:xfrm>
          <a:custGeom>
            <a:avLst/>
            <a:gdLst/>
            <a:ahLst/>
            <a:cxnLst/>
            <a:rect l="l" t="t" r="r" b="b"/>
            <a:pathLst>
              <a:path w="5811838" h="686608">
                <a:moveTo>
                  <a:pt x="0" y="0"/>
                </a:moveTo>
                <a:lnTo>
                  <a:pt x="5811838" y="0"/>
                </a:lnTo>
                <a:lnTo>
                  <a:pt x="5811838" y="686608"/>
                </a:lnTo>
                <a:lnTo>
                  <a:pt x="0" y="6866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84000"/>
            </a:blip>
            <a:stretch>
              <a:fillRect t="-361688" r="-23057" b="-233077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B02C0C3-1713-4BBC-B849-4BEFA33F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6372"/>
            <a:ext cx="8229600" cy="866156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> Productivity a key policy focus yet.….enduring challenges 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0B19C82-0035-663F-2361-923986C98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517" y="22098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Remains a large productivity and innovation gap between frontier and non-frontier firms</a:t>
            </a:r>
          </a:p>
          <a:p>
            <a:endParaRPr lang="en-GB" sz="2400" dirty="0"/>
          </a:p>
          <a:p>
            <a:r>
              <a:rPr lang="en-GB" sz="2400" dirty="0"/>
              <a:t>There is a lack of overall investment, especially in the adoption of new digital technologies. Translation of investment into innovation and productivity improvement is also an issue (?).</a:t>
            </a:r>
          </a:p>
          <a:p>
            <a:endParaRPr lang="en-GB" sz="2400" dirty="0"/>
          </a:p>
          <a:p>
            <a:r>
              <a:rPr lang="en-GB" sz="2400" dirty="0"/>
              <a:t>Investment issues are exacerbated by skills shortages, which are highly concentrated spatially</a:t>
            </a:r>
          </a:p>
          <a:p>
            <a:endParaRPr lang="en-GB" sz="2400" dirty="0"/>
          </a:p>
          <a:p>
            <a:r>
              <a:rPr lang="en-GB" sz="2400" dirty="0"/>
              <a:t>There remain open questions over how we can shift the dial on investment, innovation, productivity ….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A185F64-2F48-CCE5-7955-4BEDD271B53A}"/>
              </a:ext>
            </a:extLst>
          </p:cNvPr>
          <p:cNvGrpSpPr/>
          <p:nvPr/>
        </p:nvGrpSpPr>
        <p:grpSpPr>
          <a:xfrm>
            <a:off x="28575" y="-9991"/>
            <a:ext cx="9725025" cy="1032468"/>
            <a:chOff x="28575" y="-9991"/>
            <a:chExt cx="9768337" cy="1032468"/>
          </a:xfrm>
        </p:grpSpPr>
        <p:grpSp>
          <p:nvGrpSpPr>
            <p:cNvPr id="2" name="Group 2"/>
            <p:cNvGrpSpPr/>
            <p:nvPr/>
          </p:nvGrpSpPr>
          <p:grpSpPr>
            <a:xfrm rot="10800000">
              <a:off x="7868346" y="-9991"/>
              <a:ext cx="1928566" cy="686608"/>
              <a:chOff x="0" y="0"/>
              <a:chExt cx="219817" cy="78259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0" y="0"/>
                <a:ext cx="219817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19817" h="78259">
                    <a:moveTo>
                      <a:pt x="0" y="0"/>
                    </a:moveTo>
                    <a:lnTo>
                      <a:pt x="219817" y="0"/>
                    </a:lnTo>
                    <a:lnTo>
                      <a:pt x="219817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" name="TextBox 4"/>
              <p:cNvSpPr txBox="1"/>
              <p:nvPr/>
            </p:nvSpPr>
            <p:spPr>
              <a:xfrm>
                <a:off x="0" y="-28575"/>
                <a:ext cx="219817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9" name="Freeform 9"/>
            <p:cNvSpPr/>
            <p:nvPr/>
          </p:nvSpPr>
          <p:spPr>
            <a:xfrm>
              <a:off x="8449601" y="82836"/>
              <a:ext cx="1037103" cy="416355"/>
            </a:xfrm>
            <a:custGeom>
              <a:avLst/>
              <a:gdLst/>
              <a:ahLst/>
              <a:cxnLst/>
              <a:rect l="l" t="t" r="r" b="b"/>
              <a:pathLst>
                <a:path w="1037103" h="416355">
                  <a:moveTo>
                    <a:pt x="0" y="0"/>
                  </a:moveTo>
                  <a:lnTo>
                    <a:pt x="1037104" y="0"/>
                  </a:lnTo>
                  <a:lnTo>
                    <a:pt x="1037104" y="416355"/>
                  </a:lnTo>
                  <a:lnTo>
                    <a:pt x="0" y="4163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440" b="-440"/>
              </a:stretch>
            </a:blipFill>
          </p:spPr>
          <p:txBody>
            <a:bodyPr/>
            <a:lstStyle/>
            <a:p>
              <a:endParaRPr lang="en-GB"/>
            </a:p>
          </p:txBody>
        </p:sp>
        <p:grpSp>
          <p:nvGrpSpPr>
            <p:cNvPr id="14" name="Group 5">
              <a:extLst>
                <a:ext uri="{FF2B5EF4-FFF2-40B4-BE49-F238E27FC236}">
                  <a16:creationId xmlns:a16="http://schemas.microsoft.com/office/drawing/2014/main" id="{2700DC39-DF26-A64C-60B4-A7B994B1C6E8}"/>
                </a:ext>
              </a:extLst>
            </p:cNvPr>
            <p:cNvGrpSpPr/>
            <p:nvPr/>
          </p:nvGrpSpPr>
          <p:grpSpPr>
            <a:xfrm rot="10800000">
              <a:off x="28575" y="1"/>
              <a:ext cx="2142241" cy="1022476"/>
              <a:chOff x="0" y="-28575"/>
              <a:chExt cx="244172" cy="116541"/>
            </a:xfrm>
          </p:grpSpPr>
          <p:sp>
            <p:nvSpPr>
              <p:cNvPr id="15" name="Freeform 6">
                <a:extLst>
                  <a:ext uri="{FF2B5EF4-FFF2-40B4-BE49-F238E27FC236}">
                    <a16:creationId xmlns:a16="http://schemas.microsoft.com/office/drawing/2014/main" id="{556E3D3B-8129-1653-794E-F9906208F0FE}"/>
                  </a:ext>
                </a:extLst>
              </p:cNvPr>
              <p:cNvSpPr/>
              <p:nvPr/>
            </p:nvSpPr>
            <p:spPr>
              <a:xfrm>
                <a:off x="0" y="9707"/>
                <a:ext cx="244172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44172" h="78259">
                    <a:moveTo>
                      <a:pt x="0" y="0"/>
                    </a:moveTo>
                    <a:lnTo>
                      <a:pt x="244172" y="0"/>
                    </a:lnTo>
                    <a:lnTo>
                      <a:pt x="244172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6" name="TextBox 7">
                <a:extLst>
                  <a:ext uri="{FF2B5EF4-FFF2-40B4-BE49-F238E27FC236}">
                    <a16:creationId xmlns:a16="http://schemas.microsoft.com/office/drawing/2014/main" id="{A6C39782-A521-C1CE-AA93-DBB655DE0D6E}"/>
                  </a:ext>
                </a:extLst>
              </p:cNvPr>
              <p:cNvSpPr txBox="1"/>
              <p:nvPr/>
            </p:nvSpPr>
            <p:spPr>
              <a:xfrm>
                <a:off x="0" y="-28575"/>
                <a:ext cx="244172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475AAE1B-571C-20C3-87BC-CF8651909C00}"/>
                </a:ext>
              </a:extLst>
            </p:cNvPr>
            <p:cNvSpPr/>
            <p:nvPr/>
          </p:nvSpPr>
          <p:spPr>
            <a:xfrm>
              <a:off x="2098929" y="0"/>
              <a:ext cx="5811838" cy="686608"/>
            </a:xfrm>
            <a:custGeom>
              <a:avLst/>
              <a:gdLst/>
              <a:ahLst/>
              <a:cxnLst/>
              <a:rect l="l" t="t" r="r" b="b"/>
              <a:pathLst>
                <a:path w="5811838" h="686608">
                  <a:moveTo>
                    <a:pt x="0" y="0"/>
                  </a:moveTo>
                  <a:lnTo>
                    <a:pt x="5811838" y="0"/>
                  </a:lnTo>
                  <a:lnTo>
                    <a:pt x="5811838" y="686608"/>
                  </a:lnTo>
                  <a:lnTo>
                    <a:pt x="0" y="6866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84000"/>
              </a:blip>
              <a:stretch>
                <a:fillRect t="-361688" r="-23057" b="-233077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2917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 rot="10800000">
            <a:off x="-4321" y="-2329"/>
            <a:ext cx="2142241" cy="1022476"/>
            <a:chOff x="0" y="-28575"/>
            <a:chExt cx="244172" cy="116541"/>
          </a:xfrm>
        </p:grpSpPr>
        <p:sp>
          <p:nvSpPr>
            <p:cNvPr id="6" name="Freeform 6"/>
            <p:cNvSpPr/>
            <p:nvPr/>
          </p:nvSpPr>
          <p:spPr>
            <a:xfrm>
              <a:off x="0" y="9707"/>
              <a:ext cx="244172" cy="78259"/>
            </a:xfrm>
            <a:custGeom>
              <a:avLst/>
              <a:gdLst/>
              <a:ahLst/>
              <a:cxnLst/>
              <a:rect l="l" t="t" r="r" b="b"/>
              <a:pathLst>
                <a:path w="244172" h="78259">
                  <a:moveTo>
                    <a:pt x="0" y="0"/>
                  </a:moveTo>
                  <a:lnTo>
                    <a:pt x="244172" y="0"/>
                  </a:lnTo>
                  <a:lnTo>
                    <a:pt x="244172" y="78259"/>
                  </a:lnTo>
                  <a:lnTo>
                    <a:pt x="0" y="78259"/>
                  </a:lnTo>
                  <a:close/>
                </a:path>
              </a:pathLst>
            </a:custGeom>
            <a:solidFill>
              <a:srgbClr val="001B37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4172" cy="106834"/>
            </a:xfrm>
            <a:prstGeom prst="rect">
              <a:avLst/>
            </a:prstGeom>
          </p:spPr>
          <p:txBody>
            <a:bodyPr lIns="27093" tIns="27093" rIns="27093" bIns="27093" rtlCol="0" anchor="ctr"/>
            <a:lstStyle/>
            <a:p>
              <a:pPr algn="ctr">
                <a:lnSpc>
                  <a:spcPts val="112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2066033" y="-2330"/>
            <a:ext cx="5811838" cy="686608"/>
          </a:xfrm>
          <a:custGeom>
            <a:avLst/>
            <a:gdLst/>
            <a:ahLst/>
            <a:cxnLst/>
            <a:rect l="l" t="t" r="r" b="b"/>
            <a:pathLst>
              <a:path w="5811838" h="686608">
                <a:moveTo>
                  <a:pt x="0" y="0"/>
                </a:moveTo>
                <a:lnTo>
                  <a:pt x="5811838" y="0"/>
                </a:lnTo>
                <a:lnTo>
                  <a:pt x="5811838" y="686608"/>
                </a:lnTo>
                <a:lnTo>
                  <a:pt x="0" y="6866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84000"/>
            </a:blip>
            <a:stretch>
              <a:fillRect t="-361688" r="-23057" b="-233077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B02C0C3-1713-4BBC-B849-4BEFA33F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42" y="1141539"/>
            <a:ext cx="8229600" cy="866156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>Support for innovation is intensive yet……..remains a problem</a:t>
            </a:r>
            <a:br>
              <a:rPr lang="en-GB" sz="3200" dirty="0"/>
            </a:br>
            <a:r>
              <a:rPr lang="en-GB" sz="3200" b="1" dirty="0"/>
              <a:t>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0B19C82-0035-663F-2361-923986C98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915" y="2007695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Public sector innovation support delivers positive outcomes – UKRI-engaged firms grow faster </a:t>
            </a:r>
          </a:p>
          <a:p>
            <a:endParaRPr lang="en-GB" sz="2400" dirty="0"/>
          </a:p>
          <a:p>
            <a:r>
              <a:rPr lang="en-GB" sz="2400" dirty="0"/>
              <a:t>But despite growing R&amp;D tax credit spending, we see persistent declines in innovation rates (particularly product innovation) and SMEs moving out of innovating</a:t>
            </a:r>
          </a:p>
          <a:p>
            <a:endParaRPr lang="en-GB" sz="2400" dirty="0"/>
          </a:p>
          <a:p>
            <a:r>
              <a:rPr lang="en-GB" sz="2400" dirty="0"/>
              <a:t>Why is this? How can we better measure and support and de-risk SME innovation? Partnerships? Peer learning? Pilots? 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A185F64-2F48-CCE5-7955-4BEDD271B53A}"/>
              </a:ext>
            </a:extLst>
          </p:cNvPr>
          <p:cNvGrpSpPr/>
          <p:nvPr/>
        </p:nvGrpSpPr>
        <p:grpSpPr>
          <a:xfrm>
            <a:off x="28575" y="-9991"/>
            <a:ext cx="9725025" cy="1032468"/>
            <a:chOff x="28575" y="-9991"/>
            <a:chExt cx="9768337" cy="1032468"/>
          </a:xfrm>
        </p:grpSpPr>
        <p:grpSp>
          <p:nvGrpSpPr>
            <p:cNvPr id="2" name="Group 2"/>
            <p:cNvGrpSpPr/>
            <p:nvPr/>
          </p:nvGrpSpPr>
          <p:grpSpPr>
            <a:xfrm rot="10800000">
              <a:off x="7868346" y="-9991"/>
              <a:ext cx="1928566" cy="686608"/>
              <a:chOff x="0" y="0"/>
              <a:chExt cx="219817" cy="78259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0" y="0"/>
                <a:ext cx="219817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19817" h="78259">
                    <a:moveTo>
                      <a:pt x="0" y="0"/>
                    </a:moveTo>
                    <a:lnTo>
                      <a:pt x="219817" y="0"/>
                    </a:lnTo>
                    <a:lnTo>
                      <a:pt x="219817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" name="TextBox 4"/>
              <p:cNvSpPr txBox="1"/>
              <p:nvPr/>
            </p:nvSpPr>
            <p:spPr>
              <a:xfrm>
                <a:off x="0" y="-28575"/>
                <a:ext cx="219817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9" name="Freeform 9"/>
            <p:cNvSpPr/>
            <p:nvPr/>
          </p:nvSpPr>
          <p:spPr>
            <a:xfrm>
              <a:off x="8449601" y="82836"/>
              <a:ext cx="1037103" cy="416355"/>
            </a:xfrm>
            <a:custGeom>
              <a:avLst/>
              <a:gdLst/>
              <a:ahLst/>
              <a:cxnLst/>
              <a:rect l="l" t="t" r="r" b="b"/>
              <a:pathLst>
                <a:path w="1037103" h="416355">
                  <a:moveTo>
                    <a:pt x="0" y="0"/>
                  </a:moveTo>
                  <a:lnTo>
                    <a:pt x="1037104" y="0"/>
                  </a:lnTo>
                  <a:lnTo>
                    <a:pt x="1037104" y="416355"/>
                  </a:lnTo>
                  <a:lnTo>
                    <a:pt x="0" y="4163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440" b="-440"/>
              </a:stretch>
            </a:blipFill>
          </p:spPr>
          <p:txBody>
            <a:bodyPr/>
            <a:lstStyle/>
            <a:p>
              <a:endParaRPr lang="en-GB"/>
            </a:p>
          </p:txBody>
        </p:sp>
        <p:grpSp>
          <p:nvGrpSpPr>
            <p:cNvPr id="14" name="Group 5">
              <a:extLst>
                <a:ext uri="{FF2B5EF4-FFF2-40B4-BE49-F238E27FC236}">
                  <a16:creationId xmlns:a16="http://schemas.microsoft.com/office/drawing/2014/main" id="{2700DC39-DF26-A64C-60B4-A7B994B1C6E8}"/>
                </a:ext>
              </a:extLst>
            </p:cNvPr>
            <p:cNvGrpSpPr/>
            <p:nvPr/>
          </p:nvGrpSpPr>
          <p:grpSpPr>
            <a:xfrm rot="10800000">
              <a:off x="28575" y="1"/>
              <a:ext cx="2142241" cy="1022476"/>
              <a:chOff x="0" y="-28575"/>
              <a:chExt cx="244172" cy="116541"/>
            </a:xfrm>
          </p:grpSpPr>
          <p:sp>
            <p:nvSpPr>
              <p:cNvPr id="15" name="Freeform 6">
                <a:extLst>
                  <a:ext uri="{FF2B5EF4-FFF2-40B4-BE49-F238E27FC236}">
                    <a16:creationId xmlns:a16="http://schemas.microsoft.com/office/drawing/2014/main" id="{556E3D3B-8129-1653-794E-F9906208F0FE}"/>
                  </a:ext>
                </a:extLst>
              </p:cNvPr>
              <p:cNvSpPr/>
              <p:nvPr/>
            </p:nvSpPr>
            <p:spPr>
              <a:xfrm>
                <a:off x="0" y="9707"/>
                <a:ext cx="244172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44172" h="78259">
                    <a:moveTo>
                      <a:pt x="0" y="0"/>
                    </a:moveTo>
                    <a:lnTo>
                      <a:pt x="244172" y="0"/>
                    </a:lnTo>
                    <a:lnTo>
                      <a:pt x="244172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6" name="TextBox 7">
                <a:extLst>
                  <a:ext uri="{FF2B5EF4-FFF2-40B4-BE49-F238E27FC236}">
                    <a16:creationId xmlns:a16="http://schemas.microsoft.com/office/drawing/2014/main" id="{A6C39782-A521-C1CE-AA93-DBB655DE0D6E}"/>
                  </a:ext>
                </a:extLst>
              </p:cNvPr>
              <p:cNvSpPr txBox="1"/>
              <p:nvPr/>
            </p:nvSpPr>
            <p:spPr>
              <a:xfrm>
                <a:off x="0" y="-28575"/>
                <a:ext cx="244172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475AAE1B-571C-20C3-87BC-CF8651909C00}"/>
                </a:ext>
              </a:extLst>
            </p:cNvPr>
            <p:cNvSpPr/>
            <p:nvPr/>
          </p:nvSpPr>
          <p:spPr>
            <a:xfrm>
              <a:off x="2098929" y="0"/>
              <a:ext cx="5811838" cy="686608"/>
            </a:xfrm>
            <a:custGeom>
              <a:avLst/>
              <a:gdLst/>
              <a:ahLst/>
              <a:cxnLst/>
              <a:rect l="l" t="t" r="r" b="b"/>
              <a:pathLst>
                <a:path w="5811838" h="686608">
                  <a:moveTo>
                    <a:pt x="0" y="0"/>
                  </a:moveTo>
                  <a:lnTo>
                    <a:pt x="5811838" y="0"/>
                  </a:lnTo>
                  <a:lnTo>
                    <a:pt x="5811838" y="686608"/>
                  </a:lnTo>
                  <a:lnTo>
                    <a:pt x="0" y="6866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84000"/>
              </a:blip>
              <a:stretch>
                <a:fillRect t="-361688" r="-23057" b="-233077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6013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/>
          <p:nvPr/>
        </p:nvGrpSpPr>
        <p:grpSpPr>
          <a:xfrm rot="10800000">
            <a:off x="-4321" y="-2329"/>
            <a:ext cx="2142241" cy="1022476"/>
            <a:chOff x="0" y="-28575"/>
            <a:chExt cx="244172" cy="116541"/>
          </a:xfrm>
        </p:grpSpPr>
        <p:sp>
          <p:nvSpPr>
            <p:cNvPr id="6" name="Freeform 6"/>
            <p:cNvSpPr/>
            <p:nvPr/>
          </p:nvSpPr>
          <p:spPr>
            <a:xfrm>
              <a:off x="0" y="9707"/>
              <a:ext cx="244172" cy="78259"/>
            </a:xfrm>
            <a:custGeom>
              <a:avLst/>
              <a:gdLst/>
              <a:ahLst/>
              <a:cxnLst/>
              <a:rect l="l" t="t" r="r" b="b"/>
              <a:pathLst>
                <a:path w="244172" h="78259">
                  <a:moveTo>
                    <a:pt x="0" y="0"/>
                  </a:moveTo>
                  <a:lnTo>
                    <a:pt x="244172" y="0"/>
                  </a:lnTo>
                  <a:lnTo>
                    <a:pt x="244172" y="78259"/>
                  </a:lnTo>
                  <a:lnTo>
                    <a:pt x="0" y="78259"/>
                  </a:lnTo>
                  <a:close/>
                </a:path>
              </a:pathLst>
            </a:custGeom>
            <a:solidFill>
              <a:srgbClr val="001B37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4172" cy="106834"/>
            </a:xfrm>
            <a:prstGeom prst="rect">
              <a:avLst/>
            </a:prstGeom>
          </p:spPr>
          <p:txBody>
            <a:bodyPr lIns="27093" tIns="27093" rIns="27093" bIns="27093" rtlCol="0" anchor="ctr"/>
            <a:lstStyle/>
            <a:p>
              <a:pPr algn="ctr">
                <a:lnSpc>
                  <a:spcPts val="1120"/>
                </a:lnSpc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2066033" y="-2330"/>
            <a:ext cx="5811838" cy="686608"/>
          </a:xfrm>
          <a:custGeom>
            <a:avLst/>
            <a:gdLst/>
            <a:ahLst/>
            <a:cxnLst/>
            <a:rect l="l" t="t" r="r" b="b"/>
            <a:pathLst>
              <a:path w="5811838" h="686608">
                <a:moveTo>
                  <a:pt x="0" y="0"/>
                </a:moveTo>
                <a:lnTo>
                  <a:pt x="5811838" y="0"/>
                </a:lnTo>
                <a:lnTo>
                  <a:pt x="5811838" y="686608"/>
                </a:lnTo>
                <a:lnTo>
                  <a:pt x="0" y="6866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84000"/>
            </a:blip>
            <a:stretch>
              <a:fillRect t="-361688" r="-23057" b="-233077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B02C0C3-1713-4BBC-B849-4BEFA33F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992" y="1113949"/>
            <a:ext cx="8229600" cy="866156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>Extensive suite of business support  – yet not cutting through</a:t>
            </a:r>
            <a:br>
              <a:rPr lang="en-GB" sz="3200" b="1" dirty="0"/>
            </a:br>
            <a:r>
              <a:rPr lang="en-GB" sz="3200" b="1" dirty="0"/>
              <a:t>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0B19C82-0035-663F-2361-923986C98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942" y="2057400"/>
            <a:ext cx="8229600" cy="4800600"/>
          </a:xfrm>
        </p:spPr>
        <p:txBody>
          <a:bodyPr>
            <a:normAutofit/>
          </a:bodyPr>
          <a:lstStyle/>
          <a:p>
            <a:r>
              <a:rPr lang="en-GB" sz="2400" dirty="0"/>
              <a:t>Lots of evidence on what works and in what settings (public and private) but the needle not moving on overall growth and productivity at firm level.</a:t>
            </a:r>
          </a:p>
          <a:p>
            <a:endParaRPr lang="en-GB" sz="2400" dirty="0"/>
          </a:p>
          <a:p>
            <a:r>
              <a:rPr lang="en-GB" sz="2400" dirty="0"/>
              <a:t>Why not?</a:t>
            </a:r>
          </a:p>
          <a:p>
            <a:pPr lvl="1"/>
            <a:r>
              <a:rPr lang="en-GB" sz="2000" dirty="0"/>
              <a:t>Poor design and implementation of programmes</a:t>
            </a:r>
          </a:p>
          <a:p>
            <a:pPr lvl="1"/>
            <a:r>
              <a:rPr lang="en-GB" sz="2000" dirty="0"/>
              <a:t>Too small scale</a:t>
            </a:r>
          </a:p>
          <a:p>
            <a:pPr lvl="1"/>
            <a:r>
              <a:rPr lang="en-GB" sz="2000" dirty="0"/>
              <a:t>Short-termism – no stability in delivery (organisations and personnel)</a:t>
            </a:r>
          </a:p>
          <a:p>
            <a:pPr lvl="1"/>
            <a:r>
              <a:rPr lang="en-GB" sz="2000" dirty="0"/>
              <a:t>Awareness of quality support  </a:t>
            </a:r>
          </a:p>
          <a:p>
            <a:pPr lvl="1"/>
            <a:endParaRPr lang="en-GB" sz="20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A185F64-2F48-CCE5-7955-4BEDD271B53A}"/>
              </a:ext>
            </a:extLst>
          </p:cNvPr>
          <p:cNvGrpSpPr/>
          <p:nvPr/>
        </p:nvGrpSpPr>
        <p:grpSpPr>
          <a:xfrm>
            <a:off x="28575" y="-9991"/>
            <a:ext cx="9725025" cy="1032468"/>
            <a:chOff x="28575" y="-9991"/>
            <a:chExt cx="9768337" cy="1032468"/>
          </a:xfrm>
        </p:grpSpPr>
        <p:grpSp>
          <p:nvGrpSpPr>
            <p:cNvPr id="2" name="Group 2"/>
            <p:cNvGrpSpPr/>
            <p:nvPr/>
          </p:nvGrpSpPr>
          <p:grpSpPr>
            <a:xfrm rot="10800000">
              <a:off x="7868346" y="-9991"/>
              <a:ext cx="1928566" cy="686608"/>
              <a:chOff x="0" y="0"/>
              <a:chExt cx="219817" cy="78259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0" y="0"/>
                <a:ext cx="219817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19817" h="78259">
                    <a:moveTo>
                      <a:pt x="0" y="0"/>
                    </a:moveTo>
                    <a:lnTo>
                      <a:pt x="219817" y="0"/>
                    </a:lnTo>
                    <a:lnTo>
                      <a:pt x="219817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" name="TextBox 4"/>
              <p:cNvSpPr txBox="1"/>
              <p:nvPr/>
            </p:nvSpPr>
            <p:spPr>
              <a:xfrm>
                <a:off x="0" y="-28575"/>
                <a:ext cx="219817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9" name="Freeform 9"/>
            <p:cNvSpPr/>
            <p:nvPr/>
          </p:nvSpPr>
          <p:spPr>
            <a:xfrm>
              <a:off x="8449601" y="82836"/>
              <a:ext cx="1037103" cy="416355"/>
            </a:xfrm>
            <a:custGeom>
              <a:avLst/>
              <a:gdLst/>
              <a:ahLst/>
              <a:cxnLst/>
              <a:rect l="l" t="t" r="r" b="b"/>
              <a:pathLst>
                <a:path w="1037103" h="416355">
                  <a:moveTo>
                    <a:pt x="0" y="0"/>
                  </a:moveTo>
                  <a:lnTo>
                    <a:pt x="1037104" y="0"/>
                  </a:lnTo>
                  <a:lnTo>
                    <a:pt x="1037104" y="416355"/>
                  </a:lnTo>
                  <a:lnTo>
                    <a:pt x="0" y="4163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440" b="-440"/>
              </a:stretch>
            </a:blipFill>
          </p:spPr>
          <p:txBody>
            <a:bodyPr/>
            <a:lstStyle/>
            <a:p>
              <a:endParaRPr lang="en-GB"/>
            </a:p>
          </p:txBody>
        </p:sp>
        <p:grpSp>
          <p:nvGrpSpPr>
            <p:cNvPr id="14" name="Group 5">
              <a:extLst>
                <a:ext uri="{FF2B5EF4-FFF2-40B4-BE49-F238E27FC236}">
                  <a16:creationId xmlns:a16="http://schemas.microsoft.com/office/drawing/2014/main" id="{2700DC39-DF26-A64C-60B4-A7B994B1C6E8}"/>
                </a:ext>
              </a:extLst>
            </p:cNvPr>
            <p:cNvGrpSpPr/>
            <p:nvPr/>
          </p:nvGrpSpPr>
          <p:grpSpPr>
            <a:xfrm rot="10800000">
              <a:off x="28575" y="1"/>
              <a:ext cx="2142241" cy="1022476"/>
              <a:chOff x="0" y="-28575"/>
              <a:chExt cx="244172" cy="116541"/>
            </a:xfrm>
          </p:grpSpPr>
          <p:sp>
            <p:nvSpPr>
              <p:cNvPr id="15" name="Freeform 6">
                <a:extLst>
                  <a:ext uri="{FF2B5EF4-FFF2-40B4-BE49-F238E27FC236}">
                    <a16:creationId xmlns:a16="http://schemas.microsoft.com/office/drawing/2014/main" id="{556E3D3B-8129-1653-794E-F9906208F0FE}"/>
                  </a:ext>
                </a:extLst>
              </p:cNvPr>
              <p:cNvSpPr/>
              <p:nvPr/>
            </p:nvSpPr>
            <p:spPr>
              <a:xfrm>
                <a:off x="0" y="9707"/>
                <a:ext cx="244172" cy="78259"/>
              </a:xfrm>
              <a:custGeom>
                <a:avLst/>
                <a:gdLst/>
                <a:ahLst/>
                <a:cxnLst/>
                <a:rect l="l" t="t" r="r" b="b"/>
                <a:pathLst>
                  <a:path w="244172" h="78259">
                    <a:moveTo>
                      <a:pt x="0" y="0"/>
                    </a:moveTo>
                    <a:lnTo>
                      <a:pt x="244172" y="0"/>
                    </a:lnTo>
                    <a:lnTo>
                      <a:pt x="244172" y="78259"/>
                    </a:lnTo>
                    <a:lnTo>
                      <a:pt x="0" y="78259"/>
                    </a:lnTo>
                    <a:close/>
                  </a:path>
                </a:pathLst>
              </a:custGeom>
              <a:solidFill>
                <a:srgbClr val="001B37"/>
              </a:solidFill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16" name="TextBox 7">
                <a:extLst>
                  <a:ext uri="{FF2B5EF4-FFF2-40B4-BE49-F238E27FC236}">
                    <a16:creationId xmlns:a16="http://schemas.microsoft.com/office/drawing/2014/main" id="{A6C39782-A521-C1CE-AA93-DBB655DE0D6E}"/>
                  </a:ext>
                </a:extLst>
              </p:cNvPr>
              <p:cNvSpPr txBox="1"/>
              <p:nvPr/>
            </p:nvSpPr>
            <p:spPr>
              <a:xfrm>
                <a:off x="0" y="-28575"/>
                <a:ext cx="244172" cy="106834"/>
              </a:xfrm>
              <a:prstGeom prst="rect">
                <a:avLst/>
              </a:prstGeom>
            </p:spPr>
            <p:txBody>
              <a:bodyPr lIns="27093" tIns="27093" rIns="27093" bIns="27093" rtlCol="0" anchor="ctr"/>
              <a:lstStyle/>
              <a:p>
                <a:pPr algn="ctr">
                  <a:lnSpc>
                    <a:spcPts val="1120"/>
                  </a:lnSpc>
                </a:pPr>
                <a:endParaRPr/>
              </a:p>
            </p:txBody>
          </p:sp>
        </p:grp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475AAE1B-571C-20C3-87BC-CF8651909C00}"/>
                </a:ext>
              </a:extLst>
            </p:cNvPr>
            <p:cNvSpPr/>
            <p:nvPr/>
          </p:nvSpPr>
          <p:spPr>
            <a:xfrm>
              <a:off x="2098929" y="0"/>
              <a:ext cx="5811838" cy="686608"/>
            </a:xfrm>
            <a:custGeom>
              <a:avLst/>
              <a:gdLst/>
              <a:ahLst/>
              <a:cxnLst/>
              <a:rect l="l" t="t" r="r" b="b"/>
              <a:pathLst>
                <a:path w="5811838" h="686608">
                  <a:moveTo>
                    <a:pt x="0" y="0"/>
                  </a:moveTo>
                  <a:lnTo>
                    <a:pt x="5811838" y="0"/>
                  </a:lnTo>
                  <a:lnTo>
                    <a:pt x="5811838" y="686608"/>
                  </a:lnTo>
                  <a:lnTo>
                    <a:pt x="0" y="68660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84000"/>
              </a:blip>
              <a:stretch>
                <a:fillRect t="-361688" r="-23057" b="-233077"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6281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374</Words>
  <Application>Microsoft Macintosh PowerPoint</Application>
  <PresentationFormat>Custom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TT Hoves Bold</vt:lpstr>
      <vt:lpstr>Arial</vt:lpstr>
      <vt:lpstr>Helios</vt:lpstr>
      <vt:lpstr>Calibri</vt:lpstr>
      <vt:lpstr>Office Theme</vt:lpstr>
      <vt:lpstr>PowerPoint Presentation</vt:lpstr>
      <vt:lpstr>Rising levels of start-ups and early-stage entrepreneurial activity but…………….. </vt:lpstr>
      <vt:lpstr>Business dynamism in decline for over a decade – how can we reverse this?  </vt:lpstr>
      <vt:lpstr> Productivity a key policy focus yet.….enduring challenges  </vt:lpstr>
      <vt:lpstr>Support for innovation is intensive yet……..remains a problem  </vt:lpstr>
      <vt:lpstr>Extensive suite of business support  – yet not cutting through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ERC Master presentation template 2024 final (4:3)</dc:title>
  <dc:creator>Mark Hart</dc:creator>
  <cp:lastModifiedBy>Roper, Stephen</cp:lastModifiedBy>
  <cp:revision>37</cp:revision>
  <dcterms:created xsi:type="dcterms:W3CDTF">2006-08-16T00:00:00Z</dcterms:created>
  <dcterms:modified xsi:type="dcterms:W3CDTF">2024-09-30T13:35:20Z</dcterms:modified>
  <dc:identifier>DAGNRRFWwds</dc:identifier>
</cp:coreProperties>
</file>