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43" r:id="rId3"/>
    <p:sldId id="344" r:id="rId4"/>
    <p:sldId id="345" r:id="rId5"/>
    <p:sldId id="346" r:id="rId6"/>
    <p:sldId id="350" r:id="rId7"/>
    <p:sldId id="352" r:id="rId8"/>
    <p:sldId id="351" r:id="rId9"/>
    <p:sldId id="359" r:id="rId10"/>
    <p:sldId id="353" r:id="rId11"/>
    <p:sldId id="360" r:id="rId12"/>
    <p:sldId id="356" r:id="rId13"/>
    <p:sldId id="257" r:id="rId14"/>
    <p:sldId id="342" r:id="rId15"/>
    <p:sldId id="347" r:id="rId16"/>
  </p:sldIdLst>
  <p:sldSz cx="12192000" cy="6858000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9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9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1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13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80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86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9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19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5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23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24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8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75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1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8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3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7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0791-140E-40F1-A6A3-D1CE72914E94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8790-2EC9-4EA8-A327-4EEDA6FE3E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38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terpriseresearch.ac.uk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238226" y="0"/>
            <a:ext cx="12374870" cy="5793855"/>
            <a:chOff x="0" y="0"/>
            <a:chExt cx="406400" cy="190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90275"/>
            </a:xfrm>
            <a:custGeom>
              <a:avLst/>
              <a:gdLst/>
              <a:ahLst/>
              <a:cxnLst/>
              <a:rect l="l" t="t" r="r" b="b"/>
              <a:pathLst>
                <a:path w="406400" h="190275">
                  <a:moveTo>
                    <a:pt x="203200" y="0"/>
                  </a:moveTo>
                  <a:lnTo>
                    <a:pt x="203200" y="0"/>
                  </a:lnTo>
                  <a:lnTo>
                    <a:pt x="406400" y="190275"/>
                  </a:lnTo>
                  <a:lnTo>
                    <a:pt x="0" y="190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1B37">
                <a:alpha val="69804"/>
              </a:srgbClr>
            </a:solid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19050"/>
              <a:ext cx="152400" cy="20932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1400"/>
                </a:lnSpc>
              </a:pPr>
              <a:endParaRPr sz="1688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29391" y="4564608"/>
            <a:ext cx="5840145" cy="2691660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6492A"/>
            </a:solid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28575"/>
              <a:ext cx="152400" cy="21588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50"/>
                </a:lnSpc>
              </a:pPr>
              <a:endParaRPr sz="1688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8331192" y="275863"/>
            <a:ext cx="2024381" cy="819875"/>
          </a:xfrm>
          <a:custGeom>
            <a:avLst/>
            <a:gdLst/>
            <a:ahLst/>
            <a:cxnLst/>
            <a:rect l="l" t="t" r="r" b="b"/>
            <a:pathLst>
              <a:path w="2159340" h="874533">
                <a:moveTo>
                  <a:pt x="0" y="0"/>
                </a:moveTo>
                <a:lnTo>
                  <a:pt x="2159340" y="0"/>
                </a:lnTo>
                <a:lnTo>
                  <a:pt x="2159340" y="874532"/>
                </a:lnTo>
                <a:lnTo>
                  <a:pt x="0" y="874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688" dirty="0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951638" y="1940173"/>
            <a:ext cx="4474022" cy="3681034"/>
            <a:chOff x="0" y="0"/>
            <a:chExt cx="6184570" cy="50883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EDECEB">
                <a:alpha val="93725"/>
              </a:srgbClr>
            </a:solid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3">
                <a:alphaModFix amt="94000"/>
              </a:blip>
              <a:stretch>
                <a:fillRect r="-23351"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2330" y="186740"/>
            <a:ext cx="5899828" cy="6484519"/>
            <a:chOff x="0" y="0"/>
            <a:chExt cx="8390866" cy="9222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26851" cy="806713"/>
            </a:xfrm>
            <a:custGeom>
              <a:avLst/>
              <a:gdLst/>
              <a:ahLst/>
              <a:cxnLst/>
              <a:rect l="l" t="t" r="r" b="b"/>
              <a:pathLst>
                <a:path w="3226851" h="806713">
                  <a:moveTo>
                    <a:pt x="0" y="0"/>
                  </a:moveTo>
                  <a:lnTo>
                    <a:pt x="3226851" y="0"/>
                  </a:lnTo>
                  <a:lnTo>
                    <a:pt x="3226851" y="806713"/>
                  </a:lnTo>
                  <a:lnTo>
                    <a:pt x="0" y="806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8261" y="8457151"/>
              <a:ext cx="1708847" cy="550132"/>
            </a:xfrm>
            <a:custGeom>
              <a:avLst/>
              <a:gdLst/>
              <a:ahLst/>
              <a:cxnLst/>
              <a:rect l="l" t="t" r="r" b="b"/>
              <a:pathLst>
                <a:path w="1708847" h="550132">
                  <a:moveTo>
                    <a:pt x="0" y="0"/>
                  </a:moveTo>
                  <a:lnTo>
                    <a:pt x="1708847" y="0"/>
                  </a:lnTo>
                  <a:lnTo>
                    <a:pt x="1708847" y="550132"/>
                  </a:lnTo>
                  <a:lnTo>
                    <a:pt x="0" y="550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402176" y="8205082"/>
              <a:ext cx="988690" cy="851372"/>
            </a:xfrm>
            <a:custGeom>
              <a:avLst/>
              <a:gdLst/>
              <a:ahLst/>
              <a:cxnLst/>
              <a:rect l="l" t="t" r="r" b="b"/>
              <a:pathLst>
                <a:path w="988690" h="851372">
                  <a:moveTo>
                    <a:pt x="0" y="0"/>
                  </a:moveTo>
                  <a:lnTo>
                    <a:pt x="988690" y="0"/>
                  </a:lnTo>
                  <a:lnTo>
                    <a:pt x="988690" y="851371"/>
                  </a:lnTo>
                  <a:lnTo>
                    <a:pt x="0" y="851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815464" y="8356753"/>
              <a:ext cx="1591323" cy="699700"/>
            </a:xfrm>
            <a:custGeom>
              <a:avLst/>
              <a:gdLst/>
              <a:ahLst/>
              <a:cxnLst/>
              <a:rect l="l" t="t" r="r" b="b"/>
              <a:pathLst>
                <a:path w="1591323" h="699700">
                  <a:moveTo>
                    <a:pt x="0" y="0"/>
                  </a:moveTo>
                  <a:lnTo>
                    <a:pt x="1591323" y="0"/>
                  </a:lnTo>
                  <a:lnTo>
                    <a:pt x="1591323" y="699700"/>
                  </a:lnTo>
                  <a:lnTo>
                    <a:pt x="0" y="69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103783" y="8190780"/>
              <a:ext cx="1711681" cy="1031647"/>
            </a:xfrm>
            <a:custGeom>
              <a:avLst/>
              <a:gdLst/>
              <a:ahLst/>
              <a:cxnLst/>
              <a:rect l="l" t="t" r="r" b="b"/>
              <a:pathLst>
                <a:path w="1711681" h="1031647">
                  <a:moveTo>
                    <a:pt x="0" y="0"/>
                  </a:moveTo>
                  <a:lnTo>
                    <a:pt x="1711681" y="0"/>
                  </a:lnTo>
                  <a:lnTo>
                    <a:pt x="1711681" y="1031647"/>
                  </a:lnTo>
                  <a:lnTo>
                    <a:pt x="0" y="1031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9047" y="8478852"/>
              <a:ext cx="1409149" cy="528431"/>
            </a:xfrm>
            <a:custGeom>
              <a:avLst/>
              <a:gdLst/>
              <a:ahLst/>
              <a:cxnLst/>
              <a:rect l="l" t="t" r="r" b="b"/>
              <a:pathLst>
                <a:path w="1409149" h="528431">
                  <a:moveTo>
                    <a:pt x="0" y="0"/>
                  </a:moveTo>
                  <a:lnTo>
                    <a:pt x="1409149" y="0"/>
                  </a:lnTo>
                  <a:lnTo>
                    <a:pt x="1409149" y="528431"/>
                  </a:lnTo>
                  <a:lnTo>
                    <a:pt x="0" y="528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 sz="1688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077741"/>
              <a:ext cx="4390885" cy="26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43"/>
                </a:lnSpc>
              </a:pPr>
              <a:r>
                <a:rPr lang="en-US" sz="1173" dirty="0">
                  <a:solidFill>
                    <a:srgbClr val="001B37"/>
                  </a:solidFill>
                  <a:latin typeface="Helios"/>
                  <a:ea typeface="Helios"/>
                  <a:cs typeface="Helios"/>
                  <a:sym typeface="Helios"/>
                </a:rPr>
                <a:t>Other Funders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8FCAD7C-66D9-453E-9E58-1D4C2F7CB619}"/>
              </a:ext>
            </a:extLst>
          </p:cNvPr>
          <p:cNvSpPr txBox="1"/>
          <p:nvPr/>
        </p:nvSpPr>
        <p:spPr>
          <a:xfrm>
            <a:off x="769602" y="1565008"/>
            <a:ext cx="5269513" cy="323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88" dirty="0"/>
          </a:p>
          <a:p>
            <a:endParaRPr lang="en-GB" sz="1688" dirty="0"/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The ERC State of Small Business Britain Report, 2024</a:t>
            </a:r>
          </a:p>
          <a:p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An overview</a:t>
            </a:r>
            <a:endParaRPr lang="en-GB" sz="3200" b="1" dirty="0"/>
          </a:p>
          <a:p>
            <a:endParaRPr lang="en-GB" sz="2400" dirty="0"/>
          </a:p>
          <a:p>
            <a:endParaRPr lang="en-GB" sz="18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9" y="1970116"/>
            <a:ext cx="3124825" cy="2425435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Innovation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(continued)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endParaRPr lang="en-GB" sz="28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39E24-2026-454E-A2AD-28202C0A8042}"/>
              </a:ext>
            </a:extLst>
          </p:cNvPr>
          <p:cNvSpPr txBox="1"/>
          <p:nvPr/>
        </p:nvSpPr>
        <p:spPr>
          <a:xfrm>
            <a:off x="2610195" y="991674"/>
            <a:ext cx="901930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Digital adoption is linked to performance benefits in SMEs</a:t>
            </a:r>
            <a:endParaRPr lang="en-GB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ERC research shows that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digitalised SMEs were also better equipped to deal with pandemic challenges</a:t>
            </a:r>
            <a:endParaRPr lang="en-GB" sz="2000" noProof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ERC research shows that the level of ‘digital readiness’ is key to adoption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SimSun" panose="02010600030101010101" pitchFamily="2" charset="-122"/>
                <a:cs typeface="Times New Roman" panose="02020603050405020304" pitchFamily="18" charset="0"/>
              </a:rPr>
              <a:t>New analysis of the 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LSBS reveals disparities in the adoption of specific digital technologies amongst SMEs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Artificial Intelligence (AI), robotics, automation, and VR/AR technologies are less frequently adopted than others like accountancy software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There are also differences in technology adoption by gender and location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Other new research highlights the tensions small business leaders face when adopting net zero practices (e.g., between s</a:t>
            </a:r>
            <a:r>
              <a:rPr lang="en-GB" sz="2000" kern="100" dirty="0">
                <a:effectLst/>
                <a:ea typeface="Aptos"/>
                <a:cs typeface="Times New Roman" panose="02020603050405020304" pitchFamily="18" charset="0"/>
              </a:rPr>
              <a:t>ustainability and business goals)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000" kern="100" dirty="0">
                <a:effectLst/>
                <a:ea typeface="Aptos"/>
                <a:cs typeface="Times New Roman" panose="02020603050405020304" pitchFamily="18" charset="0"/>
              </a:rPr>
              <a:t>These can lead to firms becoming stuck in a ‘cycle of inaction’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Only a min</a:t>
            </a:r>
            <a:r>
              <a:rPr lang="en-GB" sz="2000" kern="100" dirty="0">
                <a:ea typeface="SimSun" panose="02010600030101010101" pitchFamily="2" charset="-122"/>
                <a:cs typeface="Times New Roman" panose="02020603050405020304" pitchFamily="18" charset="0"/>
              </a:rPr>
              <a:t>ority of small firms are currently receiving support with net zero adoption</a:t>
            </a:r>
            <a:endParaRPr lang="en-GB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2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9" y="1153099"/>
            <a:ext cx="2712737" cy="4551801"/>
          </a:xfrm>
        </p:spPr>
        <p:txBody>
          <a:bodyPr anchor="b">
            <a:no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Management and leadership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There is room for improvement in the adoption of  management practices and strategic approaches to mental health and wellbeing</a:t>
            </a:r>
            <a:b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GB" sz="24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F3E7C-1E45-4FE8-943A-D0FCCD52BAEB}"/>
              </a:ext>
            </a:extLst>
          </p:cNvPr>
          <p:cNvSpPr txBox="1"/>
          <p:nvPr/>
        </p:nvSpPr>
        <p:spPr>
          <a:xfrm>
            <a:off x="2884516" y="1153099"/>
            <a:ext cx="892140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ERC research shows the link between business growth and management and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 growth firms are more likely to use bundles of High Performance Working Practices and these 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practices are strongly associated with higher levels of innovation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Our longitudinal research on workplace mental health shows this is presenting </a:t>
            </a:r>
            <a:r>
              <a:rPr lang="en-GB" sz="2000" dirty="0">
                <a:ea typeface="SimSun" panose="02010600030101010101" pitchFamily="2" charset="-122"/>
                <a:cs typeface="Times New Roman" panose="02020603050405020304" pitchFamily="18" charset="0"/>
              </a:rPr>
              <a:t>significant issues for businesses. There has been a g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rowth in long-term mental health related sickness absence and presenteeism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There is an ‘attitude to action’ gap in workplace mental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20% more firms say they believe that they </a:t>
            </a:r>
            <a:r>
              <a:rPr lang="en-GB" sz="20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should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address mental health than are </a:t>
            </a:r>
            <a:r>
              <a:rPr lang="en-GB" sz="20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actually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taking action</a:t>
            </a:r>
            <a:endParaRPr lang="en-GB" sz="20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Smaller firms are </a:t>
            </a:r>
            <a:r>
              <a:rPr lang="en-GB" sz="2000" dirty="0">
                <a:ea typeface="SimSun" panose="02010600030101010101" pitchFamily="2" charset="-122"/>
                <a:cs typeface="Times New Roman" panose="02020603050405020304" pitchFamily="18" charset="0"/>
              </a:rPr>
              <a:t>less likely to take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Changing working practices </a:t>
            </a:r>
            <a:r>
              <a:rPr lang="en-GB" sz="2000" dirty="0">
                <a:ea typeface="SimSun" panose="02010600030101010101" pitchFamily="2" charset="-122"/>
                <a:cs typeface="Times New Roman" panose="02020603050405020304" pitchFamily="18" charset="0"/>
              </a:rPr>
              <a:t>(e.g. </a:t>
            </a: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remote working) have brought new challenges for businesses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72% of businesses believe that employees working from home are happier, but 53% cent said that it made teamworking more difficult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8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42C54-1A17-2F64-3201-CBB7B146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89" y="-857"/>
            <a:ext cx="8952089" cy="6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1B944-4868-D947-EF0A-FD7A3D23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15" y="4264765"/>
            <a:ext cx="3628078" cy="1705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13205-DE0B-C557-EF4A-191FD0D8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06" y="2294923"/>
            <a:ext cx="3875269" cy="1811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43FB4-00DB-425D-D732-DE8144B62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61" y="333910"/>
            <a:ext cx="3976892" cy="18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9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19C82-0035-663F-2361-923986C9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8" y="1900841"/>
            <a:ext cx="771525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50" dirty="0"/>
          </a:p>
          <a:p>
            <a:endParaRPr lang="en-GB" sz="2250" dirty="0"/>
          </a:p>
          <a:p>
            <a:endParaRPr lang="en-GB" sz="2250" dirty="0"/>
          </a:p>
          <a:p>
            <a:endParaRPr lang="en-GB" sz="22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85F64-2F48-CCE5-7955-4BEDD271B53A}"/>
              </a:ext>
            </a:extLst>
          </p:cNvPr>
          <p:cNvGrpSpPr/>
          <p:nvPr/>
        </p:nvGrpSpPr>
        <p:grpSpPr>
          <a:xfrm>
            <a:off x="0" y="-12"/>
            <a:ext cx="12192001" cy="1236600"/>
            <a:chOff x="28575" y="-10001"/>
            <a:chExt cx="9768337" cy="1032478"/>
          </a:xfrm>
        </p:grpSpPr>
        <p:grpSp>
          <p:nvGrpSpPr>
            <p:cNvPr id="2" name="Group 2"/>
            <p:cNvGrpSpPr/>
            <p:nvPr/>
          </p:nvGrpSpPr>
          <p:grpSpPr>
            <a:xfrm rot="10800000">
              <a:off x="7868346" y="-9991"/>
              <a:ext cx="1928566" cy="965896"/>
              <a:chOff x="0" y="-31833"/>
              <a:chExt cx="219817" cy="11009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2614"/>
                <a:ext cx="219817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19817" h="78259">
                    <a:moveTo>
                      <a:pt x="0" y="0"/>
                    </a:moveTo>
                    <a:lnTo>
                      <a:pt x="219817" y="0"/>
                    </a:lnTo>
                    <a:lnTo>
                      <a:pt x="219817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1833"/>
                <a:ext cx="219817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449601" y="82836"/>
              <a:ext cx="1037103" cy="416355"/>
            </a:xfrm>
            <a:custGeom>
              <a:avLst/>
              <a:gdLst/>
              <a:ahLst/>
              <a:cxnLst/>
              <a:rect l="l" t="t" r="r" b="b"/>
              <a:pathLst>
                <a:path w="1037103" h="416355">
                  <a:moveTo>
                    <a:pt x="0" y="0"/>
                  </a:moveTo>
                  <a:lnTo>
                    <a:pt x="1037104" y="0"/>
                  </a:lnTo>
                  <a:lnTo>
                    <a:pt x="1037104" y="416355"/>
                  </a:lnTo>
                  <a:lnTo>
                    <a:pt x="0" y="416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40" b="-440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700DC39-DF26-A64C-60B4-A7B994B1C6E8}"/>
                </a:ext>
              </a:extLst>
            </p:cNvPr>
            <p:cNvGrpSpPr/>
            <p:nvPr/>
          </p:nvGrpSpPr>
          <p:grpSpPr>
            <a:xfrm rot="10800000">
              <a:off x="28575" y="-10001"/>
              <a:ext cx="2142241" cy="1032478"/>
              <a:chOff x="0" y="-28575"/>
              <a:chExt cx="244172" cy="117681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56E3D3B-8129-1653-794E-F9906208F0FE}"/>
                  </a:ext>
                </a:extLst>
              </p:cNvPr>
              <p:cNvSpPr/>
              <p:nvPr/>
            </p:nvSpPr>
            <p:spPr>
              <a:xfrm>
                <a:off x="8194" y="13461"/>
                <a:ext cx="235978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44172" h="78259">
                    <a:moveTo>
                      <a:pt x="0" y="0"/>
                    </a:moveTo>
                    <a:lnTo>
                      <a:pt x="244172" y="0"/>
                    </a:lnTo>
                    <a:lnTo>
                      <a:pt x="244172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A6C39782-A521-C1CE-AA93-DBB655DE0D6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172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75AAE1B-571C-20C3-87BC-CF8651909C00}"/>
                </a:ext>
              </a:extLst>
            </p:cNvPr>
            <p:cNvSpPr/>
            <p:nvPr/>
          </p:nvSpPr>
          <p:spPr>
            <a:xfrm>
              <a:off x="2098929" y="-9991"/>
              <a:ext cx="5769417" cy="663672"/>
            </a:xfrm>
            <a:custGeom>
              <a:avLst/>
              <a:gdLst/>
              <a:ahLst/>
              <a:cxnLst/>
              <a:rect l="l" t="t" r="r" b="b"/>
              <a:pathLst>
                <a:path w="5811838" h="686608">
                  <a:moveTo>
                    <a:pt x="0" y="0"/>
                  </a:moveTo>
                  <a:lnTo>
                    <a:pt x="5811838" y="0"/>
                  </a:lnTo>
                  <a:lnTo>
                    <a:pt x="5811838" y="686608"/>
                  </a:lnTo>
                  <a:lnTo>
                    <a:pt x="0" y="68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4000"/>
              </a:blip>
              <a:stretch>
                <a:fillRect t="-361688" r="-23057" b="-233077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EB2A5-EA67-4C8F-9FEE-2D58FBE8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" y="1938399"/>
            <a:ext cx="10924979" cy="29812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0C108D-FF03-4658-8626-CFC78A32A302}"/>
              </a:ext>
            </a:extLst>
          </p:cNvPr>
          <p:cNvSpPr txBox="1"/>
          <p:nvPr/>
        </p:nvSpPr>
        <p:spPr>
          <a:xfrm>
            <a:off x="203404" y="1715001"/>
            <a:ext cx="10924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840D5-5C94-4B6A-91AA-8EB6ACF069BE}"/>
              </a:ext>
            </a:extLst>
          </p:cNvPr>
          <p:cNvSpPr txBox="1"/>
          <p:nvPr/>
        </p:nvSpPr>
        <p:spPr>
          <a:xfrm>
            <a:off x="2885236" y="1736239"/>
            <a:ext cx="5638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THANK YOU!</a:t>
            </a:r>
          </a:p>
          <a:p>
            <a:pPr algn="ctr"/>
            <a:endParaRPr lang="en-GB" sz="3200" b="1" dirty="0">
              <a:solidFill>
                <a:schemeClr val="accent1"/>
              </a:solidFill>
              <a:latin typeface="Calibri"/>
            </a:endParaRPr>
          </a:p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For further information about the ERC please visit us at:</a:t>
            </a:r>
          </a:p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www.enterpriseresearch.ac.uk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ctr"/>
            <a:endParaRPr lang="en-GB" sz="3200" dirty="0">
              <a:solidFill>
                <a:schemeClr val="accent1"/>
              </a:solidFill>
            </a:endParaRPr>
          </a:p>
          <a:p>
            <a:pPr algn="ctr"/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4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02C0C3-1713-4BBC-B849-4BEFA33F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4" y="794880"/>
            <a:ext cx="10012710" cy="743731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tx2"/>
                </a:solidFill>
              </a:rPr>
              <a:t>The State of Small Business Britain Report Series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19C82-0035-663F-2361-923986C9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8" y="1900841"/>
            <a:ext cx="771525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50" dirty="0"/>
          </a:p>
          <a:p>
            <a:endParaRPr lang="en-GB" sz="2250" dirty="0"/>
          </a:p>
          <a:p>
            <a:endParaRPr lang="en-GB" sz="2250" dirty="0"/>
          </a:p>
          <a:p>
            <a:endParaRPr lang="en-GB" sz="22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85F64-2F48-CCE5-7955-4BEDD271B53A}"/>
              </a:ext>
            </a:extLst>
          </p:cNvPr>
          <p:cNvGrpSpPr/>
          <p:nvPr/>
        </p:nvGrpSpPr>
        <p:grpSpPr>
          <a:xfrm>
            <a:off x="0" y="-12"/>
            <a:ext cx="12192001" cy="1236600"/>
            <a:chOff x="28575" y="-10001"/>
            <a:chExt cx="9768337" cy="1032478"/>
          </a:xfrm>
        </p:grpSpPr>
        <p:grpSp>
          <p:nvGrpSpPr>
            <p:cNvPr id="2" name="Group 2"/>
            <p:cNvGrpSpPr/>
            <p:nvPr/>
          </p:nvGrpSpPr>
          <p:grpSpPr>
            <a:xfrm rot="10800000">
              <a:off x="7868346" y="-9991"/>
              <a:ext cx="1928566" cy="965896"/>
              <a:chOff x="0" y="-31833"/>
              <a:chExt cx="219817" cy="11009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2614"/>
                <a:ext cx="219817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19817" h="78259">
                    <a:moveTo>
                      <a:pt x="0" y="0"/>
                    </a:moveTo>
                    <a:lnTo>
                      <a:pt x="219817" y="0"/>
                    </a:lnTo>
                    <a:lnTo>
                      <a:pt x="219817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1833"/>
                <a:ext cx="219817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449601" y="82836"/>
              <a:ext cx="1037103" cy="416355"/>
            </a:xfrm>
            <a:custGeom>
              <a:avLst/>
              <a:gdLst/>
              <a:ahLst/>
              <a:cxnLst/>
              <a:rect l="l" t="t" r="r" b="b"/>
              <a:pathLst>
                <a:path w="1037103" h="416355">
                  <a:moveTo>
                    <a:pt x="0" y="0"/>
                  </a:moveTo>
                  <a:lnTo>
                    <a:pt x="1037104" y="0"/>
                  </a:lnTo>
                  <a:lnTo>
                    <a:pt x="1037104" y="416355"/>
                  </a:lnTo>
                  <a:lnTo>
                    <a:pt x="0" y="416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40" b="-440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700DC39-DF26-A64C-60B4-A7B994B1C6E8}"/>
                </a:ext>
              </a:extLst>
            </p:cNvPr>
            <p:cNvGrpSpPr/>
            <p:nvPr/>
          </p:nvGrpSpPr>
          <p:grpSpPr>
            <a:xfrm rot="10800000">
              <a:off x="28575" y="-10001"/>
              <a:ext cx="2142241" cy="1032478"/>
              <a:chOff x="0" y="-28575"/>
              <a:chExt cx="244172" cy="117681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56E3D3B-8129-1653-794E-F9906208F0FE}"/>
                  </a:ext>
                </a:extLst>
              </p:cNvPr>
              <p:cNvSpPr/>
              <p:nvPr/>
            </p:nvSpPr>
            <p:spPr>
              <a:xfrm>
                <a:off x="8194" y="13461"/>
                <a:ext cx="235978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44172" h="78259">
                    <a:moveTo>
                      <a:pt x="0" y="0"/>
                    </a:moveTo>
                    <a:lnTo>
                      <a:pt x="244172" y="0"/>
                    </a:lnTo>
                    <a:lnTo>
                      <a:pt x="244172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A6C39782-A521-C1CE-AA93-DBB655DE0D6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172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75AAE1B-571C-20C3-87BC-CF8651909C00}"/>
                </a:ext>
              </a:extLst>
            </p:cNvPr>
            <p:cNvSpPr/>
            <p:nvPr/>
          </p:nvSpPr>
          <p:spPr>
            <a:xfrm>
              <a:off x="2098929" y="-9991"/>
              <a:ext cx="5769417" cy="663672"/>
            </a:xfrm>
            <a:custGeom>
              <a:avLst/>
              <a:gdLst/>
              <a:ahLst/>
              <a:cxnLst/>
              <a:rect l="l" t="t" r="r" b="b"/>
              <a:pathLst>
                <a:path w="5811838" h="686608">
                  <a:moveTo>
                    <a:pt x="0" y="0"/>
                  </a:moveTo>
                  <a:lnTo>
                    <a:pt x="5811838" y="0"/>
                  </a:lnTo>
                  <a:lnTo>
                    <a:pt x="5811838" y="686608"/>
                  </a:lnTo>
                  <a:lnTo>
                    <a:pt x="0" y="68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4000"/>
              </a:blip>
              <a:stretch>
                <a:fillRect t="-361688" r="-23057" b="-233077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E0C4A4-D086-4F0F-BBCD-DFA96FF52D62}"/>
              </a:ext>
            </a:extLst>
          </p:cNvPr>
          <p:cNvSpPr txBox="1">
            <a:spLocks/>
          </p:cNvSpPr>
          <p:nvPr/>
        </p:nvSpPr>
        <p:spPr>
          <a:xfrm>
            <a:off x="203403" y="1318692"/>
            <a:ext cx="11259847" cy="5174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SSBB is the ERC’s annual review of trends and issues affecting small businesses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previous version of the report brought together an entire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decade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research insights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latest report brings the story up to date, with research published during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report covers several key themes: growth and productivity, the small business ecosystem, innovation, management and leadership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EB2A5-EA67-4C8F-9FEE-2D58FBE8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3" y="1901523"/>
            <a:ext cx="10924979" cy="29812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E4C4E8-02E1-4E59-A231-D9ED6AFD1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8" y="2497585"/>
            <a:ext cx="1245683" cy="1637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891A4A-F572-4B97-A671-A96453C71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686" y="2453172"/>
            <a:ext cx="1316616" cy="1637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0599B9-1CD2-4032-82B6-0C8391BDF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261" y="2518193"/>
            <a:ext cx="1208907" cy="16376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CB211D-A447-44E0-BE03-613296CD5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841" y="2518193"/>
            <a:ext cx="1224704" cy="1615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296177-A627-45FB-B1BC-EF8995FD7E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218" y="2497585"/>
            <a:ext cx="1192554" cy="1593251"/>
          </a:xfrm>
          <a:prstGeom prst="rect">
            <a:avLst/>
          </a:prstGeom>
        </p:spPr>
      </p:pic>
      <p:pic>
        <p:nvPicPr>
          <p:cNvPr id="27" name="Picture 26" descr="A blue cover with white text&#10;&#10;Description automatically generated">
            <a:extLst>
              <a:ext uri="{FF2B5EF4-FFF2-40B4-BE49-F238E27FC236}">
                <a16:creationId xmlns:a16="http://schemas.microsoft.com/office/drawing/2014/main" id="{8A3D4767-2F21-4A5A-B5D9-27B7EE9D6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30" y="2518193"/>
            <a:ext cx="1225564" cy="15932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CB591D-E982-4F11-8E70-19B8620732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22" y="2219522"/>
            <a:ext cx="1765021" cy="24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02C0C3-1713-4BBC-B849-4BEFA33F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4" y="794880"/>
            <a:ext cx="10012710" cy="743731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tx2"/>
                </a:solidFill>
              </a:rPr>
              <a:t>What’s the context?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19C82-0035-663F-2361-923986C9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8" y="1900841"/>
            <a:ext cx="771525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50" dirty="0"/>
          </a:p>
          <a:p>
            <a:endParaRPr lang="en-GB" sz="2250" dirty="0"/>
          </a:p>
          <a:p>
            <a:endParaRPr lang="en-GB" sz="2250" dirty="0"/>
          </a:p>
          <a:p>
            <a:endParaRPr lang="en-GB" sz="22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85F64-2F48-CCE5-7955-4BEDD271B53A}"/>
              </a:ext>
            </a:extLst>
          </p:cNvPr>
          <p:cNvGrpSpPr/>
          <p:nvPr/>
        </p:nvGrpSpPr>
        <p:grpSpPr>
          <a:xfrm>
            <a:off x="0" y="-12"/>
            <a:ext cx="12192001" cy="1236600"/>
            <a:chOff x="28575" y="-10001"/>
            <a:chExt cx="9768337" cy="1032478"/>
          </a:xfrm>
        </p:grpSpPr>
        <p:grpSp>
          <p:nvGrpSpPr>
            <p:cNvPr id="2" name="Group 2"/>
            <p:cNvGrpSpPr/>
            <p:nvPr/>
          </p:nvGrpSpPr>
          <p:grpSpPr>
            <a:xfrm rot="10800000">
              <a:off x="7868346" y="-9991"/>
              <a:ext cx="1928566" cy="965896"/>
              <a:chOff x="0" y="-31833"/>
              <a:chExt cx="219817" cy="11009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2614"/>
                <a:ext cx="219817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19817" h="78259">
                    <a:moveTo>
                      <a:pt x="0" y="0"/>
                    </a:moveTo>
                    <a:lnTo>
                      <a:pt x="219817" y="0"/>
                    </a:lnTo>
                    <a:lnTo>
                      <a:pt x="219817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1833"/>
                <a:ext cx="219817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449601" y="82836"/>
              <a:ext cx="1037103" cy="416355"/>
            </a:xfrm>
            <a:custGeom>
              <a:avLst/>
              <a:gdLst/>
              <a:ahLst/>
              <a:cxnLst/>
              <a:rect l="l" t="t" r="r" b="b"/>
              <a:pathLst>
                <a:path w="1037103" h="416355">
                  <a:moveTo>
                    <a:pt x="0" y="0"/>
                  </a:moveTo>
                  <a:lnTo>
                    <a:pt x="1037104" y="0"/>
                  </a:lnTo>
                  <a:lnTo>
                    <a:pt x="1037104" y="416355"/>
                  </a:lnTo>
                  <a:lnTo>
                    <a:pt x="0" y="416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40" b="-440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700DC39-DF26-A64C-60B4-A7B994B1C6E8}"/>
                </a:ext>
              </a:extLst>
            </p:cNvPr>
            <p:cNvGrpSpPr/>
            <p:nvPr/>
          </p:nvGrpSpPr>
          <p:grpSpPr>
            <a:xfrm rot="10800000">
              <a:off x="28575" y="-10001"/>
              <a:ext cx="2142241" cy="1032478"/>
              <a:chOff x="0" y="-28575"/>
              <a:chExt cx="244172" cy="117681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56E3D3B-8129-1653-794E-F9906208F0FE}"/>
                  </a:ext>
                </a:extLst>
              </p:cNvPr>
              <p:cNvSpPr/>
              <p:nvPr/>
            </p:nvSpPr>
            <p:spPr>
              <a:xfrm>
                <a:off x="8194" y="13461"/>
                <a:ext cx="235978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44172" h="78259">
                    <a:moveTo>
                      <a:pt x="0" y="0"/>
                    </a:moveTo>
                    <a:lnTo>
                      <a:pt x="244172" y="0"/>
                    </a:lnTo>
                    <a:lnTo>
                      <a:pt x="244172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A6C39782-A521-C1CE-AA93-DBB655DE0D6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172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75AAE1B-571C-20C3-87BC-CF8651909C00}"/>
                </a:ext>
              </a:extLst>
            </p:cNvPr>
            <p:cNvSpPr/>
            <p:nvPr/>
          </p:nvSpPr>
          <p:spPr>
            <a:xfrm>
              <a:off x="2098929" y="-9991"/>
              <a:ext cx="5769417" cy="663672"/>
            </a:xfrm>
            <a:custGeom>
              <a:avLst/>
              <a:gdLst/>
              <a:ahLst/>
              <a:cxnLst/>
              <a:rect l="l" t="t" r="r" b="b"/>
              <a:pathLst>
                <a:path w="5811838" h="686608">
                  <a:moveTo>
                    <a:pt x="0" y="0"/>
                  </a:moveTo>
                  <a:lnTo>
                    <a:pt x="5811838" y="0"/>
                  </a:lnTo>
                  <a:lnTo>
                    <a:pt x="5811838" y="686608"/>
                  </a:lnTo>
                  <a:lnTo>
                    <a:pt x="0" y="68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4000"/>
              </a:blip>
              <a:stretch>
                <a:fillRect t="-361688" r="-23057" b="-233077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EB2A5-EA67-4C8F-9FEE-2D58FBE8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" y="1938399"/>
            <a:ext cx="10924979" cy="29812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0C108D-FF03-4658-8626-CFC78A32A302}"/>
              </a:ext>
            </a:extLst>
          </p:cNvPr>
          <p:cNvSpPr txBox="1"/>
          <p:nvPr/>
        </p:nvSpPr>
        <p:spPr>
          <a:xfrm>
            <a:off x="232635" y="1475783"/>
            <a:ext cx="110809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SMEs are often seen as the backbone of the economy: there were 5.5 </a:t>
            </a:r>
            <a:r>
              <a:rPr lang="en-GB" sz="2000"/>
              <a:t>million businesses </a:t>
            </a:r>
            <a:r>
              <a:rPr lang="en-GB" sz="2000" dirty="0"/>
              <a:t>in the UK in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99.8 per cent of these were classified as SMEs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99.2 per cent were small firms (0 to 49 employees)</a:t>
            </a:r>
          </a:p>
          <a:p>
            <a:pPr lvl="1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UK has traditionally had a strong entrepreneurial culture, with comparatively good start-up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But, ERC analysis has shown that many start-ups do not survive over the longer term, and that only a small proportion of firms reach significant business growth milestones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And, small businesses have faced some significant pressures over recent years,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94F0E6-5F65-46C8-A1A6-50949729F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889" y="4483668"/>
            <a:ext cx="8595228" cy="17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02C0C3-1713-4BBC-B849-4BEFA33F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8" y="819223"/>
            <a:ext cx="10012710" cy="743731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W</a:t>
            </a: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hat </a:t>
            </a:r>
            <a:r>
              <a:rPr lang="en-US" sz="2800" b="1" dirty="0">
                <a:solidFill>
                  <a:schemeClr val="tx2"/>
                </a:solidFill>
              </a:rPr>
              <a:t>promotes </a:t>
            </a:r>
            <a:r>
              <a:rPr lang="en-US" sz="2800" b="1" u="sng" dirty="0">
                <a:solidFill>
                  <a:schemeClr val="tx2"/>
                </a:solidFill>
              </a:rPr>
              <a:t>sustained</a:t>
            </a: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growth in small businesses?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B19C82-0035-663F-2361-923986C9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38" y="1900841"/>
            <a:ext cx="771525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50" dirty="0"/>
          </a:p>
          <a:p>
            <a:endParaRPr lang="en-GB" sz="2250" dirty="0"/>
          </a:p>
          <a:p>
            <a:endParaRPr lang="en-GB" sz="2250" dirty="0"/>
          </a:p>
          <a:p>
            <a:endParaRPr lang="en-GB" sz="22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85F64-2F48-CCE5-7955-4BEDD271B53A}"/>
              </a:ext>
            </a:extLst>
          </p:cNvPr>
          <p:cNvGrpSpPr/>
          <p:nvPr/>
        </p:nvGrpSpPr>
        <p:grpSpPr>
          <a:xfrm>
            <a:off x="0" y="-12"/>
            <a:ext cx="12192001" cy="1236600"/>
            <a:chOff x="28575" y="-10001"/>
            <a:chExt cx="9768337" cy="1032478"/>
          </a:xfrm>
        </p:grpSpPr>
        <p:grpSp>
          <p:nvGrpSpPr>
            <p:cNvPr id="2" name="Group 2"/>
            <p:cNvGrpSpPr/>
            <p:nvPr/>
          </p:nvGrpSpPr>
          <p:grpSpPr>
            <a:xfrm rot="10800000">
              <a:off x="7868346" y="-9991"/>
              <a:ext cx="1928566" cy="965896"/>
              <a:chOff x="0" y="-31833"/>
              <a:chExt cx="219817" cy="11009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2614"/>
                <a:ext cx="219817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19817" h="78259">
                    <a:moveTo>
                      <a:pt x="0" y="0"/>
                    </a:moveTo>
                    <a:lnTo>
                      <a:pt x="219817" y="0"/>
                    </a:lnTo>
                    <a:lnTo>
                      <a:pt x="219817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1833"/>
                <a:ext cx="219817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449601" y="82836"/>
              <a:ext cx="1037103" cy="416355"/>
            </a:xfrm>
            <a:custGeom>
              <a:avLst/>
              <a:gdLst/>
              <a:ahLst/>
              <a:cxnLst/>
              <a:rect l="l" t="t" r="r" b="b"/>
              <a:pathLst>
                <a:path w="1037103" h="416355">
                  <a:moveTo>
                    <a:pt x="0" y="0"/>
                  </a:moveTo>
                  <a:lnTo>
                    <a:pt x="1037104" y="0"/>
                  </a:lnTo>
                  <a:lnTo>
                    <a:pt x="1037104" y="416355"/>
                  </a:lnTo>
                  <a:lnTo>
                    <a:pt x="0" y="416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40" b="-440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700DC39-DF26-A64C-60B4-A7B994B1C6E8}"/>
                </a:ext>
              </a:extLst>
            </p:cNvPr>
            <p:cNvGrpSpPr/>
            <p:nvPr/>
          </p:nvGrpSpPr>
          <p:grpSpPr>
            <a:xfrm rot="10800000">
              <a:off x="28575" y="-10001"/>
              <a:ext cx="2142241" cy="1032478"/>
              <a:chOff x="0" y="-28575"/>
              <a:chExt cx="244172" cy="117681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56E3D3B-8129-1653-794E-F9906208F0FE}"/>
                  </a:ext>
                </a:extLst>
              </p:cNvPr>
              <p:cNvSpPr/>
              <p:nvPr/>
            </p:nvSpPr>
            <p:spPr>
              <a:xfrm>
                <a:off x="8194" y="13461"/>
                <a:ext cx="235978" cy="75645"/>
              </a:xfrm>
              <a:custGeom>
                <a:avLst/>
                <a:gdLst/>
                <a:ahLst/>
                <a:cxnLst/>
                <a:rect l="l" t="t" r="r" b="b"/>
                <a:pathLst>
                  <a:path w="244172" h="78259">
                    <a:moveTo>
                      <a:pt x="0" y="0"/>
                    </a:moveTo>
                    <a:lnTo>
                      <a:pt x="244172" y="0"/>
                    </a:lnTo>
                    <a:lnTo>
                      <a:pt x="244172" y="78259"/>
                    </a:lnTo>
                    <a:lnTo>
                      <a:pt x="0" y="78259"/>
                    </a:lnTo>
                    <a:close/>
                  </a:path>
                </a:pathLst>
              </a:custGeom>
              <a:solidFill>
                <a:srgbClr val="001B37"/>
              </a:solidFill>
            </p:spPr>
            <p:txBody>
              <a:bodyPr/>
              <a:lstStyle/>
              <a:p>
                <a:pPr defTabSz="857250"/>
                <a:endParaRPr lang="en-GB"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A6C39782-A521-C1CE-AA93-DBB655DE0D6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172" cy="10683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857250">
                  <a:lnSpc>
                    <a:spcPts val="1050"/>
                  </a:lnSpc>
                </a:pPr>
                <a:endParaRPr sz="1688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75AAE1B-571C-20C3-87BC-CF8651909C00}"/>
                </a:ext>
              </a:extLst>
            </p:cNvPr>
            <p:cNvSpPr/>
            <p:nvPr/>
          </p:nvSpPr>
          <p:spPr>
            <a:xfrm>
              <a:off x="2098929" y="-9991"/>
              <a:ext cx="5769417" cy="663672"/>
            </a:xfrm>
            <a:custGeom>
              <a:avLst/>
              <a:gdLst/>
              <a:ahLst/>
              <a:cxnLst/>
              <a:rect l="l" t="t" r="r" b="b"/>
              <a:pathLst>
                <a:path w="5811838" h="686608">
                  <a:moveTo>
                    <a:pt x="0" y="0"/>
                  </a:moveTo>
                  <a:lnTo>
                    <a:pt x="5811838" y="0"/>
                  </a:lnTo>
                  <a:lnTo>
                    <a:pt x="5811838" y="686608"/>
                  </a:lnTo>
                  <a:lnTo>
                    <a:pt x="0" y="686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4000"/>
              </a:blip>
              <a:stretch>
                <a:fillRect t="-361688" r="-23057" b="-233077"/>
              </a:stretch>
            </a:blipFill>
          </p:spPr>
          <p:txBody>
            <a:bodyPr/>
            <a:lstStyle/>
            <a:p>
              <a:pPr defTabSz="857250"/>
              <a:endParaRPr lang="en-GB" sz="1688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EB2A5-EA67-4C8F-9FEE-2D58FBE8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" y="1938399"/>
            <a:ext cx="10924979" cy="29812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0C108D-FF03-4658-8626-CFC78A32A302}"/>
              </a:ext>
            </a:extLst>
          </p:cNvPr>
          <p:cNvSpPr txBox="1"/>
          <p:nvPr/>
        </p:nvSpPr>
        <p:spPr>
          <a:xfrm>
            <a:off x="203404" y="1715001"/>
            <a:ext cx="10924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5533A8-89EC-4EE4-8A66-877FCB759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64" y="2517792"/>
            <a:ext cx="9611639" cy="26927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8AC0E4-1516-42BA-A846-5335D4A2C73D}"/>
              </a:ext>
            </a:extLst>
          </p:cNvPr>
          <p:cNvSpPr txBox="1"/>
          <p:nvPr/>
        </p:nvSpPr>
        <p:spPr>
          <a:xfrm>
            <a:off x="365118" y="1575391"/>
            <a:ext cx="113188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ERC research has shown that small business growth is multi-faceted and complex – and also episodic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we know a</a:t>
            </a:r>
            <a:r>
              <a:rPr lang="en-GB" sz="1800" dirty="0"/>
              <a:t> range of key factors are important in enabling growth episodes, including: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549E3-64A7-4591-8447-54FE43A44039}"/>
              </a:ext>
            </a:extLst>
          </p:cNvPr>
          <p:cNvSpPr txBox="1"/>
          <p:nvPr/>
        </p:nvSpPr>
        <p:spPr>
          <a:xfrm>
            <a:off x="1092452" y="5392446"/>
            <a:ext cx="8316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What does our latest research tell us about the health of small businesses in the UK? And what are the implications for policy?</a:t>
            </a:r>
          </a:p>
        </p:txBody>
      </p:sp>
    </p:spTree>
    <p:extLst>
      <p:ext uri="{BB962C8B-B14F-4D97-AF65-F5344CB8AC3E}">
        <p14:creationId xmlns:p14="http://schemas.microsoft.com/office/powerpoint/2010/main" val="279721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23" y="1993370"/>
            <a:ext cx="2948176" cy="3866296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Business context</a:t>
            </a: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The past few years have been extremely challenging ones for SMEs, and 2024 saw this continue, with economic uncertainty continuing to impact firm behaviour</a:t>
            </a:r>
            <a:br>
              <a:rPr lang="en-GB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endParaRPr lang="en-GB" sz="40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325B24-C0AC-42ED-A631-D8B7CB3150FC}"/>
              </a:ext>
            </a:extLst>
          </p:cNvPr>
          <p:cNvSpPr txBox="1"/>
          <p:nvPr/>
        </p:nvSpPr>
        <p:spPr>
          <a:xfrm>
            <a:off x="3200399" y="1089128"/>
            <a:ext cx="8304415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Global Entrepreneurship Survey findings show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UK is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ignificantly more entrepreneurial now than 25 years ago: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30% of working-age individuals intend to start a business within the next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years/ were trying to start/already running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business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p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andemic prompted a rise in early-stage entrepreneurial activity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But a substantial proportion of this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 ‘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necessity’ entrepreneurship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Business Insights and Conditions Survey data shows marked changes in business concerns in 2024: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Falling demand for goods and services, increased competition and taxation were all higher up the agenda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nflation, energy prices and interest rates became less important concerns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Focusing specifically on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 turnover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SMEs most concerned about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t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cost of labour and materials, wider economic uncertainty, and increased competition</a:t>
            </a:r>
            <a:endParaRPr lang="en-GB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3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" y="2080538"/>
            <a:ext cx="2845797" cy="3090041"/>
          </a:xfrm>
        </p:spPr>
        <p:txBody>
          <a:bodyPr anchor="b">
            <a:normAutofit fontScale="90000"/>
          </a:bodyPr>
          <a:lstStyle/>
          <a:p>
            <a: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SME growth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 lack of sustained growth amongst SMEs in the UK remains a key problem for policymakers </a:t>
            </a:r>
            <a:br>
              <a:rPr lang="en-GB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endParaRPr lang="en-GB" sz="28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39E24-2026-454E-A2AD-28202C0A8042}"/>
              </a:ext>
            </a:extLst>
          </p:cNvPr>
          <p:cNvSpPr txBox="1"/>
          <p:nvPr/>
        </p:nvSpPr>
        <p:spPr>
          <a:xfrm>
            <a:off x="3123006" y="939242"/>
            <a:ext cx="83734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Business growth has become more rare over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Calibri" panose="020F0502020204030204" pitchFamily="34" charset="0"/>
                <a:ea typeface="Aptos"/>
              </a:rPr>
              <a:t>T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here are 400,000 more established SMEs (3 years +) since 2010, but the proportion registering ANY employment growth fell from 20% to 13%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Calibri" panose="020F0502020204030204" pitchFamily="34" charset="0"/>
                <a:ea typeface="Aptos"/>
              </a:rPr>
              <a:t>Most small businesses do not survive, never mind grow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Of the 325,811 start-ups registered in 2020, only 47% survived to 2023. The 10-year survival rates for start-ups is 10%</a:t>
            </a:r>
            <a:endParaRPr lang="en-GB" sz="2000" kern="100" dirty="0">
              <a:latin typeface="Calibri" panose="020F0502020204030204" pitchFamily="34" charset="0"/>
              <a:ea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Only a small proportion of fir</a:t>
            </a:r>
            <a:r>
              <a:rPr lang="en-GB" sz="2000" kern="100" dirty="0">
                <a:latin typeface="Calibri" panose="020F0502020204030204" pitchFamily="34" charset="0"/>
                <a:ea typeface="Aptos"/>
              </a:rPr>
              <a:t>ms scale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kern="100" dirty="0">
                <a:latin typeface="Calibri" panose="020F0502020204030204" pitchFamily="34" charset="0"/>
                <a:ea typeface="Aptos"/>
              </a:rPr>
              <a:t>O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nly 2% (3,049) </a:t>
            </a:r>
            <a:r>
              <a:rPr lang="en-GB" sz="2000" kern="100" dirty="0">
                <a:latin typeface="Calibri" panose="020F0502020204030204" pitchFamily="34" charset="0"/>
                <a:ea typeface="Aptos"/>
              </a:rPr>
              <a:t>of the surviving start-ups registered in 2020 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/>
              </a:rPr>
              <a:t>managed to achieve £1m turnover after three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very small number of firms take a ‘step up’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Only 7% of firms reaching 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over £1m turnover had over £3m by 2023</a:t>
            </a:r>
            <a:endParaRPr lang="en-GB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Most firms struggle to significantly increase turnover, jobs and productivity simultaneously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ust under 10% of all firms that had increased their productivity did this between 2020-23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range of factors affect business investment decisions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inancial health, human capital, management practices and attitudes</a:t>
            </a:r>
            <a:endParaRPr lang="en-GB" sz="2000" b="1" kern="100" dirty="0">
              <a:effectLst/>
              <a:latin typeface="Calibri" panose="020F0502020204030204" pitchFamily="34" charset="0"/>
              <a:ea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7462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8" y="1766966"/>
            <a:ext cx="2984939" cy="3207689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The SME ecosystem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The UK has some clear and persistent weaknesses in its ecosystem that urgently need to be addressed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BCA72-BB55-45CE-9ACC-6D30A46FF8D3}"/>
              </a:ext>
            </a:extLst>
          </p:cNvPr>
          <p:cNvSpPr txBox="1"/>
          <p:nvPr/>
        </p:nvSpPr>
        <p:spPr>
          <a:xfrm>
            <a:off x="3216537" y="991651"/>
            <a:ext cx="8304903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UK has seen its overall entrepreneurial environment slip from being rated a ‘sufficient’ to ‘less than sufficient’ (GEM Survey)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ratings for entrepreneurial finance (finance provision and ease of access to finance) have fallen over the last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Seeking external finance is positively associated with faster growth and productivity in small firms, but most are permanent ‘non-borrowers’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There has been a shift in the willingness of small firms to seek finance. Reasons include inadequate information, fear of rejection, lack of focus 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Research on equity finance amongst UK early-stage ventures published in 2024 shows that the journey to accessing equity finance is often long and difficult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1/3 of the firms surveyed had sought equity finance in 2022-23, but only half of these were receiving any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average amount of their finance was only 2/5 of what they’d applied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Firms had typically made multiple (five or more) applications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41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37" y="2052544"/>
            <a:ext cx="2984939" cy="1655213"/>
          </a:xfrm>
        </p:spPr>
        <p:txBody>
          <a:bodyPr anchor="b">
            <a:normAutofit fontScale="90000"/>
          </a:bodyPr>
          <a:lstStyle/>
          <a:p>
            <a:r>
              <a:rPr lang="en-GB" sz="3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The SME ecosystem</a:t>
            </a:r>
            <a:br>
              <a:rPr lang="en-GB" sz="3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3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(continued)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endParaRPr lang="en-GB" sz="28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5C5EB-4A7F-4C44-875E-D11BFB78E385}"/>
              </a:ext>
            </a:extLst>
          </p:cNvPr>
          <p:cNvSpPr txBox="1"/>
          <p:nvPr/>
        </p:nvSpPr>
        <p:spPr>
          <a:xfrm>
            <a:off x="2981009" y="1122326"/>
            <a:ext cx="85321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There has also been a weakening in other areas of the ecosystem, including business support and physical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UK’s current business support system is fragmented and unstable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Nevertheless, business support plays an important role in business survival and growth, and is important for diffusing good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Uptake of support varies by range of factors, and there is a recognised lack of tailored support for disadvantaged/under-represented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Many firms first seek advice when they are already at the point of crisis – and that’s too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Longitudinal Small Business Survey panel report shows that there has been an increase in the proportion of SMEs using business support in recent years - 24% in 2020 to 27% in 2023 </a:t>
            </a:r>
            <a:endParaRPr lang="en-GB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New LSBS analysis also shows the positive 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impact of business support on productivity. 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irms that used external advice saw an average increase in their labour productivity by 22%</a:t>
            </a:r>
          </a:p>
        </p:txBody>
      </p:sp>
    </p:spTree>
    <p:extLst>
      <p:ext uri="{BB962C8B-B14F-4D97-AF65-F5344CB8AC3E}">
        <p14:creationId xmlns:p14="http://schemas.microsoft.com/office/powerpoint/2010/main" val="279246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E980-4BA6-74E8-5E29-12490222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8" y="1978429"/>
            <a:ext cx="2899004" cy="3705595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Innovation</a:t>
            </a: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GB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Recent years have seen a worrying decline in innovation, particularly amongst smaller businesses</a:t>
            </a:r>
            <a:br>
              <a:rPr lang="en-GB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endParaRPr lang="en-GB" sz="28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9A6FE4-13E2-42CB-B8F8-ABAABAD5DFA7}"/>
              </a:ext>
            </a:extLst>
          </p:cNvPr>
          <p:cNvSpPr/>
          <p:nvPr/>
        </p:nvSpPr>
        <p:spPr>
          <a:xfrm>
            <a:off x="-17" y="0"/>
            <a:ext cx="6774890" cy="846662"/>
          </a:xfrm>
          <a:custGeom>
            <a:avLst/>
            <a:gdLst/>
            <a:ahLst/>
            <a:cxnLst/>
            <a:rect l="l" t="t" r="r" b="b"/>
            <a:pathLst>
              <a:path w="5811838" h="686608">
                <a:moveTo>
                  <a:pt x="0" y="0"/>
                </a:moveTo>
                <a:lnTo>
                  <a:pt x="5811838" y="0"/>
                </a:lnTo>
                <a:lnTo>
                  <a:pt x="5811838" y="686608"/>
                </a:lnTo>
                <a:lnTo>
                  <a:pt x="0" y="686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t="-361688" r="-23057" b="-233077"/>
            </a:stretch>
          </a:blipFill>
        </p:spPr>
        <p:txBody>
          <a:bodyPr/>
          <a:lstStyle/>
          <a:p>
            <a:pPr defTabSz="857250"/>
            <a:endParaRPr lang="en-GB" sz="16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39E24-2026-454E-A2AD-28202C0A8042}"/>
              </a:ext>
            </a:extLst>
          </p:cNvPr>
          <p:cNvSpPr txBox="1"/>
          <p:nvPr/>
        </p:nvSpPr>
        <p:spPr>
          <a:xfrm>
            <a:off x="3387428" y="1173976"/>
            <a:ext cx="8045343" cy="635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Innovation is closely linked to business survival, growth and productivity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UK Innovation Survey (UKIS) shows a sharp decrease in innovation in recent years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36%  of firms were innovating in 2020-2022 compared to 45% in 2018-2020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Large businesses are much more likely to be innovation active than smaller ones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2020-2022, the UKIS found that 50% of large businesses were innovation active, compared to just 36% of SMEs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ERC’s 2024 Innovation State of the Nation Survey (ISNS) also found evidence of declining innovation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56% of businesses reported making product or service changes over the last year, falling from 61 per cent in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after-effects of the pandemic and the cost of doing business crisis were the most commonly cited barriers to innovation 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06092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1474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Helios</vt:lpstr>
      <vt:lpstr>1_Office Theme</vt:lpstr>
      <vt:lpstr>Office Theme</vt:lpstr>
      <vt:lpstr>PowerPoint Presentation</vt:lpstr>
      <vt:lpstr>The State of Small Business Britain Report Series</vt:lpstr>
      <vt:lpstr>What’s the context?</vt:lpstr>
      <vt:lpstr>What promotes sustained growth in small businesses?</vt:lpstr>
      <vt:lpstr>Business context  The past few years have been extremely challenging ones for SMEs, and 2024 saw this continue, with economic uncertainty continuing to impact firm behaviour </vt:lpstr>
      <vt:lpstr>SME growth  A lack of sustained growth amongst SMEs in the UK remains a key problem for policymakers   </vt:lpstr>
      <vt:lpstr>The SME ecosystem  The UK has some clear and persistent weaknesses in its ecosystem that urgently need to be addressed</vt:lpstr>
      <vt:lpstr>The SME ecosystem (continued)  </vt:lpstr>
      <vt:lpstr>Innovation  Recent years have seen a worrying decline in innovation, particularly amongst smaller businesses   </vt:lpstr>
      <vt:lpstr>Innovation (continued)    </vt:lpstr>
      <vt:lpstr>Management and leadership  There is room for improvement in the adoption of  management practices and strategic approaches to mental health and wellbeing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Belt, Vicki</dc:creator>
  <cp:lastModifiedBy>Belt, Vicki</cp:lastModifiedBy>
  <cp:revision>52</cp:revision>
  <cp:lastPrinted>2025-03-12T16:17:32Z</cp:lastPrinted>
  <dcterms:created xsi:type="dcterms:W3CDTF">2024-02-08T12:51:12Z</dcterms:created>
  <dcterms:modified xsi:type="dcterms:W3CDTF">2025-03-24T14:08:51Z</dcterms:modified>
</cp:coreProperties>
</file>